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396" r:id="rId3"/>
    <p:sldId id="397" r:id="rId4"/>
    <p:sldId id="398" r:id="rId5"/>
    <p:sldId id="379" r:id="rId6"/>
    <p:sldId id="382" r:id="rId7"/>
    <p:sldId id="399" r:id="rId8"/>
    <p:sldId id="385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80" d="100"/>
          <a:sy n="80" d="100"/>
        </p:scale>
        <p:origin x="125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October 10th, 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Final instructor led training for 2017 –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REVISED Schedule*  </a:t>
            </a:r>
          </a:p>
          <a:p>
            <a:pPr marL="0" indent="0">
              <a:buNone/>
            </a:pPr>
            <a:r>
              <a:rPr lang="en-US" sz="2400" dirty="0"/>
              <a:t>WebEx also available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HOUSTON		</a:t>
            </a:r>
            <a:r>
              <a:rPr lang="en-US" sz="2400" i="1" u="sng" dirty="0"/>
              <a:t>CenterPoint</a:t>
            </a:r>
          </a:p>
          <a:p>
            <a:pPr lvl="1"/>
            <a:r>
              <a:rPr lang="en-US" sz="2400" b="1" dirty="0"/>
              <a:t>Retail 101 -  </a:t>
            </a:r>
            <a:r>
              <a:rPr lang="en-US" sz="2400" dirty="0"/>
              <a:t>Tues, December 5th  	 9:00 – 4:00</a:t>
            </a:r>
          </a:p>
          <a:p>
            <a:pPr lvl="1"/>
            <a:r>
              <a:rPr lang="en-US" sz="2400" b="1" dirty="0"/>
              <a:t>Inadvertent Gain Training – </a:t>
            </a:r>
            <a:r>
              <a:rPr lang="en-US" sz="2400" dirty="0"/>
              <a:t>Wed, Dec 6</a:t>
            </a:r>
            <a:r>
              <a:rPr lang="en-US" sz="2400" baseline="30000" dirty="0"/>
              <a:t>th</a:t>
            </a:r>
            <a:r>
              <a:rPr lang="en-US" sz="2400" dirty="0"/>
              <a:t>  9:00 – 4:00</a:t>
            </a:r>
          </a:p>
          <a:p>
            <a:pPr marL="514350" lvl="1" indent="0">
              <a:buNone/>
            </a:pPr>
            <a:r>
              <a:rPr lang="en-US" b="1" dirty="0"/>
              <a:t>	</a:t>
            </a:r>
            <a:r>
              <a:rPr lang="en-US" dirty="0"/>
              <a:t>		</a:t>
            </a:r>
          </a:p>
          <a:p>
            <a:pPr marL="1828800" lvl="4" indent="0">
              <a:buNone/>
            </a:pPr>
            <a:endParaRPr lang="en-US" sz="1100" dirty="0"/>
          </a:p>
          <a:p>
            <a:pPr marL="1828800" lvl="4" indent="0">
              <a:buNone/>
            </a:pPr>
            <a:r>
              <a:rPr lang="en-US" sz="1100" dirty="0"/>
              <a:t>*tentative – dependent on RMS schedule for December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Instructor Led Classes – Proposed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388046"/>
              </p:ext>
            </p:extLst>
          </p:nvPr>
        </p:nvGraphicFramePr>
        <p:xfrm>
          <a:off x="352927" y="990600"/>
          <a:ext cx="8381999" cy="421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553177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Proposed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sng" dirty="0"/>
                        <a:t>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none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>
                          <a:solidFill>
                            <a:srgbClr val="C00000"/>
                          </a:solidFill>
                        </a:rPr>
                        <a:t>WebEx</a:t>
                      </a:r>
                      <a:r>
                        <a:rPr lang="en-US" b="1" i="1" u="sng" baseline="0" dirty="0">
                          <a:solidFill>
                            <a:srgbClr val="C00000"/>
                          </a:solidFill>
                        </a:rPr>
                        <a:t> Only</a:t>
                      </a:r>
                      <a:endParaRPr lang="en-US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84967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</a:t>
                      </a:r>
                      <a:r>
                        <a:rPr lang="en-US" baseline="0" dirty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66095"/>
                  </a:ext>
                </a:extLst>
              </a:tr>
              <a:tr h="676819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31</a:t>
                      </a:r>
                      <a:r>
                        <a:rPr lang="en-US" baseline="30000" dirty="0"/>
                        <a:t>st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2678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 err="1"/>
                        <a:t>Oncor</a:t>
                      </a:r>
                      <a:r>
                        <a:rPr lang="en-US" b="1" i="1" u="sng" dirty="0"/>
                        <a:t> Offices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CenterPoint</a:t>
                      </a:r>
                      <a:r>
                        <a:rPr lang="en-US" b="1" i="1" u="sng" baseline="0" dirty="0"/>
                        <a:t> Offices</a:t>
                      </a:r>
                      <a:endParaRPr lang="en-US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5, 2015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- Series COMPLETE!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5224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136 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05222"/>
              </p:ext>
            </p:extLst>
          </p:nvPr>
        </p:nvGraphicFramePr>
        <p:xfrm>
          <a:off x="1264067" y="2296030"/>
          <a:ext cx="22574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2257425" imgH="3505312" progId="Excel.Sheet.12">
                  <p:embed/>
                </p:oleObj>
              </mc:Choice>
              <mc:Fallback>
                <p:oleObj name="Worksheet" r:id="rId3" imgW="2257425" imgH="35053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4067" y="2296030"/>
                        <a:ext cx="2257425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50088"/>
              </p:ext>
            </p:extLst>
          </p:nvPr>
        </p:nvGraphicFramePr>
        <p:xfrm>
          <a:off x="5334000" y="2296030"/>
          <a:ext cx="2019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2019412" imgH="1600200" progId="Excel.Sheet.12">
                  <p:embed/>
                </p:oleObj>
              </mc:Choice>
              <mc:Fallback>
                <p:oleObj name="Worksheet" r:id="rId5" imgW="2019412" imgH="1600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2296030"/>
                        <a:ext cx="20193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ERCOT Learning Management System – New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5,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838200"/>
            <a:ext cx="4415589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477" y="2971800"/>
            <a:ext cx="5871628" cy="3089641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990600"/>
            <a:ext cx="39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Training page of the ERCOT website  has added a new page of Course Recommendations where you can view recommended courses for each Market Participant type. </a:t>
            </a:r>
          </a:p>
        </p:txBody>
      </p:sp>
    </p:spTree>
    <p:extLst>
      <p:ext uri="{BB962C8B-B14F-4D97-AF65-F5344CB8AC3E}">
        <p14:creationId xmlns:p14="http://schemas.microsoft.com/office/powerpoint/2010/main" val="120734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MarkeTrak On-line Training Module Series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November 2nd, 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43434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Agenda Items Include:</a:t>
            </a:r>
          </a:p>
          <a:p>
            <a:pPr algn="ctr">
              <a:defRPr/>
            </a:pPr>
            <a:endParaRPr lang="en-US" sz="2600" u="sng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Finalize </a:t>
            </a:r>
            <a:r>
              <a:rPr lang="en-US" i="1" dirty="0"/>
              <a:t>Switch Hold </a:t>
            </a:r>
            <a:r>
              <a:rPr lang="en-US" dirty="0"/>
              <a:t>, </a:t>
            </a:r>
            <a:r>
              <a:rPr lang="en-US" i="1" dirty="0"/>
              <a:t>Cancel w/ Approval , </a:t>
            </a:r>
            <a:r>
              <a:rPr lang="en-US" dirty="0"/>
              <a:t>and possibly </a:t>
            </a:r>
            <a:r>
              <a:rPr lang="en-US" i="1" dirty="0"/>
              <a:t>Usage &amp; Billing </a:t>
            </a:r>
            <a:r>
              <a:rPr lang="en-US" dirty="0"/>
              <a:t>modules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</a:t>
            </a:r>
            <a:r>
              <a:rPr lang="en-US" i="1" dirty="0"/>
              <a:t>Day to Day </a:t>
            </a:r>
            <a:r>
              <a:rPr lang="en-US" dirty="0"/>
              <a:t>module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Continue planning for the 2018 </a:t>
            </a:r>
            <a:r>
              <a:rPr lang="en-US" dirty="0" err="1"/>
              <a:t>TxSET</a:t>
            </a:r>
            <a:r>
              <a:rPr lang="en-US" dirty="0"/>
              <a:t> Training offering</a:t>
            </a:r>
            <a:endParaRPr lang="en-US" sz="1600" dirty="0"/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5815</TotalTime>
  <Words>622</Words>
  <Application>Microsoft Office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Custom Design</vt:lpstr>
      <vt:lpstr>Worksheet</vt:lpstr>
      <vt:lpstr>ERCOT  Retail Market Training  Task Force</vt:lpstr>
      <vt:lpstr>Retail Training Instructor Led Classes - 2017</vt:lpstr>
      <vt:lpstr>Retail Training Curriculum </vt:lpstr>
      <vt:lpstr>Retail Training Instructor Led Classes – Proposed for 2018</vt:lpstr>
      <vt:lpstr>MarkeTrak On-line Training Modules - Series COMPLETE! </vt:lpstr>
      <vt:lpstr>MarkeTrak On-line Module Training via  ERCOT Learning Management System </vt:lpstr>
      <vt:lpstr>ERCOT Learning Management System – New Feature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303</cp:revision>
  <cp:lastPrinted>2016-02-12T19:29:41Z</cp:lastPrinted>
  <dcterms:created xsi:type="dcterms:W3CDTF">2005-04-21T14:28:35Z</dcterms:created>
  <dcterms:modified xsi:type="dcterms:W3CDTF">2017-09-28T19:25:28Z</dcterms:modified>
</cp:coreProperties>
</file>