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338" r:id="rId6"/>
    <p:sldId id="355" r:id="rId7"/>
    <p:sldId id="379" r:id="rId8"/>
    <p:sldId id="380" r:id="rId9"/>
    <p:sldId id="381" r:id="rId10"/>
    <p:sldId id="377" r:id="rId11"/>
    <p:sldId id="37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55"/>
            <p14:sldId id="379"/>
            <p14:sldId id="380"/>
            <p14:sldId id="381"/>
            <p14:sldId id="377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89" d="100"/>
          <a:sy n="89" d="100"/>
        </p:scale>
        <p:origin x="149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133600"/>
            <a:ext cx="5486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PR173-02 ERCOT Flight Certification Website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Project Update for Retail Market Subcommittee (RMS)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October 10,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Project Overview</a:t>
            </a:r>
          </a:p>
          <a:p>
            <a:r>
              <a:rPr lang="en-US" sz="2000" dirty="0" smtClean="0"/>
              <a:t>Benefits</a:t>
            </a:r>
          </a:p>
          <a:p>
            <a:r>
              <a:rPr lang="en-US" sz="2000" dirty="0" smtClean="0"/>
              <a:t>Tentative High Level Timeline</a:t>
            </a:r>
          </a:p>
          <a:p>
            <a:r>
              <a:rPr lang="en-US" sz="2000" dirty="0" smtClean="0"/>
              <a:t>Questions/Discussion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86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1066800"/>
            <a:ext cx="7543800" cy="4953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Replace the external web interface </a:t>
            </a:r>
            <a:r>
              <a:rPr lang="en-US" sz="2000" dirty="0" smtClean="0"/>
              <a:t>utilized for </a:t>
            </a:r>
            <a:r>
              <a:rPr lang="en-US" sz="2000" dirty="0"/>
              <a:t>the purpose of </a:t>
            </a:r>
            <a:r>
              <a:rPr lang="en-US" sz="2000" dirty="0" smtClean="0"/>
              <a:t>executing Protocol mandated ERCOT certification of retail </a:t>
            </a:r>
            <a:r>
              <a:rPr lang="en-US" sz="2000" dirty="0"/>
              <a:t>market </a:t>
            </a:r>
            <a:r>
              <a:rPr lang="en-US" sz="2000" dirty="0" smtClean="0"/>
              <a:t>participants (ETOD). </a:t>
            </a:r>
          </a:p>
          <a:p>
            <a:endParaRPr lang="en-US" sz="1600" dirty="0" smtClean="0"/>
          </a:p>
          <a:p>
            <a:r>
              <a:rPr lang="en-US" sz="1600" dirty="0" smtClean="0"/>
              <a:t>Refresh the technology associated with the certification interface to incorporate current browser and security requirements</a:t>
            </a:r>
          </a:p>
          <a:p>
            <a:pPr lvl="1"/>
            <a:r>
              <a:rPr lang="en-US" sz="1200" dirty="0" smtClean="0"/>
              <a:t>Comply with ERCOT web access standards</a:t>
            </a:r>
          </a:p>
          <a:p>
            <a:pPr lvl="1"/>
            <a:r>
              <a:rPr lang="en-US" sz="1200" dirty="0" smtClean="0"/>
              <a:t>Enforce visibility and update permissions based on DUNs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 smtClean="0"/>
              <a:t>Increased visibility </a:t>
            </a:r>
            <a:r>
              <a:rPr lang="en-US" sz="1600" dirty="0" smtClean="0"/>
              <a:t>of defined steps required to complete ERCOT certification associated primarily with:</a:t>
            </a:r>
          </a:p>
          <a:p>
            <a:pPr lvl="1"/>
            <a:r>
              <a:rPr lang="en-US" sz="1200" dirty="0" smtClean="0"/>
              <a:t>New LSE entering the ERCOT Retail Market</a:t>
            </a:r>
          </a:p>
          <a:p>
            <a:pPr lvl="1"/>
            <a:r>
              <a:rPr lang="en-US" sz="1200" dirty="0" smtClean="0"/>
              <a:t>Existing LSE changing system parameters required to operate in the ERCOT retail market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Capture and make available auditable logs of registration and certification data associated with changes to MP and potential MP specifications</a:t>
            </a:r>
          </a:p>
          <a:p>
            <a:pPr lvl="1"/>
            <a:r>
              <a:rPr lang="en-US" sz="1200" dirty="0" smtClean="0"/>
              <a:t>Minimize the need for one-off mail, email, and phone calls</a:t>
            </a:r>
          </a:p>
          <a:p>
            <a:pPr lvl="1"/>
            <a:r>
              <a:rPr lang="en-US" sz="1200" dirty="0" smtClean="0"/>
              <a:t>Market Participant availability of ERCOT certification and connectivity specifications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60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219200"/>
            <a:ext cx="7543800" cy="40878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Certifying parties will no longer have to contact ERCOT to maintain user name and password access</a:t>
            </a:r>
          </a:p>
          <a:p>
            <a:endParaRPr lang="en-US" sz="1800" dirty="0" smtClean="0"/>
          </a:p>
          <a:p>
            <a:r>
              <a:rPr lang="en-US" sz="1800" dirty="0" smtClean="0"/>
              <a:t>Defined permissions will eliminate the possibility of subsequent updates overriding changes to shared files and spreadsheets</a:t>
            </a:r>
          </a:p>
          <a:p>
            <a:endParaRPr lang="en-US" sz="1800" dirty="0" smtClean="0"/>
          </a:p>
          <a:p>
            <a:r>
              <a:rPr lang="en-US" sz="1800" dirty="0" smtClean="0"/>
              <a:t>Capture of communications in a single, web based repository</a:t>
            </a:r>
          </a:p>
          <a:p>
            <a:endParaRPr lang="en-US" sz="1800" dirty="0"/>
          </a:p>
          <a:p>
            <a:r>
              <a:rPr lang="en-US" sz="1800" dirty="0" smtClean="0"/>
              <a:t>Access to Help features and ERCOT certification documentation</a:t>
            </a:r>
          </a:p>
          <a:p>
            <a:endParaRPr lang="en-US" sz="1800" dirty="0" smtClean="0"/>
          </a:p>
          <a:p>
            <a:r>
              <a:rPr lang="en-US" sz="1800" dirty="0" smtClean="0"/>
              <a:t>Notification capabilities to display and enforce approved timelines  </a:t>
            </a:r>
          </a:p>
          <a:p>
            <a:endParaRPr lang="en-US" sz="1800" dirty="0" smtClean="0"/>
          </a:p>
          <a:p>
            <a:r>
              <a:rPr lang="en-US" sz="1800" dirty="0" smtClean="0"/>
              <a:t>Dashboard and reporting functions available allowing parties to customize data to fit their needs</a:t>
            </a:r>
          </a:p>
        </p:txBody>
      </p:sp>
    </p:spTree>
    <p:extLst>
      <p:ext uri="{BB962C8B-B14F-4D97-AF65-F5344CB8AC3E}">
        <p14:creationId xmlns:p14="http://schemas.microsoft.com/office/powerpoint/2010/main" val="28646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This project is expected to require an accompanying NPRR to address cyber-security (two factor authentication) requirements.  The implementation timeline will therefore be dependent on the timeline of the stakeholder process.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Contingent on successful completion of above:</a:t>
            </a:r>
          </a:p>
          <a:p>
            <a:r>
              <a:rPr lang="en-US" sz="1800" dirty="0" smtClean="0"/>
              <a:t>By final Flight of 2018: Retail Market Testing Environment availability of primary functionality for volunteers</a:t>
            </a:r>
          </a:p>
          <a:p>
            <a:pPr lvl="1"/>
            <a:r>
              <a:rPr lang="en-US" sz="1800" dirty="0" smtClean="0"/>
              <a:t>ERCOT intends to ‘shadow’ certify in the new application while tracking flight via existing ETOD site</a:t>
            </a:r>
          </a:p>
          <a:p>
            <a:pPr lvl="1"/>
            <a:r>
              <a:rPr lang="en-US" sz="1800" dirty="0" smtClean="0"/>
              <a:t>Implementation of some system features (i.e. ‘bells and whistles’) may not be implemented at this time</a:t>
            </a:r>
          </a:p>
          <a:p>
            <a:r>
              <a:rPr lang="en-US" sz="1800" dirty="0" smtClean="0"/>
              <a:t>ERCOT led hands-on-training of high level system design based on input from volunteers from previous Flight dry run</a:t>
            </a:r>
          </a:p>
          <a:p>
            <a:r>
              <a:rPr lang="en-US" sz="1800" dirty="0" smtClean="0"/>
              <a:t>By initial Flight of 2019: Targeted execution of ERCOT Certification in the replacement application</a:t>
            </a:r>
            <a:endParaRPr lang="en-US" sz="1800" dirty="0"/>
          </a:p>
          <a:p>
            <a:pPr lvl="1"/>
            <a:endParaRPr lang="en-US" sz="1800" dirty="0" smtClean="0"/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3773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Communications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ERCOT Project Management will provide regular updates on project timing and status to RMS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Members of the project team will be available to provide details on business level milestones in appropriate market participant forums as they become available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72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3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infopath/2007/PartnerControls"/>
    <ds:schemaRef ds:uri="http://purl.org/dc/terms/"/>
    <ds:schemaRef ds:uri="db64cb27-6b28-4b9c-8349-fb9d75ca0197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34540</TotalTime>
  <Words>399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Agenda</vt:lpstr>
      <vt:lpstr>Project Overview</vt:lpstr>
      <vt:lpstr>Benefits</vt:lpstr>
      <vt:lpstr>Tentative Timeline</vt:lpstr>
      <vt:lpstr>Market Communications</vt:lpstr>
      <vt:lpstr>Questions/Discussion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479</cp:revision>
  <cp:lastPrinted>2017-06-12T16:23:29Z</cp:lastPrinted>
  <dcterms:created xsi:type="dcterms:W3CDTF">2016-01-21T15:20:31Z</dcterms:created>
  <dcterms:modified xsi:type="dcterms:W3CDTF">2017-10-03T21:38:15Z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