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64" r:id="rId2"/>
  </p:sldMasterIdLst>
  <p:notesMasterIdLst>
    <p:notesMasterId r:id="rId8"/>
  </p:notesMasterIdLst>
  <p:sldIdLst>
    <p:sldId id="260" r:id="rId3"/>
    <p:sldId id="262" r:id="rId4"/>
    <p:sldId id="261" r:id="rId5"/>
    <p:sldId id="268" r:id="rId6"/>
    <p:sldId id="267" r:id="rId7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eer, Ed" initials="EG" lastIdx="0" clrIdx="0">
    <p:extLst>
      <p:ext uri="{19B8F6BF-5375-455C-9EA6-DF929625EA0E}">
        <p15:presenceInfo xmlns:p15="http://schemas.microsoft.com/office/powerpoint/2012/main" userId="Geer, Ed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87" d="100"/>
          <a:sy n="87" d="100"/>
        </p:scale>
        <p:origin x="39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A1188171-04CB-42EB-ACCB-3C623CA64083}" type="datetimeFigureOut">
              <a:rPr lang="en-US" smtClean="0"/>
              <a:t>9/27/2017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2A95BB6E-AB4B-452E-AF96-E651883453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9663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9200" y="6561138"/>
            <a:ext cx="7112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47418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6400" y="990601"/>
            <a:ext cx="11379200" cy="5052221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57600" y="6553200"/>
            <a:ext cx="5384800" cy="228600"/>
          </a:xfrm>
        </p:spPr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9200" y="6561138"/>
            <a:ext cx="7112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26471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838200" y="990601"/>
            <a:ext cx="5181600" cy="480060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6172200" y="990601"/>
            <a:ext cx="5181600" cy="4800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822295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53738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57600" y="6553200"/>
            <a:ext cx="538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101600" y="6477000"/>
            <a:ext cx="79248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926080" y="6477001"/>
            <a:ext cx="9144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7600" y="6248400"/>
            <a:ext cx="1575824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72901" y="6553200"/>
            <a:ext cx="9431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>
                <a:solidFill>
                  <a:srgbClr val="5B6770"/>
                </a:solidFill>
              </a:rPr>
              <a:t>PUBLIC</a:t>
            </a: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9200" y="6561138"/>
            <a:ext cx="7112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02763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4673600" y="0"/>
            <a:ext cx="75184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085" y="2876278"/>
            <a:ext cx="3810115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30697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5334000" y="2105561"/>
            <a:ext cx="5646034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prstClr val="black"/>
                </a:solidFill>
              </a:rPr>
              <a:t>Summary of GIC Model Development </a:t>
            </a:r>
            <a:r>
              <a:rPr lang="en-US" sz="3200" b="1" dirty="0">
                <a:solidFill>
                  <a:prstClr val="black"/>
                </a:solidFill>
              </a:rPr>
              <a:t>@</a:t>
            </a:r>
            <a:r>
              <a:rPr lang="en-US" sz="3200" b="1" dirty="0" smtClean="0">
                <a:solidFill>
                  <a:prstClr val="black"/>
                </a:solidFill>
              </a:rPr>
              <a:t> 09/28/2017</a:t>
            </a:r>
            <a:endParaRPr lang="en-US" sz="3200" b="1" dirty="0">
              <a:solidFill>
                <a:prstClr val="black"/>
              </a:solidFill>
            </a:endParaRPr>
          </a:p>
          <a:p>
            <a:endParaRPr lang="en-US" sz="2000" b="1" dirty="0">
              <a:solidFill>
                <a:prstClr val="black"/>
              </a:solidFill>
            </a:endParaRPr>
          </a:p>
          <a:p>
            <a:pPr algn="ctr"/>
            <a:r>
              <a:rPr lang="en-US" sz="2000" b="1" dirty="0">
                <a:solidFill>
                  <a:prstClr val="black"/>
                </a:solidFill>
              </a:rPr>
              <a:t>Presentation </a:t>
            </a:r>
            <a:r>
              <a:rPr lang="en-US" sz="2000" b="1" dirty="0" smtClean="0">
                <a:solidFill>
                  <a:prstClr val="black"/>
                </a:solidFill>
              </a:rPr>
              <a:t>to PGDTF</a:t>
            </a:r>
            <a:endParaRPr lang="en-US" sz="2000" b="1" dirty="0">
              <a:solidFill>
                <a:prstClr val="black"/>
              </a:solidFill>
            </a:endParaRPr>
          </a:p>
          <a:p>
            <a:endParaRPr lang="en-US" sz="2000" b="1" dirty="0">
              <a:solidFill>
                <a:prstClr val="black"/>
              </a:solidFill>
            </a:endParaRPr>
          </a:p>
          <a:p>
            <a:endParaRPr lang="en-US" dirty="0">
              <a:solidFill>
                <a:prstClr val="black"/>
              </a:solidFill>
            </a:endParaRPr>
          </a:p>
          <a:p>
            <a:endParaRPr lang="en-US" dirty="0">
              <a:solidFill>
                <a:prstClr val="black"/>
              </a:solidFill>
            </a:endParaRPr>
          </a:p>
          <a:p>
            <a:pPr algn="ctr"/>
            <a:r>
              <a:rPr lang="en-US" b="1" dirty="0" smtClean="0">
                <a:solidFill>
                  <a:prstClr val="black"/>
                </a:solidFill>
              </a:rPr>
              <a:t>Qiuli Yu and Leslie Williams</a:t>
            </a:r>
          </a:p>
          <a:p>
            <a:pPr algn="ctr"/>
            <a:endParaRPr lang="en-US" dirty="0">
              <a:solidFill>
                <a:prstClr val="black"/>
              </a:solidFill>
            </a:endParaRPr>
          </a:p>
          <a:p>
            <a:pPr algn="ctr"/>
            <a:r>
              <a:rPr lang="en-US" b="1" dirty="0" smtClean="0">
                <a:solidFill>
                  <a:prstClr val="black"/>
                </a:solidFill>
              </a:rPr>
              <a:t>ERCOT</a:t>
            </a:r>
            <a:endParaRPr lang="en-US" b="1" dirty="0">
              <a:solidFill>
                <a:prstClr val="black"/>
              </a:solidFill>
            </a:endParaRPr>
          </a:p>
          <a:p>
            <a:pPr algn="ctr"/>
            <a:endParaRPr lang="en-US" dirty="0">
              <a:solidFill>
                <a:prstClr val="black"/>
              </a:solidFill>
            </a:endParaRPr>
          </a:p>
          <a:p>
            <a:pPr algn="ctr"/>
            <a:r>
              <a:rPr lang="en-US" b="1" dirty="0" smtClean="0">
                <a:solidFill>
                  <a:prstClr val="black"/>
                </a:solidFill>
              </a:rPr>
              <a:t>September 28, 2017</a:t>
            </a:r>
            <a:endParaRPr lang="en-US" b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9950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9449104"/>
              </p:ext>
            </p:extLst>
          </p:nvPr>
        </p:nvGraphicFramePr>
        <p:xfrm>
          <a:off x="1171072" y="2863516"/>
          <a:ext cx="2928354" cy="1226761"/>
        </p:xfrm>
        <a:graphic>
          <a:graphicData uri="http://schemas.openxmlformats.org/drawingml/2006/table">
            <a:tbl>
              <a:tblPr/>
              <a:tblGrid>
                <a:gridCol w="883830"/>
                <a:gridCol w="681508"/>
                <a:gridCol w="681508"/>
                <a:gridCol w="681508"/>
              </a:tblGrid>
              <a:tr h="30290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Update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Percent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290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Substation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7030A0"/>
                          </a:solidFill>
                          <a:effectLst/>
                          <a:latin typeface="Calibri" panose="020F0502020204030204" pitchFamily="34" charset="0"/>
                        </a:rPr>
                        <a:t>650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290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Transformer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8049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Branch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Title 1"/>
          <p:cNvSpPr txBox="1">
            <a:spLocks/>
          </p:cNvSpPr>
          <p:nvPr/>
        </p:nvSpPr>
        <p:spPr>
          <a:xfrm>
            <a:off x="2719136" y="664811"/>
            <a:ext cx="7130715" cy="538347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b="1" dirty="0">
                <a:solidFill>
                  <a:schemeClr val="accent1"/>
                </a:solidFill>
              </a:rPr>
              <a:t>RARF Update On </a:t>
            </a:r>
            <a:r>
              <a:rPr lang="en-US" sz="2800" b="1" dirty="0" smtClean="0">
                <a:solidFill>
                  <a:schemeClr val="accent1"/>
                </a:solidFill>
              </a:rPr>
              <a:t>September 26 </a:t>
            </a:r>
            <a:r>
              <a:rPr lang="en-US" sz="2800" b="1" dirty="0">
                <a:solidFill>
                  <a:schemeClr val="accent1"/>
                </a:solidFill>
              </a:rPr>
              <a:t>of 2017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85496" y="1787439"/>
            <a:ext cx="6727848" cy="40438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51967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558" y="303863"/>
            <a:ext cx="10531642" cy="518318"/>
          </a:xfrm>
        </p:spPr>
        <p:txBody>
          <a:bodyPr/>
          <a:lstStyle/>
          <a:p>
            <a:r>
              <a:rPr lang="en-US" dirty="0" smtClean="0"/>
              <a:t>TSPs GIC Data Correction Update </a:t>
            </a:r>
            <a:r>
              <a:rPr lang="en-US" dirty="0"/>
              <a:t>On </a:t>
            </a:r>
            <a:r>
              <a:rPr lang="en-US" dirty="0" smtClean="0"/>
              <a:t>September 26 </a:t>
            </a:r>
            <a:r>
              <a:rPr lang="en-US" dirty="0"/>
              <a:t>of 2017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7558" y="1612232"/>
            <a:ext cx="5518485" cy="4515852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2000" dirty="0" smtClean="0"/>
              <a:t>Duplicate substation numbers</a:t>
            </a:r>
          </a:p>
          <a:p>
            <a:pPr>
              <a:lnSpc>
                <a:spcPct val="150000"/>
              </a:lnSpc>
            </a:pPr>
            <a:r>
              <a:rPr lang="en-US" sz="2000" dirty="0" smtClean="0"/>
              <a:t>Bus-Substation Mapping missing</a:t>
            </a:r>
            <a:endParaRPr lang="en-US" sz="2000" dirty="0"/>
          </a:p>
          <a:p>
            <a:pPr>
              <a:lnSpc>
                <a:spcPct val="150000"/>
              </a:lnSpc>
            </a:pPr>
            <a:r>
              <a:rPr lang="en-US" sz="2000" dirty="0" smtClean="0"/>
              <a:t>Buses of Transformers are not in the same substation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1800" dirty="0" smtClean="0"/>
              <a:t>Around 40 </a:t>
            </a:r>
            <a:r>
              <a:rPr lang="en-US" sz="1800" dirty="0"/>
              <a:t>Transformers have the </a:t>
            </a:r>
            <a:r>
              <a:rPr lang="en-US" sz="1800" dirty="0" smtClean="0"/>
              <a:t>issue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8" name="Straight Arrow Connector 7"/>
          <p:cNvCxnSpPr/>
          <p:nvPr/>
        </p:nvCxnSpPr>
        <p:spPr>
          <a:xfrm flipV="1">
            <a:off x="4844716" y="1495526"/>
            <a:ext cx="4973052" cy="39102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V="1">
            <a:off x="5189621" y="1717307"/>
            <a:ext cx="3521242" cy="77724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3765735"/>
              </p:ext>
            </p:extLst>
          </p:nvPr>
        </p:nvGraphicFramePr>
        <p:xfrm>
          <a:off x="6185234" y="1091060"/>
          <a:ext cx="4361448" cy="5037024"/>
        </p:xfrm>
        <a:graphic>
          <a:graphicData uri="http://schemas.openxmlformats.org/drawingml/2006/table">
            <a:tbl>
              <a:tblPr/>
              <a:tblGrid>
                <a:gridCol w="1761408"/>
                <a:gridCol w="1758603"/>
                <a:gridCol w="841437"/>
              </a:tblGrid>
              <a:tr h="254629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TSP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Status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7453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Bus-Substation mapping Errors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Substation Duplicates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05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GPLMPA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√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√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05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TAEN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√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</a:tr>
              <a:tr h="24305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TAEPTC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Incomplete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√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05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TBPUB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Just</a:t>
                      </a:r>
                      <a:r>
                        <a:rPr lang="en-US" sz="11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have</a:t>
                      </a:r>
                      <a:r>
                        <a:rPr lang="en-US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contact information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</a:tr>
              <a:tr h="24305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TBREC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Incomplete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√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898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TBTU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Not Received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√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05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TCPSE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√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</a:tr>
              <a:tr h="24305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TDME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Not Received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√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05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TEXLATSP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Incomplete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</a:tr>
              <a:tr h="24305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TGSEC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Incomplete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</a:tr>
              <a:tr h="24305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TLCRA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√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√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05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TLSTR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√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</a:tr>
              <a:tr h="24305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TONCOR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Incomplete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√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05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TRAYBN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Incomplete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</a:tr>
              <a:tr h="24305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TSLND1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√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</a:tr>
              <a:tr h="24305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TSTEC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√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</a:tr>
              <a:tr h="24305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TTNMP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Not Received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403975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79558" y="529471"/>
            <a:ext cx="7483642" cy="518318"/>
          </a:xfrm>
        </p:spPr>
        <p:txBody>
          <a:bodyPr/>
          <a:lstStyle/>
          <a:p>
            <a:r>
              <a:rPr lang="en-US" dirty="0" smtClean="0"/>
              <a:t>Next Step During GIC Model Development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9958" y="1748588"/>
            <a:ext cx="10766926" cy="3593433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2000" dirty="0" smtClean="0"/>
              <a:t>In </a:t>
            </a:r>
            <a:r>
              <a:rPr lang="en-US" sz="2000" dirty="0"/>
              <a:t>the next step, ERCOT </a:t>
            </a:r>
            <a:r>
              <a:rPr lang="en-US" sz="2000" dirty="0" smtClean="0"/>
              <a:t>will focus on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1800" dirty="0" smtClean="0"/>
              <a:t>Resolve substation number duplicates again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1800" dirty="0" smtClean="0"/>
              <a:t>Complete bus-substation </a:t>
            </a:r>
            <a:r>
              <a:rPr lang="en-US" sz="1800" dirty="0"/>
              <a:t>mapping </a:t>
            </a:r>
            <a:r>
              <a:rPr lang="en-US" sz="1800" dirty="0" smtClean="0"/>
              <a:t>again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1800" dirty="0" smtClean="0"/>
              <a:t>Transformer </a:t>
            </a:r>
            <a:r>
              <a:rPr lang="en-US" sz="1800" dirty="0"/>
              <a:t>table integration – use transformer data from TSPs and REs to replace default data</a:t>
            </a:r>
          </a:p>
          <a:p>
            <a:pPr>
              <a:lnSpc>
                <a:spcPct val="150000"/>
              </a:lnSpc>
            </a:pPr>
            <a:r>
              <a:rPr lang="en-US" sz="2000" dirty="0" smtClean="0"/>
              <a:t>Expected efforts from TSPs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1800" dirty="0"/>
              <a:t>ERCOT will </a:t>
            </a:r>
            <a:r>
              <a:rPr lang="en-US" sz="1800" dirty="0" smtClean="0"/>
              <a:t>send requests to related TSPs asking data completion/correction</a:t>
            </a:r>
            <a:endParaRPr lang="en-US" sz="1800" dirty="0"/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1800" dirty="0" smtClean="0"/>
              <a:t>TSPs correct the data issues and submit GIC input update in timely manner</a:t>
            </a: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7179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53200" y="932391"/>
            <a:ext cx="3638549" cy="49540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2035115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8044</TotalTime>
  <Words>199</Words>
  <Application>Microsoft Office PowerPoint</Application>
  <PresentationFormat>Widescreen</PresentationFormat>
  <Paragraphs>99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Wingdings</vt:lpstr>
      <vt:lpstr>1_Office Theme</vt:lpstr>
      <vt:lpstr>1_Custom Design</vt:lpstr>
      <vt:lpstr>PowerPoint Presentation</vt:lpstr>
      <vt:lpstr>PowerPoint Presentation</vt:lpstr>
      <vt:lpstr>TSPs GIC Data Correction Update On September 26 of 2017</vt:lpstr>
      <vt:lpstr>Next Step During GIC Model Development</vt:lpstr>
      <vt:lpstr>PowerPoint Presentation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Yu, Qiuli</dc:creator>
  <cp:lastModifiedBy>Yu, Qiuli</cp:lastModifiedBy>
  <cp:revision>68</cp:revision>
  <cp:lastPrinted>2017-09-27T23:05:09Z</cp:lastPrinted>
  <dcterms:created xsi:type="dcterms:W3CDTF">2017-06-06T14:46:50Z</dcterms:created>
  <dcterms:modified xsi:type="dcterms:W3CDTF">2017-09-28T14:39:49Z</dcterms:modified>
</cp:coreProperties>
</file>