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21"/>
  </p:notesMasterIdLst>
  <p:handoutMasterIdLst>
    <p:handoutMasterId r:id="rId22"/>
  </p:handoutMasterIdLst>
  <p:sldIdLst>
    <p:sldId id="260" r:id="rId7"/>
    <p:sldId id="267" r:id="rId8"/>
    <p:sldId id="270" r:id="rId9"/>
    <p:sldId id="299" r:id="rId10"/>
    <p:sldId id="295" r:id="rId11"/>
    <p:sldId id="296" r:id="rId12"/>
    <p:sldId id="300" r:id="rId13"/>
    <p:sldId id="293" r:id="rId14"/>
    <p:sldId id="274" r:id="rId15"/>
    <p:sldId id="275" r:id="rId16"/>
    <p:sldId id="276" r:id="rId17"/>
    <p:sldId id="278" r:id="rId18"/>
    <p:sldId id="268" r:id="rId19"/>
    <p:sldId id="28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4" d="100"/>
          <a:sy n="64" d="100"/>
        </p:scale>
        <p:origin x="616" y="3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ric2\Google%20Drive\MBA\Marketing%20mgmt\Group%20Project\GMP_Spreadshee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Results from Load Review Dry Run</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9958061693901167"/>
          <c:y val="0.15804831036745406"/>
          <c:w val="0.4044229955126577"/>
          <c:h val="0.5876771653543306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76-4183-BA2F-6AAD5E909AA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76-4183-BA2F-6AAD5E909AA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B76-4183-BA2F-6AAD5E909AA5}"/>
              </c:ext>
            </c:extLst>
          </c:dPt>
          <c:dLbls>
            <c:dLbl>
              <c:idx val="0"/>
              <c:layout>
                <c:manualLayout>
                  <c:x val="-8.8884584991392276E-2"/>
                  <c:y val="0.13739070702099737"/>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B76-4183-BA2F-6AAD5E909AA5}"/>
                </c:ext>
              </c:extLst>
            </c:dLbl>
            <c:dLbl>
              <c:idx val="1"/>
              <c:layout>
                <c:manualLayout>
                  <c:x val="-6.7267801202269069E-4"/>
                  <c:y val="-0.21657910925196849"/>
                </c:manualLayout>
              </c:layout>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2"/>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76-4183-BA2F-6AAD5E909AA5}"/>
                </c:ext>
              </c:extLst>
            </c:dLbl>
            <c:dLbl>
              <c:idx val="2"/>
              <c:layout>
                <c:manualLayout>
                  <c:x val="9.2915714164761659E-2"/>
                  <c:y val="0.1478073736876640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76-4183-BA2F-6AAD5E909AA5}"/>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Sheet1!$B$1:$D$1</c:f>
              <c:strCache>
                <c:ptCount val="3"/>
                <c:pt idx="0">
                  <c:v>Weather zones where SSWG Load is within 5% boundary</c:v>
                </c:pt>
                <c:pt idx="1">
                  <c:v>Weather zones identified for load review using 5% boundary</c:v>
                </c:pt>
                <c:pt idx="2">
                  <c:v>Weather zones where SSWG load &lt; ERCOT 90/10 forecast</c:v>
                </c:pt>
              </c:strCache>
            </c:strRef>
          </c:cat>
          <c:val>
            <c:numRef>
              <c:f>Sheet1!$B$2:$D$2</c:f>
              <c:numCache>
                <c:formatCode>General</c:formatCode>
                <c:ptCount val="3"/>
                <c:pt idx="0">
                  <c:v>2</c:v>
                </c:pt>
                <c:pt idx="1">
                  <c:v>4</c:v>
                </c:pt>
                <c:pt idx="2">
                  <c:v>2</c:v>
                </c:pt>
              </c:numCache>
            </c:numRef>
          </c:val>
          <c:extLst>
            <c:ext xmlns:c16="http://schemas.microsoft.com/office/drawing/2014/chart" uri="{C3380CC4-5D6E-409C-BE32-E72D297353CC}">
              <c16:uniqueId val="{00000006-6B76-4183-BA2F-6AAD5E909AA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9/27/2017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9/27/2017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alvin.Opheim@ercot.com" TargetMode="External"/><Relationship Id="rId2" Type="http://schemas.openxmlformats.org/officeDocument/2006/relationships/hyperlink" Target="mailto:Sandeep.Borkar@erc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2438400"/>
            <a:ext cx="5646034" cy="1938992"/>
          </a:xfrm>
          <a:prstGeom prst="rect">
            <a:avLst/>
          </a:prstGeom>
          <a:noFill/>
        </p:spPr>
        <p:txBody>
          <a:bodyPr wrap="square" rtlCol="0">
            <a:spAutoFit/>
          </a:bodyPr>
          <a:lstStyle/>
          <a:p>
            <a:r>
              <a:rPr lang="en-US" sz="2000" b="1" dirty="0">
                <a:solidFill>
                  <a:schemeClr val="bg1"/>
                </a:solidFill>
              </a:rPr>
              <a:t>Boundary Threshold for the Load Review Process</a:t>
            </a:r>
          </a:p>
          <a:p>
            <a:endParaRPr lang="en-US" sz="2000" b="1" dirty="0">
              <a:solidFill>
                <a:schemeClr val="bg1"/>
              </a:solidFill>
            </a:endParaRPr>
          </a:p>
          <a:p>
            <a:r>
              <a:rPr lang="en-US" sz="2000" b="1" dirty="0">
                <a:solidFill>
                  <a:schemeClr val="bg1"/>
                </a:solidFill>
              </a:rPr>
              <a:t>Sandeep Borkar and Calvin Opheim</a:t>
            </a:r>
          </a:p>
          <a:p>
            <a:r>
              <a:rPr lang="en-US" sz="2000" b="1" dirty="0">
                <a:solidFill>
                  <a:schemeClr val="bg1"/>
                </a:solidFill>
              </a:rPr>
              <a:t>September 2017</a:t>
            </a:r>
          </a:p>
          <a:p>
            <a:r>
              <a:rPr lang="en-US" sz="2000" b="1" dirty="0">
                <a:solidFill>
                  <a:schemeClr val="bg1"/>
                </a:solidFill>
              </a:rPr>
              <a:t>TAC Meeting</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dirty="0"/>
              <a:t>Appendix</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42088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Bounded higher-of methodology (Conceptual)</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8" name="Picture 7"/>
          <p:cNvPicPr>
            <a:picLocks noChangeAspect="1"/>
          </p:cNvPicPr>
          <p:nvPr/>
        </p:nvPicPr>
        <p:blipFill>
          <a:blip r:embed="rId2"/>
          <a:stretch>
            <a:fillRect/>
          </a:stretch>
        </p:blipFill>
        <p:spPr>
          <a:xfrm>
            <a:off x="381000" y="900028"/>
            <a:ext cx="7764563" cy="5559688"/>
          </a:xfrm>
          <a:prstGeom prst="rect">
            <a:avLst/>
          </a:prstGeom>
        </p:spPr>
      </p:pic>
    </p:spTree>
    <p:extLst>
      <p:ext uri="{BB962C8B-B14F-4D97-AF65-F5344CB8AC3E}">
        <p14:creationId xmlns:p14="http://schemas.microsoft.com/office/powerpoint/2010/main" val="1451937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H="1">
            <a:off x="3907971" y="2057400"/>
            <a:ext cx="1308630" cy="20574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Load review process (Conceptual)</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6" name="Rectangle 5"/>
          <p:cNvSpPr/>
          <p:nvPr/>
        </p:nvSpPr>
        <p:spPr>
          <a:xfrm>
            <a:off x="5181600" y="3967512"/>
            <a:ext cx="3387802" cy="2031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Rationale: </a:t>
            </a:r>
          </a:p>
          <a:p>
            <a:pPr marL="285750" indent="-285750">
              <a:buFont typeface="Arial" panose="020B0604020202020204" pitchFamily="34" charset="0"/>
              <a:buChar char="•"/>
            </a:pPr>
            <a:r>
              <a:rPr lang="en-US" dirty="0"/>
              <a:t>Historic load growth</a:t>
            </a:r>
          </a:p>
          <a:p>
            <a:pPr marL="285750" indent="-285750">
              <a:buFont typeface="Arial" panose="020B0604020202020204" pitchFamily="34" charset="0"/>
              <a:buChar char="•"/>
            </a:pPr>
            <a:r>
              <a:rPr lang="en-US" dirty="0"/>
              <a:t>Committed load additions</a:t>
            </a:r>
          </a:p>
          <a:p>
            <a:pPr marL="285750" indent="-285750">
              <a:buFont typeface="Arial" panose="020B0604020202020204" pitchFamily="34" charset="0"/>
              <a:buChar char="•"/>
            </a:pPr>
            <a:r>
              <a:rPr lang="en-US" dirty="0"/>
              <a:t>Forecast methodology</a:t>
            </a:r>
          </a:p>
          <a:p>
            <a:pPr marL="285750" indent="-285750">
              <a:buFont typeface="Arial" panose="020B0604020202020204" pitchFamily="34" charset="0"/>
              <a:buChar char="•"/>
            </a:pPr>
            <a:r>
              <a:rPr lang="en-US" dirty="0"/>
              <a:t>Past forecast performance</a:t>
            </a:r>
          </a:p>
          <a:p>
            <a:pPr marL="285750" indent="-285750">
              <a:buFont typeface="Arial" panose="020B0604020202020204" pitchFamily="34" charset="0"/>
              <a:buChar char="•"/>
            </a:pPr>
            <a:r>
              <a:rPr lang="en-US" dirty="0"/>
              <a:t>Special circumstances</a:t>
            </a:r>
          </a:p>
          <a:p>
            <a:pPr marL="285750" indent="-285750">
              <a:buFont typeface="Arial" panose="020B0604020202020204" pitchFamily="34" charset="0"/>
              <a:buChar char="•"/>
            </a:pPr>
            <a:r>
              <a:rPr lang="en-US" dirty="0"/>
              <a:t>Other?</a:t>
            </a:r>
          </a:p>
        </p:txBody>
      </p:sp>
      <p:sp>
        <p:nvSpPr>
          <p:cNvPr id="7" name="Rectangle 6"/>
          <p:cNvSpPr/>
          <p:nvPr/>
        </p:nvSpPr>
        <p:spPr>
          <a:xfrm>
            <a:off x="555171" y="4114800"/>
            <a:ext cx="3352800"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Preliminary RTP start cases will be shared to allow TDSPs to review the impact of load distribution on pockets within the weather zones.</a:t>
            </a:r>
          </a:p>
        </p:txBody>
      </p:sp>
      <p:cxnSp>
        <p:nvCxnSpPr>
          <p:cNvPr id="9" name="Straight Connector 8"/>
          <p:cNvCxnSpPr/>
          <p:nvPr/>
        </p:nvCxnSpPr>
        <p:spPr>
          <a:xfrm flipH="1">
            <a:off x="555172" y="2057400"/>
            <a:ext cx="3483428"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5181600" y="3467100"/>
            <a:ext cx="354464" cy="480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81800" y="3467100"/>
            <a:ext cx="1769534" cy="500412"/>
          </a:xfrm>
          <a:prstGeom prst="line">
            <a:avLst/>
          </a:prstGeom>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stretch>
            <a:fillRect/>
          </a:stretch>
        </p:blipFill>
        <p:spPr>
          <a:xfrm>
            <a:off x="555171" y="1131881"/>
            <a:ext cx="7996163" cy="2335219"/>
          </a:xfrm>
          <a:prstGeom prst="rect">
            <a:avLst/>
          </a:prstGeom>
        </p:spPr>
      </p:pic>
    </p:spTree>
    <p:extLst>
      <p:ext uri="{BB962C8B-B14F-4D97-AF65-F5344CB8AC3E}">
        <p14:creationId xmlns:p14="http://schemas.microsoft.com/office/powerpoint/2010/main" val="3755937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Guide 3.17 Reference</a:t>
            </a:r>
          </a:p>
        </p:txBody>
      </p:sp>
      <p:sp>
        <p:nvSpPr>
          <p:cNvPr id="3" name="Content Placeholder 2"/>
          <p:cNvSpPr>
            <a:spLocks noGrp="1"/>
          </p:cNvSpPr>
          <p:nvPr>
            <p:ph idx="1"/>
          </p:nvPr>
        </p:nvSpPr>
        <p:spPr>
          <a:xfrm>
            <a:off x="304800" y="1066800"/>
            <a:ext cx="8534400" cy="4343399"/>
          </a:xfrm>
        </p:spPr>
        <p:txBody>
          <a:bodyPr/>
          <a:lstStyle/>
          <a:p>
            <a:pPr marL="0" indent="0">
              <a:buNone/>
            </a:pPr>
            <a:r>
              <a:rPr lang="en-US" sz="1800" b="1" i="1" dirty="0"/>
              <a:t>[PGRR042: Insert Section 3.1.7 below on January 1, 2018:] </a:t>
            </a:r>
            <a:endParaRPr lang="en-US" sz="1800" dirty="0"/>
          </a:p>
          <a:p>
            <a:pPr marL="0" indent="0">
              <a:buNone/>
            </a:pPr>
            <a:r>
              <a:rPr lang="en-US" sz="1800" b="1" i="1" dirty="0"/>
              <a:t>3.1.7 Steady State Transmission Planning Load Forecast </a:t>
            </a:r>
            <a:endParaRPr lang="en-US" sz="1800" dirty="0"/>
          </a:p>
          <a:p>
            <a:pPr marL="0" indent="0">
              <a:buNone/>
            </a:pPr>
            <a:r>
              <a:rPr lang="en-US" sz="1800" dirty="0"/>
              <a:t>(1) ERCOT shall use the following process for determining the Load level to be used in the starting base cases for the Regional Transmission Plan and in the steady-state evaluation of a Tier 1 project pursuant to Protocol Section 3.11.4, Regional Planning Group Project Review Process: </a:t>
            </a:r>
          </a:p>
          <a:p>
            <a:pPr marL="0" indent="0">
              <a:buNone/>
            </a:pPr>
            <a:r>
              <a:rPr lang="en-US" sz="1800" dirty="0"/>
              <a:t>(a) ERCOT will compare the ERCOT 90/10 Load forecast with the summed SSWG bus-level Load forecast for each Weather Zone. </a:t>
            </a:r>
          </a:p>
          <a:p>
            <a:pPr marL="0" indent="0">
              <a:buNone/>
            </a:pPr>
            <a:r>
              <a:rPr lang="en-US" sz="1800" dirty="0"/>
              <a:t>(b) If the ERCOT 90/10 Load forecast is higher, ERCOT will use this forecast for the Weather Zone. </a:t>
            </a:r>
          </a:p>
          <a:p>
            <a:pPr marL="0" indent="0">
              <a:buNone/>
            </a:pPr>
            <a:r>
              <a:rPr lang="en-US" sz="1800" dirty="0"/>
              <a:t>(c) If the SSWG Load forecast is higher than or equal to the ERCOT 90/10 Load forecast, but below the ERCOT 90/10 Load forecast plus a boundary threshold determined in accordance with paragraph (f) below, ERCOT will use the SSWG Load forecast for the Weather Zone. </a:t>
            </a:r>
          </a:p>
          <a:p>
            <a:pPr marL="0" indent="0">
              <a:buNone/>
            </a:pPr>
            <a:r>
              <a:rPr lang="en-US" sz="1800" dirty="0"/>
              <a:t>(d) If the SSWG Load forecast is higher than or equal to the ERCOT 90/10 Load forecast plus the boundary threshold, ERCOT will use the ERCOT 90/10 Load forecast plus the boundary threshold for the Weather Zone. </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426669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Guide 3.17 Reference (Cont.)</a:t>
            </a:r>
          </a:p>
        </p:txBody>
      </p:sp>
      <p:sp>
        <p:nvSpPr>
          <p:cNvPr id="3" name="Content Placeholder 2"/>
          <p:cNvSpPr>
            <a:spLocks noGrp="1"/>
          </p:cNvSpPr>
          <p:nvPr>
            <p:ph idx="1"/>
          </p:nvPr>
        </p:nvSpPr>
        <p:spPr>
          <a:xfrm>
            <a:off x="304800" y="777240"/>
            <a:ext cx="8534400" cy="4343399"/>
          </a:xfrm>
        </p:spPr>
        <p:txBody>
          <a:bodyPr/>
          <a:lstStyle/>
          <a:p>
            <a:pPr marL="0" indent="0">
              <a:buNone/>
            </a:pPr>
            <a:r>
              <a:rPr lang="en-US" sz="2000" dirty="0"/>
              <a:t>(e) If a TSP(s) believes that the ERCOT 90/10 Load forecast plus the boundary threshold does not adequately represent the Weather Zone or an area within the Weather Zone, the TSP(s) may present ERCOT with additional information to justify using a higher Load forecast, including the SSWG Load forecast, for that Weather Zone. ERCOT, in its sole discretion, may choose to use a higher Load forecast than indicated in paragraph (d) above if it reasonably determines that the Load forecast indicated in paragraph (d) above does not adequately represent the Weather Zone or an area within the Weather Zone. If ERCOT uses a Load forecast higher than the ERCOT 90/10 Load forecast plus the boundary threshold in the evaluation of a Tier 1 project, ERCOT must explain and document the basis for that choice, using aggregated information as needed to shield Protected Information, in its independent review. </a:t>
            </a:r>
          </a:p>
          <a:p>
            <a:pPr marL="0" indent="0">
              <a:buNone/>
            </a:pPr>
            <a:r>
              <a:rPr lang="en-US" sz="2000" dirty="0">
                <a:solidFill>
                  <a:schemeClr val="accent1"/>
                </a:solidFill>
              </a:rPr>
              <a:t>(f) ERCOT-proposed revisions to the boundary threshold used to implement the requirements of this section will be recommended by the Technical Advisory Committee (TAC) and approved by the ERCOT 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183415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Background</a:t>
            </a:r>
          </a:p>
          <a:p>
            <a:r>
              <a:rPr lang="en-US" dirty="0"/>
              <a:t>Recommendation</a:t>
            </a:r>
          </a:p>
          <a:p>
            <a:r>
              <a:rPr lang="en-US" dirty="0"/>
              <a:t>Process overview</a:t>
            </a:r>
          </a:p>
          <a:p>
            <a:r>
              <a:rPr lang="en-US" dirty="0"/>
              <a:t>Next steps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833666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solidFill>
                  <a:schemeClr val="tx2"/>
                </a:solidFill>
              </a:rPr>
              <a:t>After several deliberations at the PLWG and the RPG new language was approved for Planning Guide section 3.1.7 via PGRR 42.</a:t>
            </a:r>
          </a:p>
          <a:p>
            <a:r>
              <a:rPr lang="en-US" dirty="0">
                <a:solidFill>
                  <a:schemeClr val="tx2"/>
                </a:solidFill>
              </a:rPr>
              <a:t>PG section 3.1.7 specifies the process used for determining Load level used in start cases for the Regional Transmission Plan (RTP) and Tier 1 independent review</a:t>
            </a:r>
          </a:p>
          <a:p>
            <a:r>
              <a:rPr lang="en-US" dirty="0">
                <a:solidFill>
                  <a:schemeClr val="tx2"/>
                </a:solidFill>
              </a:rPr>
              <a:t>PG section 3.1.7 (f) requires that </a:t>
            </a:r>
          </a:p>
          <a:p>
            <a:pPr marL="0" indent="0">
              <a:buNone/>
            </a:pPr>
            <a:r>
              <a:rPr lang="en-US" sz="2000" i="1" dirty="0">
                <a:solidFill>
                  <a:schemeClr val="tx2"/>
                </a:solidFill>
              </a:rPr>
              <a:t>“ERCOT-proposed revisions to the boundary threshold used to implement the requirements of this section will be recommended by the Technical Advisory Committee (TAC) and approved by the ERCOT Board.”</a:t>
            </a:r>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88407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a:t>
            </a:r>
          </a:p>
        </p:txBody>
      </p:sp>
      <p:sp>
        <p:nvSpPr>
          <p:cNvPr id="3" name="Content Placeholder 2"/>
          <p:cNvSpPr>
            <a:spLocks noGrp="1"/>
          </p:cNvSpPr>
          <p:nvPr>
            <p:ph idx="1"/>
          </p:nvPr>
        </p:nvSpPr>
        <p:spPr/>
        <p:txBody>
          <a:bodyPr/>
          <a:lstStyle/>
          <a:p>
            <a:r>
              <a:rPr lang="en-US" dirty="0">
                <a:solidFill>
                  <a:schemeClr val="tx2"/>
                </a:solidFill>
              </a:rPr>
              <a:t>ERCOT proposes a boundary threshold of 5% be utilized</a:t>
            </a:r>
          </a:p>
          <a:p>
            <a:r>
              <a:rPr lang="en-US" dirty="0">
                <a:solidFill>
                  <a:schemeClr val="tx2"/>
                </a:solidFill>
              </a:rPr>
              <a:t>This number is based on</a:t>
            </a:r>
          </a:p>
          <a:p>
            <a:pPr lvl="1"/>
            <a:r>
              <a:rPr lang="en-US" dirty="0">
                <a:solidFill>
                  <a:schemeClr val="tx2"/>
                </a:solidFill>
              </a:rPr>
              <a:t>experience from the load review dry run in 2017 RTP</a:t>
            </a:r>
          </a:p>
          <a:p>
            <a:pPr lvl="1"/>
            <a:r>
              <a:rPr lang="en-US" dirty="0">
                <a:solidFill>
                  <a:schemeClr val="tx2"/>
                </a:solidFill>
              </a:rPr>
              <a:t>experience forecasting loads for the ERCOT region and review of historical differences</a:t>
            </a:r>
          </a:p>
          <a:p>
            <a:r>
              <a:rPr lang="en-US" dirty="0">
                <a:solidFill>
                  <a:schemeClr val="tx2"/>
                </a:solidFill>
              </a:rPr>
              <a:t>The 5% threshold was proposed for the trial run at the January 2017 RPG meeting – RPG stakeholders were neutral on this proposal </a:t>
            </a:r>
          </a:p>
          <a:p>
            <a:pPr lvl="1"/>
            <a:endParaRPr lang="en-US"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466917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Load Forecast Review Process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Rounded Rectangle 5"/>
          <p:cNvSpPr/>
          <p:nvPr/>
        </p:nvSpPr>
        <p:spPr>
          <a:xfrm>
            <a:off x="533400" y="2811463"/>
            <a:ext cx="914400" cy="2971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ERCOT 90</a:t>
            </a:r>
            <a:r>
              <a:rPr lang="en-US" baseline="30000" dirty="0"/>
              <a:t>th</a:t>
            </a:r>
            <a:r>
              <a:rPr lang="en-US" dirty="0"/>
              <a:t> percentile Forecast</a:t>
            </a:r>
          </a:p>
        </p:txBody>
      </p:sp>
      <p:sp>
        <p:nvSpPr>
          <p:cNvPr id="7" name="Rounded Rectangle 6"/>
          <p:cNvSpPr/>
          <p:nvPr/>
        </p:nvSpPr>
        <p:spPr>
          <a:xfrm>
            <a:off x="1676400" y="3200399"/>
            <a:ext cx="914400" cy="256941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sp>
        <p:nvSpPr>
          <p:cNvPr id="17" name="Rounded Rectangle 16"/>
          <p:cNvSpPr/>
          <p:nvPr/>
        </p:nvSpPr>
        <p:spPr>
          <a:xfrm>
            <a:off x="3581400" y="1828800"/>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5% Bound</a:t>
            </a:r>
          </a:p>
        </p:txBody>
      </p:sp>
      <p:sp>
        <p:nvSpPr>
          <p:cNvPr id="18" name="Rounded Rectangle 17"/>
          <p:cNvSpPr/>
          <p:nvPr/>
        </p:nvSpPr>
        <p:spPr>
          <a:xfrm>
            <a:off x="3581400" y="2811463"/>
            <a:ext cx="914400" cy="2971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ERCOT 90</a:t>
            </a:r>
            <a:r>
              <a:rPr lang="en-US" baseline="30000" dirty="0"/>
              <a:t>th</a:t>
            </a:r>
            <a:r>
              <a:rPr lang="en-US" dirty="0"/>
              <a:t> percentile Forecast</a:t>
            </a:r>
          </a:p>
        </p:txBody>
      </p:sp>
      <p:sp>
        <p:nvSpPr>
          <p:cNvPr id="19" name="Rounded Rectangle 18"/>
          <p:cNvSpPr/>
          <p:nvPr/>
        </p:nvSpPr>
        <p:spPr>
          <a:xfrm>
            <a:off x="4724400" y="2209801"/>
            <a:ext cx="914400" cy="3560014"/>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sp>
        <p:nvSpPr>
          <p:cNvPr id="20" name="Rounded Rectangle 19"/>
          <p:cNvSpPr/>
          <p:nvPr/>
        </p:nvSpPr>
        <p:spPr>
          <a:xfrm>
            <a:off x="6858000" y="1828800"/>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5% Bound</a:t>
            </a:r>
          </a:p>
        </p:txBody>
      </p:sp>
      <p:sp>
        <p:nvSpPr>
          <p:cNvPr id="21" name="Rounded Rectangle 20"/>
          <p:cNvSpPr/>
          <p:nvPr/>
        </p:nvSpPr>
        <p:spPr>
          <a:xfrm>
            <a:off x="6858000" y="2811463"/>
            <a:ext cx="914400" cy="2971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ERCOT 90</a:t>
            </a:r>
            <a:r>
              <a:rPr lang="en-US" baseline="30000" dirty="0"/>
              <a:t>th</a:t>
            </a:r>
            <a:r>
              <a:rPr lang="en-US" dirty="0"/>
              <a:t> percentile Forecast</a:t>
            </a:r>
          </a:p>
        </p:txBody>
      </p:sp>
      <p:sp>
        <p:nvSpPr>
          <p:cNvPr id="22" name="Rounded Rectangle 21"/>
          <p:cNvSpPr/>
          <p:nvPr/>
        </p:nvSpPr>
        <p:spPr>
          <a:xfrm>
            <a:off x="8001000" y="1447801"/>
            <a:ext cx="914400" cy="4322014"/>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sp>
        <p:nvSpPr>
          <p:cNvPr id="23" name="AutoShape 2" descr="Image result for ques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4" name="AutoShape 4" descr="Image result for question"/>
          <p:cNvSpPr>
            <a:spLocks noChangeAspect="1" noChangeArrowheads="1"/>
          </p:cNvSpPr>
          <p:nvPr/>
        </p:nvSpPr>
        <p:spPr bwMode="auto">
          <a:xfrm>
            <a:off x="307974" y="7937"/>
            <a:ext cx="1287459" cy="12874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26" name="Straight Arrow Connector 25"/>
          <p:cNvCxnSpPr/>
          <p:nvPr/>
        </p:nvCxnSpPr>
        <p:spPr>
          <a:xfrm>
            <a:off x="7162800" y="1257301"/>
            <a:ext cx="729343" cy="5032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6659354" y="926068"/>
            <a:ext cx="1159292" cy="369332"/>
          </a:xfrm>
          <a:prstGeom prst="rect">
            <a:avLst/>
          </a:prstGeom>
          <a:noFill/>
        </p:spPr>
        <p:txBody>
          <a:bodyPr wrap="none" rtlCol="0">
            <a:spAutoFit/>
          </a:bodyPr>
          <a:lstStyle/>
          <a:p>
            <a:r>
              <a:rPr lang="en-US" dirty="0"/>
              <a:t>Justified?</a:t>
            </a:r>
          </a:p>
        </p:txBody>
      </p:sp>
      <p:cxnSp>
        <p:nvCxnSpPr>
          <p:cNvPr id="28" name="Straight Arrow Connector 27"/>
          <p:cNvCxnSpPr>
            <a:endCxn id="6" idx="0"/>
          </p:cNvCxnSpPr>
          <p:nvPr/>
        </p:nvCxnSpPr>
        <p:spPr>
          <a:xfrm>
            <a:off x="990600" y="1481931"/>
            <a:ext cx="0" cy="13295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19" idx="0"/>
          </p:cNvCxnSpPr>
          <p:nvPr/>
        </p:nvCxnSpPr>
        <p:spPr>
          <a:xfrm>
            <a:off x="5181600" y="1600200"/>
            <a:ext cx="0" cy="60960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155575" y="1110734"/>
            <a:ext cx="1901825" cy="369332"/>
          </a:xfrm>
          <a:prstGeom prst="rect">
            <a:avLst/>
          </a:prstGeom>
          <a:noFill/>
        </p:spPr>
        <p:txBody>
          <a:bodyPr wrap="square" rtlCol="0">
            <a:spAutoFit/>
          </a:bodyPr>
          <a:lstStyle/>
          <a:p>
            <a:r>
              <a:rPr lang="en-US" dirty="0"/>
              <a:t>RTP Load Level</a:t>
            </a:r>
          </a:p>
        </p:txBody>
      </p:sp>
      <p:sp>
        <p:nvSpPr>
          <p:cNvPr id="35" name="TextBox 34"/>
          <p:cNvSpPr txBox="1"/>
          <p:nvPr/>
        </p:nvSpPr>
        <p:spPr>
          <a:xfrm>
            <a:off x="4230687" y="1139587"/>
            <a:ext cx="1901825" cy="369332"/>
          </a:xfrm>
          <a:prstGeom prst="rect">
            <a:avLst/>
          </a:prstGeom>
          <a:noFill/>
        </p:spPr>
        <p:txBody>
          <a:bodyPr wrap="square" rtlCol="0">
            <a:spAutoFit/>
          </a:bodyPr>
          <a:lstStyle/>
          <a:p>
            <a:r>
              <a:rPr lang="en-US" dirty="0"/>
              <a:t>RTP Load Level</a:t>
            </a:r>
          </a:p>
        </p:txBody>
      </p:sp>
      <p:sp>
        <p:nvSpPr>
          <p:cNvPr id="36" name="TextBox 35"/>
          <p:cNvSpPr txBox="1"/>
          <p:nvPr/>
        </p:nvSpPr>
        <p:spPr>
          <a:xfrm>
            <a:off x="533400" y="5893891"/>
            <a:ext cx="6477000" cy="646331"/>
          </a:xfrm>
          <a:prstGeom prst="rect">
            <a:avLst/>
          </a:prstGeom>
          <a:noFill/>
        </p:spPr>
        <p:txBody>
          <a:bodyPr wrap="square" rtlCol="0">
            <a:spAutoFit/>
          </a:bodyPr>
          <a:lstStyle/>
          <a:p>
            <a:r>
              <a:rPr lang="en-US" dirty="0"/>
              <a:t>RTP: Loads compared by weather zone</a:t>
            </a:r>
          </a:p>
          <a:p>
            <a:r>
              <a:rPr lang="en-US" dirty="0"/>
              <a:t>Tier 1 RPG review: Loads compared by TO (if necessary)</a:t>
            </a:r>
          </a:p>
        </p:txBody>
      </p:sp>
    </p:spTree>
    <p:extLst>
      <p:ext uri="{BB962C8B-B14F-4D97-AF65-F5344CB8AC3E}">
        <p14:creationId xmlns:p14="http://schemas.microsoft.com/office/powerpoint/2010/main" val="4012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500"/>
                                        <p:tgtEl>
                                          <p:spTgt spid="3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par>
                                <p:cTn id="56" presetID="10" presetClass="entr" presetSubtype="0" fill="hold"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7" grpId="0" animBg="1"/>
      <p:bldP spid="18" grpId="0" animBg="1"/>
      <p:bldP spid="19" grpId="0" animBg="1"/>
      <p:bldP spid="20" grpId="0" animBg="1"/>
      <p:bldP spid="21" grpId="0" animBg="1"/>
      <p:bldP spid="22" grpId="0" animBg="1"/>
      <p:bldP spid="27" grpId="0"/>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RTP/Tier 1 Load Level</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ounded Rectangle 4"/>
          <p:cNvSpPr/>
          <p:nvPr/>
        </p:nvSpPr>
        <p:spPr>
          <a:xfrm>
            <a:off x="533400" y="1828800"/>
            <a:ext cx="914400" cy="914400"/>
          </a:xfrm>
          <a:prstGeom prst="roundRect">
            <a:avLst/>
          </a:prstGeom>
          <a:solidFill>
            <a:schemeClr val="accent1">
              <a:alpha val="8000"/>
            </a:schemeClr>
          </a:solidFill>
          <a:ln>
            <a:solidFill>
              <a:schemeClr val="accent1">
                <a:shade val="50000"/>
                <a:alpha val="12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5% Bound</a:t>
            </a:r>
          </a:p>
        </p:txBody>
      </p:sp>
      <p:sp>
        <p:nvSpPr>
          <p:cNvPr id="6" name="Rounded Rectangle 5"/>
          <p:cNvSpPr/>
          <p:nvPr/>
        </p:nvSpPr>
        <p:spPr>
          <a:xfrm>
            <a:off x="533400" y="2811463"/>
            <a:ext cx="914400" cy="2971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ERCOT 90</a:t>
            </a:r>
            <a:r>
              <a:rPr lang="en-US" baseline="30000" dirty="0"/>
              <a:t>th</a:t>
            </a:r>
            <a:r>
              <a:rPr lang="en-US" dirty="0"/>
              <a:t> percentile Forecast</a:t>
            </a:r>
          </a:p>
        </p:txBody>
      </p:sp>
      <p:sp>
        <p:nvSpPr>
          <p:cNvPr id="7" name="Rounded Rectangle 6"/>
          <p:cNvSpPr/>
          <p:nvPr/>
        </p:nvSpPr>
        <p:spPr>
          <a:xfrm>
            <a:off x="1676400" y="3200399"/>
            <a:ext cx="914400" cy="2569415"/>
          </a:xfrm>
          <a:prstGeom prst="roundRect">
            <a:avLst/>
          </a:prstGeom>
          <a:solidFill>
            <a:schemeClr val="tx2">
              <a:lumMod val="75000"/>
              <a:alpha val="12000"/>
            </a:schemeClr>
          </a:solidFill>
          <a:ln>
            <a:solidFill>
              <a:schemeClr val="accent1">
                <a:shade val="50000"/>
                <a:alpha val="17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sp>
        <p:nvSpPr>
          <p:cNvPr id="17" name="Rounded Rectangle 16"/>
          <p:cNvSpPr/>
          <p:nvPr/>
        </p:nvSpPr>
        <p:spPr>
          <a:xfrm>
            <a:off x="3581400" y="1828800"/>
            <a:ext cx="914400" cy="914400"/>
          </a:xfrm>
          <a:prstGeom prst="roundRect">
            <a:avLst/>
          </a:prstGeom>
          <a:solidFill>
            <a:schemeClr val="accent1">
              <a:alpha val="11000"/>
            </a:schemeClr>
          </a:solidFill>
          <a:ln>
            <a:solidFill>
              <a:schemeClr val="accent1">
                <a:shade val="50000"/>
                <a:alpha val="17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5% Bound</a:t>
            </a:r>
          </a:p>
        </p:txBody>
      </p:sp>
      <p:sp>
        <p:nvSpPr>
          <p:cNvPr id="18" name="Rounded Rectangle 17"/>
          <p:cNvSpPr/>
          <p:nvPr/>
        </p:nvSpPr>
        <p:spPr>
          <a:xfrm>
            <a:off x="3581400" y="2811463"/>
            <a:ext cx="914400" cy="2971799"/>
          </a:xfrm>
          <a:prstGeom prst="roundRect">
            <a:avLst/>
          </a:prstGeom>
          <a:solidFill>
            <a:schemeClr val="accent1">
              <a:alpha val="11000"/>
            </a:schemeClr>
          </a:solidFill>
          <a:ln>
            <a:solidFill>
              <a:schemeClr val="accent1">
                <a:shade val="50000"/>
                <a:alpha val="14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ERCOT 90</a:t>
            </a:r>
            <a:r>
              <a:rPr lang="en-US" baseline="30000" dirty="0"/>
              <a:t>th</a:t>
            </a:r>
            <a:r>
              <a:rPr lang="en-US" dirty="0"/>
              <a:t> percentile Forecast</a:t>
            </a:r>
          </a:p>
        </p:txBody>
      </p:sp>
      <p:sp>
        <p:nvSpPr>
          <p:cNvPr id="19" name="Rounded Rectangle 18"/>
          <p:cNvSpPr/>
          <p:nvPr/>
        </p:nvSpPr>
        <p:spPr>
          <a:xfrm>
            <a:off x="4724400" y="2209801"/>
            <a:ext cx="914400" cy="3560014"/>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sp>
        <p:nvSpPr>
          <p:cNvPr id="20" name="Rounded Rectangle 19"/>
          <p:cNvSpPr/>
          <p:nvPr/>
        </p:nvSpPr>
        <p:spPr>
          <a:xfrm>
            <a:off x="6858000" y="1828800"/>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5% Bound</a:t>
            </a:r>
          </a:p>
        </p:txBody>
      </p:sp>
      <p:sp>
        <p:nvSpPr>
          <p:cNvPr id="21" name="Rounded Rectangle 20"/>
          <p:cNvSpPr/>
          <p:nvPr/>
        </p:nvSpPr>
        <p:spPr>
          <a:xfrm>
            <a:off x="6858000" y="2811463"/>
            <a:ext cx="914400" cy="2971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ERCOT 90</a:t>
            </a:r>
            <a:r>
              <a:rPr lang="en-US" baseline="30000" dirty="0"/>
              <a:t>th</a:t>
            </a:r>
            <a:r>
              <a:rPr lang="en-US" dirty="0"/>
              <a:t> percentile Forecast</a:t>
            </a:r>
          </a:p>
        </p:txBody>
      </p:sp>
      <p:sp>
        <p:nvSpPr>
          <p:cNvPr id="22" name="Rounded Rectangle 21"/>
          <p:cNvSpPr/>
          <p:nvPr/>
        </p:nvSpPr>
        <p:spPr>
          <a:xfrm>
            <a:off x="8001000" y="1447801"/>
            <a:ext cx="914400" cy="4322014"/>
          </a:xfrm>
          <a:prstGeom prst="roundRect">
            <a:avLst/>
          </a:prstGeom>
          <a:solidFill>
            <a:schemeClr val="tx2">
              <a:lumMod val="75000"/>
              <a:alpha val="13000"/>
            </a:schemeClr>
          </a:solidFill>
          <a:ln>
            <a:solidFill>
              <a:schemeClr val="accent1">
                <a:shade val="50000"/>
                <a:alpha val="11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sp>
        <p:nvSpPr>
          <p:cNvPr id="13" name="Rounded Rectangle 12"/>
          <p:cNvSpPr/>
          <p:nvPr/>
        </p:nvSpPr>
        <p:spPr>
          <a:xfrm>
            <a:off x="8001000" y="1828800"/>
            <a:ext cx="914400" cy="39624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SSWG Load Level</a:t>
            </a:r>
          </a:p>
        </p:txBody>
      </p:sp>
      <p:cxnSp>
        <p:nvCxnSpPr>
          <p:cNvPr id="14" name="Straight Arrow Connector 13"/>
          <p:cNvCxnSpPr/>
          <p:nvPr/>
        </p:nvCxnSpPr>
        <p:spPr>
          <a:xfrm>
            <a:off x="990600" y="1481931"/>
            <a:ext cx="0" cy="13295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55575" y="1110734"/>
            <a:ext cx="1901825" cy="369332"/>
          </a:xfrm>
          <a:prstGeom prst="rect">
            <a:avLst/>
          </a:prstGeom>
          <a:noFill/>
        </p:spPr>
        <p:txBody>
          <a:bodyPr wrap="square" rtlCol="0">
            <a:spAutoFit/>
          </a:bodyPr>
          <a:lstStyle/>
          <a:p>
            <a:r>
              <a:rPr lang="en-US" dirty="0"/>
              <a:t>RTP Load Level</a:t>
            </a:r>
          </a:p>
        </p:txBody>
      </p:sp>
      <p:cxnSp>
        <p:nvCxnSpPr>
          <p:cNvPr id="16" name="Straight Arrow Connector 15"/>
          <p:cNvCxnSpPr>
            <a:endCxn id="19" idx="0"/>
          </p:cNvCxnSpPr>
          <p:nvPr/>
        </p:nvCxnSpPr>
        <p:spPr>
          <a:xfrm>
            <a:off x="5181600" y="1564203"/>
            <a:ext cx="0" cy="64559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346575" y="1194871"/>
            <a:ext cx="1901825" cy="369332"/>
          </a:xfrm>
          <a:prstGeom prst="rect">
            <a:avLst/>
          </a:prstGeom>
          <a:noFill/>
        </p:spPr>
        <p:txBody>
          <a:bodyPr wrap="square" rtlCol="0">
            <a:spAutoFit/>
          </a:bodyPr>
          <a:lstStyle/>
          <a:p>
            <a:r>
              <a:rPr lang="en-US" dirty="0"/>
              <a:t>RTP Load Level</a:t>
            </a:r>
          </a:p>
        </p:txBody>
      </p:sp>
      <p:cxnSp>
        <p:nvCxnSpPr>
          <p:cNvPr id="24" name="Straight Arrow Connector 23"/>
          <p:cNvCxnSpPr/>
          <p:nvPr/>
        </p:nvCxnSpPr>
        <p:spPr>
          <a:xfrm>
            <a:off x="8458200" y="1295400"/>
            <a:ext cx="0" cy="5334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7239000" y="914400"/>
            <a:ext cx="1901825" cy="369332"/>
          </a:xfrm>
          <a:prstGeom prst="rect">
            <a:avLst/>
          </a:prstGeom>
          <a:noFill/>
        </p:spPr>
        <p:txBody>
          <a:bodyPr wrap="square" rtlCol="0">
            <a:spAutoFit/>
          </a:bodyPr>
          <a:lstStyle/>
          <a:p>
            <a:r>
              <a:rPr lang="en-US" dirty="0"/>
              <a:t>RTP Load Level</a:t>
            </a:r>
          </a:p>
        </p:txBody>
      </p:sp>
    </p:spTree>
    <p:extLst>
      <p:ext uri="{BB962C8B-B14F-4D97-AF65-F5344CB8AC3E}">
        <p14:creationId xmlns:p14="http://schemas.microsoft.com/office/powerpoint/2010/main" val="1745992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from the load review dry run</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6" name="TextBox 5"/>
          <p:cNvSpPr txBox="1"/>
          <p:nvPr/>
        </p:nvSpPr>
        <p:spPr>
          <a:xfrm>
            <a:off x="3429000" y="3802171"/>
            <a:ext cx="533400" cy="584775"/>
          </a:xfrm>
          <a:prstGeom prst="rect">
            <a:avLst/>
          </a:prstGeom>
          <a:noFill/>
        </p:spPr>
        <p:txBody>
          <a:bodyPr wrap="square" rtlCol="0">
            <a:spAutoFit/>
          </a:bodyPr>
          <a:lstStyle/>
          <a:p>
            <a:r>
              <a:rPr lang="en-US" sz="3200" dirty="0">
                <a:solidFill>
                  <a:schemeClr val="bg2"/>
                </a:solidFill>
              </a:rPr>
              <a:t>3</a:t>
            </a:r>
          </a:p>
        </p:txBody>
      </p:sp>
      <p:sp>
        <p:nvSpPr>
          <p:cNvPr id="7" name="TextBox 6"/>
          <p:cNvSpPr txBox="1"/>
          <p:nvPr/>
        </p:nvSpPr>
        <p:spPr>
          <a:xfrm>
            <a:off x="5181600" y="3377625"/>
            <a:ext cx="533400" cy="584775"/>
          </a:xfrm>
          <a:prstGeom prst="rect">
            <a:avLst/>
          </a:prstGeom>
          <a:noFill/>
        </p:spPr>
        <p:txBody>
          <a:bodyPr wrap="square" rtlCol="0">
            <a:spAutoFit/>
          </a:bodyPr>
          <a:lstStyle/>
          <a:p>
            <a:r>
              <a:rPr lang="en-US" sz="3200" dirty="0">
                <a:solidFill>
                  <a:schemeClr val="bg2"/>
                </a:solidFill>
              </a:rPr>
              <a:t>2</a:t>
            </a:r>
          </a:p>
        </p:txBody>
      </p:sp>
      <p:sp>
        <p:nvSpPr>
          <p:cNvPr id="8" name="TextBox 7"/>
          <p:cNvSpPr txBox="1"/>
          <p:nvPr/>
        </p:nvSpPr>
        <p:spPr>
          <a:xfrm>
            <a:off x="4808376" y="4930842"/>
            <a:ext cx="533400" cy="584775"/>
          </a:xfrm>
          <a:prstGeom prst="rect">
            <a:avLst/>
          </a:prstGeom>
          <a:noFill/>
        </p:spPr>
        <p:txBody>
          <a:bodyPr wrap="square" rtlCol="0">
            <a:spAutoFit/>
          </a:bodyPr>
          <a:lstStyle/>
          <a:p>
            <a:r>
              <a:rPr lang="en-US" sz="3200" dirty="0">
                <a:solidFill>
                  <a:schemeClr val="bg2"/>
                </a:solidFill>
              </a:rPr>
              <a:t>2</a:t>
            </a:r>
          </a:p>
        </p:txBody>
      </p:sp>
      <p:graphicFrame>
        <p:nvGraphicFramePr>
          <p:cNvPr id="10" name="Chart 9">
            <a:extLst>
              <a:ext uri="{FF2B5EF4-FFF2-40B4-BE49-F238E27FC236}">
                <a16:creationId xmlns:a16="http://schemas.microsoft.com/office/drawing/2014/main" id="{4F4DE0F0-FFD7-4555-9235-99643A66671C}"/>
              </a:ext>
            </a:extLst>
          </p:cNvPr>
          <p:cNvGraphicFramePr>
            <a:graphicFrameLocks/>
          </p:cNvGraphicFramePr>
          <p:nvPr>
            <p:extLst>
              <p:ext uri="{D42A27DB-BD31-4B8C-83A1-F6EECF244321}">
                <p14:modId xmlns:p14="http://schemas.microsoft.com/office/powerpoint/2010/main" val="2237290319"/>
              </p:ext>
            </p:extLst>
          </p:nvPr>
        </p:nvGraphicFramePr>
        <p:xfrm>
          <a:off x="1143000" y="1295400"/>
          <a:ext cx="7086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577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&amp; Next steps</a:t>
            </a:r>
          </a:p>
        </p:txBody>
      </p:sp>
      <p:sp>
        <p:nvSpPr>
          <p:cNvPr id="3" name="Content Placeholder 2"/>
          <p:cNvSpPr>
            <a:spLocks noGrp="1"/>
          </p:cNvSpPr>
          <p:nvPr>
            <p:ph idx="1"/>
          </p:nvPr>
        </p:nvSpPr>
        <p:spPr/>
        <p:txBody>
          <a:bodyPr/>
          <a:lstStyle/>
          <a:p>
            <a:r>
              <a:rPr lang="en-US" dirty="0"/>
              <a:t>ERCOT has developed procedures that will be used to review load forecasts</a:t>
            </a:r>
          </a:p>
          <a:p>
            <a:pPr lvl="1"/>
            <a:r>
              <a:rPr lang="en-US" dirty="0"/>
              <a:t>The goal is to ensure that ERCOT is comfortable with the load forecasts</a:t>
            </a:r>
          </a:p>
          <a:p>
            <a:pPr lvl="1"/>
            <a:r>
              <a:rPr lang="en-US" dirty="0"/>
              <a:t>ERCOT is appreciative of the support provided by TSPs</a:t>
            </a:r>
          </a:p>
          <a:p>
            <a:r>
              <a:rPr lang="en-US" dirty="0"/>
              <a:t>Seek TAC recommendation and Board approval on the proposal to use 5% as the boundary threshold</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47907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TextBox 4"/>
          <p:cNvSpPr txBox="1"/>
          <p:nvPr/>
        </p:nvSpPr>
        <p:spPr>
          <a:xfrm>
            <a:off x="533400" y="1828800"/>
            <a:ext cx="3098925" cy="1200329"/>
          </a:xfrm>
          <a:prstGeom prst="rect">
            <a:avLst/>
          </a:prstGeom>
          <a:noFill/>
        </p:spPr>
        <p:txBody>
          <a:bodyPr wrap="none" rtlCol="0">
            <a:spAutoFit/>
          </a:bodyPr>
          <a:lstStyle/>
          <a:p>
            <a:r>
              <a:rPr lang="en-US" dirty="0"/>
              <a:t>Sandeep Borkar</a:t>
            </a:r>
          </a:p>
          <a:p>
            <a:r>
              <a:rPr lang="en-US" dirty="0">
                <a:hlinkClick r:id="rId2"/>
              </a:rPr>
              <a:t>Sandeep.Borkar@ercot.com</a:t>
            </a:r>
            <a:endParaRPr lang="en-US" dirty="0"/>
          </a:p>
          <a:p>
            <a:r>
              <a:rPr lang="en-US" dirty="0"/>
              <a:t>512-248-6642</a:t>
            </a:r>
          </a:p>
          <a:p>
            <a:endParaRPr lang="en-US" dirty="0"/>
          </a:p>
        </p:txBody>
      </p:sp>
      <p:sp>
        <p:nvSpPr>
          <p:cNvPr id="6" name="TextBox 5"/>
          <p:cNvSpPr txBox="1"/>
          <p:nvPr/>
        </p:nvSpPr>
        <p:spPr>
          <a:xfrm>
            <a:off x="533400" y="4648200"/>
            <a:ext cx="2945037" cy="1200329"/>
          </a:xfrm>
          <a:prstGeom prst="rect">
            <a:avLst/>
          </a:prstGeom>
          <a:noFill/>
        </p:spPr>
        <p:txBody>
          <a:bodyPr wrap="none" rtlCol="0">
            <a:spAutoFit/>
          </a:bodyPr>
          <a:lstStyle/>
          <a:p>
            <a:r>
              <a:rPr lang="en-US" dirty="0"/>
              <a:t>Calvin Opheim</a:t>
            </a:r>
          </a:p>
          <a:p>
            <a:r>
              <a:rPr lang="en-US" dirty="0">
                <a:hlinkClick r:id="rId3"/>
              </a:rPr>
              <a:t>Calvin.Opheim@ercot.com</a:t>
            </a:r>
            <a:endParaRPr lang="en-US" dirty="0"/>
          </a:p>
          <a:p>
            <a:r>
              <a:rPr lang="en-US" dirty="0"/>
              <a:t>512-248-3944</a:t>
            </a:r>
          </a:p>
          <a:p>
            <a:endParaRPr lang="en-US" dirty="0"/>
          </a:p>
        </p:txBody>
      </p:sp>
    </p:spTree>
    <p:extLst>
      <p:ext uri="{BB962C8B-B14F-4D97-AF65-F5344CB8AC3E}">
        <p14:creationId xmlns:p14="http://schemas.microsoft.com/office/powerpoint/2010/main" val="21426680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625DC4-75AC-4019-A9C6-4DC532EFDC28}">
  <ds:schemaRefs>
    <ds:schemaRef ds:uri="http://schemas.microsoft.com/sharepoint/v3/contenttype/forms"/>
  </ds:schemaRefs>
</ds:datastoreItem>
</file>

<file path=customXml/itemProps2.xml><?xml version="1.0" encoding="utf-8"?>
<ds:datastoreItem xmlns:ds="http://schemas.openxmlformats.org/officeDocument/2006/customXml" ds:itemID="{0E7D44DB-2AE0-4249-B147-A7557EC862F7}">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6477</TotalTime>
  <Words>871</Words>
  <Application>Microsoft Office PowerPoint</Application>
  <PresentationFormat>On-screen Show (4:3)</PresentationFormat>
  <Paragraphs>104</Paragraphs>
  <Slides>14</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14</vt:i4>
      </vt:variant>
    </vt:vector>
  </HeadingPairs>
  <TitlesOfParts>
    <vt:vector size="19" baseType="lpstr">
      <vt:lpstr>Arial</vt:lpstr>
      <vt:lpstr>Calibri</vt:lpstr>
      <vt:lpstr>1_Custom Design</vt:lpstr>
      <vt:lpstr>Office Theme</vt:lpstr>
      <vt:lpstr>Custom Design</vt:lpstr>
      <vt:lpstr>PowerPoint Presentation</vt:lpstr>
      <vt:lpstr>Agenda</vt:lpstr>
      <vt:lpstr>Background</vt:lpstr>
      <vt:lpstr>Recommendation</vt:lpstr>
      <vt:lpstr>Load Forecast Review Process</vt:lpstr>
      <vt:lpstr>RTP/Tier 1 Load Level</vt:lpstr>
      <vt:lpstr>Results from the load review dry run </vt:lpstr>
      <vt:lpstr>Conclusion &amp; Next steps</vt:lpstr>
      <vt:lpstr>Questions</vt:lpstr>
      <vt:lpstr>PowerPoint Presentation</vt:lpstr>
      <vt:lpstr>Bounded higher-of methodology (Conceptual)</vt:lpstr>
      <vt:lpstr>Load review process (Conceptual)</vt:lpstr>
      <vt:lpstr>Planning Guide 3.17 Reference</vt:lpstr>
      <vt:lpstr>Planning Guide 3.17 Reference (Cont.)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sandeep borkar</cp:lastModifiedBy>
  <cp:revision>138</cp:revision>
  <cp:lastPrinted>2016-01-21T20:53:15Z</cp:lastPrinted>
  <dcterms:created xsi:type="dcterms:W3CDTF">2016-01-21T15:20:31Z</dcterms:created>
  <dcterms:modified xsi:type="dcterms:W3CDTF">2017-09-28T00:30:05Z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