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7" r:id="rId4"/>
    <p:sldId id="264" r:id="rId5"/>
    <p:sldId id="265" r:id="rId6"/>
    <p:sldId id="260" r:id="rId7"/>
    <p:sldId id="266" r:id="rId8"/>
    <p:sldId id="268" r:id="rId9"/>
    <p:sldId id="269" r:id="rId10"/>
    <p:sldId id="263" r:id="rId11"/>
    <p:sldId id="258" r:id="rId12"/>
    <p:sldId id="257" r:id="rId13"/>
    <p:sldId id="256"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snapToGrid="0">
      <p:cViewPr varScale="1">
        <p:scale>
          <a:sx n="74" d="100"/>
          <a:sy n="74" d="100"/>
        </p:scale>
        <p:origin x="40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3BF2294-117C-4C6C-9B34-7CB6192AA43B}"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2099410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BF2294-117C-4C6C-9B34-7CB6192AA43B}"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251276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BF2294-117C-4C6C-9B34-7CB6192AA43B}"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728739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BF2294-117C-4C6C-9B34-7CB6192AA43B}"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2050502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BF2294-117C-4C6C-9B34-7CB6192AA43B}" type="datetimeFigureOut">
              <a:rPr lang="en-US" smtClean="0"/>
              <a:t>8/18/2017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3926747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BF2294-117C-4C6C-9B34-7CB6192AA43B}" type="datetimeFigureOut">
              <a:rPr lang="en-US" smtClean="0"/>
              <a:t>8/18/2017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1852144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BF2294-117C-4C6C-9B34-7CB6192AA43B}" type="datetimeFigureOut">
              <a:rPr lang="en-US" smtClean="0"/>
              <a:t>8/18/2017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3952579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BF2294-117C-4C6C-9B34-7CB6192AA43B}" type="datetimeFigureOut">
              <a:rPr lang="en-US" smtClean="0"/>
              <a:t>8/18/2017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2140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BF2294-117C-4C6C-9B34-7CB6192AA43B}" type="datetimeFigureOut">
              <a:rPr lang="en-US" smtClean="0"/>
              <a:t>8/18/2017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347631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BF2294-117C-4C6C-9B34-7CB6192AA43B}" type="datetimeFigureOut">
              <a:rPr lang="en-US" smtClean="0"/>
              <a:t>8/18/2017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4151550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BF2294-117C-4C6C-9B34-7CB6192AA43B}" type="datetimeFigureOut">
              <a:rPr lang="en-US" smtClean="0"/>
              <a:t>8/18/2017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3E481-22AD-46FC-8C83-E0EA630E9305}" type="slidenum">
              <a:rPr lang="en-US" smtClean="0"/>
              <a:t>‹#›</a:t>
            </a:fld>
            <a:endParaRPr lang="en-US"/>
          </a:p>
        </p:txBody>
      </p:sp>
    </p:spTree>
    <p:extLst>
      <p:ext uri="{BB962C8B-B14F-4D97-AF65-F5344CB8AC3E}">
        <p14:creationId xmlns:p14="http://schemas.microsoft.com/office/powerpoint/2010/main" val="194323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F2294-117C-4C6C-9B34-7CB6192AA43B}" type="datetimeFigureOut">
              <a:rPr lang="en-US" smtClean="0"/>
              <a:t>8/18/2017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3E481-22AD-46FC-8C83-E0EA630E9305}" type="slidenum">
              <a:rPr lang="en-US" smtClean="0"/>
              <a:t>‹#›</a:t>
            </a:fld>
            <a:endParaRPr lang="en-US"/>
          </a:p>
        </p:txBody>
      </p:sp>
    </p:spTree>
    <p:extLst>
      <p:ext uri="{BB962C8B-B14F-4D97-AF65-F5344CB8AC3E}">
        <p14:creationId xmlns:p14="http://schemas.microsoft.com/office/powerpoint/2010/main" val="1230467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chemeClr val="accent4">
                    <a:lumMod val="50000"/>
                  </a:schemeClr>
                </a:solidFill>
                <a:effectLst>
                  <a:outerShdw blurRad="38100" dist="38100" dir="2700000" algn="tl">
                    <a:srgbClr val="000000">
                      <a:alpha val="43137"/>
                    </a:srgbClr>
                  </a:outerShdw>
                </a:effectLst>
              </a:rPr>
              <a:t>PWG</a:t>
            </a:r>
            <a:br>
              <a:rPr lang="en-US" b="1" dirty="0" smtClean="0">
                <a:solidFill>
                  <a:schemeClr val="accent4">
                    <a:lumMod val="50000"/>
                  </a:schemeClr>
                </a:solidFill>
                <a:effectLst>
                  <a:outerShdw blurRad="38100" dist="38100" dir="2700000" algn="tl">
                    <a:srgbClr val="000000">
                      <a:alpha val="43137"/>
                    </a:srgbClr>
                  </a:outerShdw>
                </a:effectLst>
              </a:rPr>
            </a:br>
            <a:r>
              <a:rPr lang="en-US" b="1" dirty="0" smtClean="0">
                <a:solidFill>
                  <a:schemeClr val="accent4">
                    <a:lumMod val="50000"/>
                  </a:schemeClr>
                </a:solidFill>
                <a:effectLst>
                  <a:outerShdw blurRad="38100" dist="38100" dir="2700000" algn="tl">
                    <a:srgbClr val="000000">
                      <a:alpha val="43137"/>
                    </a:srgbClr>
                  </a:outerShdw>
                </a:effectLst>
              </a:rPr>
              <a:t>Discussion Annual Validation 2017</a:t>
            </a:r>
            <a:endParaRPr lang="en-US" b="1" dirty="0">
              <a:solidFill>
                <a:schemeClr val="accent4">
                  <a:lumMod val="50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fontScale="92500" lnSpcReduction="20000"/>
          </a:bodyPr>
          <a:lstStyle/>
          <a:p>
            <a:r>
              <a:rPr lang="en-US" dirty="0" smtClean="0">
                <a:solidFill>
                  <a:schemeClr val="accent4">
                    <a:lumMod val="50000"/>
                  </a:schemeClr>
                </a:solidFill>
              </a:rPr>
              <a:t>An investigative discussion into Residential Changes from Annual Validation 2017</a:t>
            </a:r>
          </a:p>
          <a:p>
            <a:r>
              <a:rPr lang="en-US" dirty="0" smtClean="0">
                <a:solidFill>
                  <a:schemeClr val="accent4">
                    <a:lumMod val="50000"/>
                  </a:schemeClr>
                </a:solidFill>
              </a:rPr>
              <a:t>Nikki </a:t>
            </a:r>
            <a:r>
              <a:rPr lang="en-US" dirty="0" err="1" smtClean="0">
                <a:solidFill>
                  <a:schemeClr val="accent4">
                    <a:lumMod val="50000"/>
                  </a:schemeClr>
                </a:solidFill>
              </a:rPr>
              <a:t>Mckenna</a:t>
            </a:r>
            <a:endParaRPr lang="en-US" dirty="0" smtClean="0">
              <a:solidFill>
                <a:schemeClr val="accent4">
                  <a:lumMod val="50000"/>
                </a:schemeClr>
              </a:solidFill>
            </a:endParaRPr>
          </a:p>
          <a:p>
            <a:r>
              <a:rPr lang="en-US" dirty="0" smtClean="0">
                <a:solidFill>
                  <a:schemeClr val="accent4">
                    <a:lumMod val="50000"/>
                  </a:schemeClr>
                </a:solidFill>
              </a:rPr>
              <a:t>ERCOT</a:t>
            </a:r>
          </a:p>
          <a:p>
            <a:r>
              <a:rPr lang="en-US" dirty="0" smtClean="0">
                <a:solidFill>
                  <a:schemeClr val="accent4">
                    <a:lumMod val="50000"/>
                  </a:schemeClr>
                </a:solidFill>
              </a:rPr>
              <a:t>2017</a:t>
            </a:r>
            <a:endParaRPr lang="en-US" dirty="0">
              <a:solidFill>
                <a:schemeClr val="accent4">
                  <a:lumMod val="50000"/>
                </a:schemeClr>
              </a:solidFill>
            </a:endParaRPr>
          </a:p>
        </p:txBody>
      </p:sp>
    </p:spTree>
    <p:extLst>
      <p:ext uri="{BB962C8B-B14F-4D97-AF65-F5344CB8AC3E}">
        <p14:creationId xmlns:p14="http://schemas.microsoft.com/office/powerpoint/2010/main" val="1287738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50000"/>
                  </a:schemeClr>
                </a:solidFill>
                <a:effectLst>
                  <a:outerShdw blurRad="38100" dist="38100" dir="2700000" algn="tl">
                    <a:srgbClr val="000000">
                      <a:alpha val="43137"/>
                    </a:srgbClr>
                  </a:outerShdw>
                </a:effectLst>
              </a:rPr>
              <a:t>Weather</a:t>
            </a:r>
            <a:endParaRPr lang="en-US" b="1" dirty="0">
              <a:solidFill>
                <a:schemeClr val="accent4">
                  <a:lumMod val="50000"/>
                </a:schemeClr>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r>
              <a:rPr lang="en-US" dirty="0" smtClean="0"/>
              <a:t>Weather trends for the Coast </a:t>
            </a:r>
            <a:r>
              <a:rPr lang="en-US" dirty="0" err="1" smtClean="0"/>
              <a:t>weatherzone</a:t>
            </a:r>
            <a:r>
              <a:rPr lang="en-US" dirty="0" smtClean="0"/>
              <a:t> for January and February for AV periods for 2015, 2016 and 2017</a:t>
            </a:r>
            <a:endParaRPr lang="en-US" dirty="0"/>
          </a:p>
        </p:txBody>
      </p:sp>
    </p:spTree>
    <p:extLst>
      <p:ext uri="{BB962C8B-B14F-4D97-AF65-F5344CB8AC3E}">
        <p14:creationId xmlns:p14="http://schemas.microsoft.com/office/powerpoint/2010/main" val="149789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0"/>
            <a:ext cx="8400318" cy="5004708"/>
          </a:xfrm>
          <a:prstGeom prst="rect">
            <a:avLst/>
          </a:prstGeom>
        </p:spPr>
      </p:pic>
      <p:sp>
        <p:nvSpPr>
          <p:cNvPr id="4" name="TextBox 3"/>
          <p:cNvSpPr txBox="1"/>
          <p:nvPr/>
        </p:nvSpPr>
        <p:spPr>
          <a:xfrm>
            <a:off x="53067" y="5519058"/>
            <a:ext cx="8413297" cy="1631216"/>
          </a:xfrm>
          <a:prstGeom prst="rect">
            <a:avLst/>
          </a:prstGeom>
          <a:noFill/>
        </p:spPr>
        <p:txBody>
          <a:bodyPr wrap="square" rtlCol="0">
            <a:spAutoFit/>
          </a:bodyPr>
          <a:lstStyle/>
          <a:p>
            <a:r>
              <a:rPr lang="en-US" sz="3200" dirty="0" err="1" smtClean="0">
                <a:latin typeface="Times New Roman" panose="02020603050405020304" pitchFamily="18" charset="0"/>
                <a:cs typeface="Times New Roman" panose="02020603050405020304" pitchFamily="18" charset="0"/>
              </a:rPr>
              <a:t>ResLo</a:t>
            </a:r>
            <a:r>
              <a:rPr lang="en-US" sz="3200" dirty="0" smtClean="0">
                <a:latin typeface="Times New Roman" panose="02020603050405020304" pitchFamily="18" charset="0"/>
                <a:cs typeface="Times New Roman" panose="02020603050405020304" pitchFamily="18" charset="0"/>
              </a:rPr>
              <a:t> to </a:t>
            </a:r>
            <a:r>
              <a:rPr lang="en-US" sz="3200" dirty="0" err="1" smtClean="0">
                <a:latin typeface="Times New Roman" panose="02020603050405020304" pitchFamily="18" charset="0"/>
                <a:cs typeface="Times New Roman" panose="02020603050405020304" pitchFamily="18" charset="0"/>
              </a:rPr>
              <a:t>ResHi</a:t>
            </a:r>
            <a:r>
              <a:rPr lang="en-US" sz="3200" dirty="0" smtClean="0">
                <a:latin typeface="Times New Roman" panose="02020603050405020304" pitchFamily="18" charset="0"/>
                <a:cs typeface="Times New Roman" panose="02020603050405020304" pitchFamily="18" charset="0"/>
              </a:rPr>
              <a:t>: 3 of 6   &gt;=.6</a:t>
            </a:r>
          </a:p>
          <a:p>
            <a:r>
              <a:rPr lang="en-US" sz="3200" dirty="0" err="1" smtClean="0">
                <a:latin typeface="Times New Roman" panose="02020603050405020304" pitchFamily="18" charset="0"/>
                <a:cs typeface="Times New Roman" panose="02020603050405020304" pitchFamily="18" charset="0"/>
              </a:rPr>
              <a:t>ResHi</a:t>
            </a:r>
            <a:r>
              <a:rPr lang="en-US" sz="3200" dirty="0" smtClean="0">
                <a:latin typeface="Times New Roman" panose="02020603050405020304" pitchFamily="18" charset="0"/>
                <a:cs typeface="Times New Roman" panose="02020603050405020304" pitchFamily="18" charset="0"/>
              </a:rPr>
              <a:t> to </a:t>
            </a:r>
            <a:r>
              <a:rPr lang="en-US" sz="3200" dirty="0" err="1" smtClean="0">
                <a:latin typeface="Times New Roman" panose="02020603050405020304" pitchFamily="18" charset="0"/>
                <a:cs typeface="Times New Roman" panose="02020603050405020304" pitchFamily="18" charset="0"/>
              </a:rPr>
              <a:t>ResLo</a:t>
            </a:r>
            <a:r>
              <a:rPr lang="en-US" sz="3200" dirty="0" smtClean="0">
                <a:latin typeface="Times New Roman" panose="02020603050405020304" pitchFamily="18" charset="0"/>
                <a:cs typeface="Times New Roman" panose="02020603050405020304" pitchFamily="18" charset="0"/>
              </a:rPr>
              <a:t>: 6 of 6   &lt;= .4</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8466364" y="136072"/>
            <a:ext cx="3616779" cy="3693319"/>
          </a:xfrm>
          <a:prstGeom prst="rect">
            <a:avLst/>
          </a:prstGeom>
          <a:noFill/>
        </p:spPr>
        <p:txBody>
          <a:bodyPr wrap="square" rtlCol="0">
            <a:spAutoFit/>
          </a:bodyPr>
          <a:lstStyle/>
          <a:p>
            <a:r>
              <a:rPr lang="en-US" dirty="0" err="1" smtClean="0">
                <a:solidFill>
                  <a:schemeClr val="accent4">
                    <a:lumMod val="50000"/>
                  </a:schemeClr>
                </a:solidFill>
                <a:latin typeface="Times New Roman" panose="02020603050405020304" pitchFamily="18" charset="0"/>
                <a:cs typeface="Times New Roman" panose="02020603050405020304" pitchFamily="18" charset="0"/>
              </a:rPr>
              <a:t>ResLo</a:t>
            </a:r>
            <a:r>
              <a:rPr lang="en-US" dirty="0" smtClean="0">
                <a:solidFill>
                  <a:schemeClr val="accent4">
                    <a:lumMod val="50000"/>
                  </a:schemeClr>
                </a:solidFill>
                <a:latin typeface="Times New Roman" panose="02020603050405020304" pitchFamily="18" charset="0"/>
                <a:cs typeface="Times New Roman" panose="02020603050405020304" pitchFamily="18" charset="0"/>
              </a:rPr>
              <a:t> to </a:t>
            </a:r>
            <a:r>
              <a:rPr lang="en-US" dirty="0" err="1" smtClean="0">
                <a:solidFill>
                  <a:schemeClr val="accent4">
                    <a:lumMod val="50000"/>
                  </a:schemeClr>
                </a:solidFill>
                <a:latin typeface="Times New Roman" panose="02020603050405020304" pitchFamily="18" charset="0"/>
                <a:cs typeface="Times New Roman" panose="02020603050405020304" pitchFamily="18" charset="0"/>
              </a:rPr>
              <a:t>ResHi</a:t>
            </a:r>
            <a:r>
              <a:rPr lang="en-US" dirty="0" smtClean="0">
                <a:solidFill>
                  <a:schemeClr val="accent4">
                    <a:lumMod val="50000"/>
                  </a:schemeClr>
                </a:solidFill>
                <a:latin typeface="Times New Roman" panose="02020603050405020304" pitchFamily="18" charset="0"/>
                <a:cs typeface="Times New Roman" panose="02020603050405020304" pitchFamily="18" charset="0"/>
              </a:rPr>
              <a:t>: 78,656</a:t>
            </a:r>
          </a:p>
          <a:p>
            <a:r>
              <a:rPr lang="en-US" dirty="0" err="1" smtClean="0">
                <a:solidFill>
                  <a:schemeClr val="accent4">
                    <a:lumMod val="50000"/>
                  </a:schemeClr>
                </a:solidFill>
                <a:latin typeface="Times New Roman" panose="02020603050405020304" pitchFamily="18" charset="0"/>
                <a:cs typeface="Times New Roman" panose="02020603050405020304" pitchFamily="18" charset="0"/>
              </a:rPr>
              <a:t>ResHi</a:t>
            </a:r>
            <a:r>
              <a:rPr lang="en-US" dirty="0" smtClean="0">
                <a:solidFill>
                  <a:schemeClr val="accent4">
                    <a:lumMod val="50000"/>
                  </a:schemeClr>
                </a:solidFill>
                <a:latin typeface="Times New Roman" panose="02020603050405020304" pitchFamily="18" charset="0"/>
                <a:cs typeface="Times New Roman" panose="02020603050405020304" pitchFamily="18" charset="0"/>
              </a:rPr>
              <a:t> to </a:t>
            </a:r>
            <a:r>
              <a:rPr lang="en-US" dirty="0" err="1" smtClean="0">
                <a:solidFill>
                  <a:schemeClr val="accent4">
                    <a:lumMod val="50000"/>
                  </a:schemeClr>
                </a:solidFill>
                <a:latin typeface="Times New Roman" panose="02020603050405020304" pitchFamily="18" charset="0"/>
                <a:cs typeface="Times New Roman" panose="02020603050405020304" pitchFamily="18" charset="0"/>
              </a:rPr>
              <a:t>ResLo</a:t>
            </a:r>
            <a:r>
              <a:rPr lang="en-US" dirty="0" smtClean="0">
                <a:solidFill>
                  <a:schemeClr val="accent4">
                    <a:lumMod val="50000"/>
                  </a:schemeClr>
                </a:solidFill>
                <a:latin typeface="Times New Roman" panose="02020603050405020304" pitchFamily="18" charset="0"/>
                <a:cs typeface="Times New Roman" panose="02020603050405020304" pitchFamily="18" charset="0"/>
              </a:rPr>
              <a:t>: 26,420</a:t>
            </a:r>
          </a:p>
          <a:p>
            <a:endParaRPr lang="en-US" dirty="0">
              <a:solidFill>
                <a:schemeClr val="accent4">
                  <a:lumMod val="50000"/>
                </a:schemeClr>
              </a:solidFill>
              <a:latin typeface="Times New Roman" panose="02020603050405020304" pitchFamily="18" charset="0"/>
              <a:cs typeface="Times New Roman" panose="02020603050405020304" pitchFamily="18" charset="0"/>
            </a:endParaRPr>
          </a:p>
          <a:p>
            <a:endParaRPr lang="en-US" dirty="0" smtClean="0">
              <a:solidFill>
                <a:schemeClr val="accent4">
                  <a:lumMod val="50000"/>
                </a:schemeClr>
              </a:solidFill>
              <a:latin typeface="Times New Roman" panose="02020603050405020304" pitchFamily="18" charset="0"/>
              <a:cs typeface="Times New Roman" panose="02020603050405020304" pitchFamily="18" charset="0"/>
            </a:endParaRPr>
          </a:p>
          <a:p>
            <a:r>
              <a:rPr lang="en-US" dirty="0" smtClean="0">
                <a:solidFill>
                  <a:schemeClr val="accent4">
                    <a:lumMod val="50000"/>
                  </a:schemeClr>
                </a:solidFill>
                <a:latin typeface="Times New Roman" panose="02020603050405020304" pitchFamily="18" charset="0"/>
                <a:cs typeface="Times New Roman" panose="02020603050405020304" pitchFamily="18" charset="0"/>
              </a:rPr>
              <a:t>For the 2015 Annual Validation period, three winters were looked at: 2013, 2014 and 2015.  As depicted in the graph to the left, it is safe to say those were three cool (cold) winters, thus it makes sense to have such a high number of changes to </a:t>
            </a:r>
            <a:r>
              <a:rPr lang="en-US" dirty="0" err="1" smtClean="0">
                <a:solidFill>
                  <a:schemeClr val="accent4">
                    <a:lumMod val="50000"/>
                  </a:schemeClr>
                </a:solidFill>
                <a:latin typeface="Times New Roman" panose="02020603050405020304" pitchFamily="18" charset="0"/>
                <a:cs typeface="Times New Roman" panose="02020603050405020304" pitchFamily="18" charset="0"/>
              </a:rPr>
              <a:t>ResHi</a:t>
            </a:r>
            <a:r>
              <a:rPr lang="en-US" dirty="0" smtClean="0">
                <a:solidFill>
                  <a:schemeClr val="accent4">
                    <a:lumMod val="50000"/>
                  </a:schemeClr>
                </a:solidFill>
                <a:latin typeface="Times New Roman" panose="02020603050405020304" pitchFamily="18" charset="0"/>
                <a:cs typeface="Times New Roman" panose="02020603050405020304" pitchFamily="18" charset="0"/>
              </a:rPr>
              <a:t>.</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5650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3286" y="134927"/>
            <a:ext cx="8105326" cy="4828959"/>
          </a:xfrm>
          <a:prstGeom prst="rect">
            <a:avLst/>
          </a:prstGeom>
        </p:spPr>
      </p:pic>
      <p:sp>
        <p:nvSpPr>
          <p:cNvPr id="3" name="TextBox 2"/>
          <p:cNvSpPr txBox="1"/>
          <p:nvPr/>
        </p:nvSpPr>
        <p:spPr>
          <a:xfrm>
            <a:off x="53067" y="5763988"/>
            <a:ext cx="8413297" cy="1631216"/>
          </a:xfrm>
          <a:prstGeom prst="rect">
            <a:avLst/>
          </a:prstGeom>
          <a:noFill/>
        </p:spPr>
        <p:txBody>
          <a:bodyPr wrap="square" rtlCol="0">
            <a:spAutoFit/>
          </a:bodyPr>
          <a:lstStyle/>
          <a:p>
            <a:r>
              <a:rPr lang="en-US" sz="3200" dirty="0" err="1" smtClean="0">
                <a:latin typeface="Times New Roman" panose="02020603050405020304" pitchFamily="18" charset="0"/>
                <a:cs typeface="Times New Roman" panose="02020603050405020304" pitchFamily="18" charset="0"/>
              </a:rPr>
              <a:t>ResLo</a:t>
            </a:r>
            <a:r>
              <a:rPr lang="en-US" sz="3200" dirty="0" smtClean="0">
                <a:latin typeface="Times New Roman" panose="02020603050405020304" pitchFamily="18" charset="0"/>
                <a:cs typeface="Times New Roman" panose="02020603050405020304" pitchFamily="18" charset="0"/>
              </a:rPr>
              <a:t> to </a:t>
            </a:r>
            <a:r>
              <a:rPr lang="en-US" sz="3200" dirty="0" err="1" smtClean="0">
                <a:latin typeface="Times New Roman" panose="02020603050405020304" pitchFamily="18" charset="0"/>
                <a:cs typeface="Times New Roman" panose="02020603050405020304" pitchFamily="18" charset="0"/>
              </a:rPr>
              <a:t>ResHi</a:t>
            </a:r>
            <a:r>
              <a:rPr lang="en-US" sz="3200" dirty="0" smtClean="0">
                <a:latin typeface="Times New Roman" panose="02020603050405020304" pitchFamily="18" charset="0"/>
                <a:cs typeface="Times New Roman" panose="02020603050405020304" pitchFamily="18" charset="0"/>
              </a:rPr>
              <a:t>: 3 of 6   &gt;=.6</a:t>
            </a:r>
          </a:p>
          <a:p>
            <a:r>
              <a:rPr lang="en-US" sz="3200" dirty="0" err="1" smtClean="0">
                <a:latin typeface="Times New Roman" panose="02020603050405020304" pitchFamily="18" charset="0"/>
                <a:cs typeface="Times New Roman" panose="02020603050405020304" pitchFamily="18" charset="0"/>
              </a:rPr>
              <a:t>ResHi</a:t>
            </a:r>
            <a:r>
              <a:rPr lang="en-US" sz="3200" dirty="0" smtClean="0">
                <a:latin typeface="Times New Roman" panose="02020603050405020304" pitchFamily="18" charset="0"/>
                <a:cs typeface="Times New Roman" panose="02020603050405020304" pitchFamily="18" charset="0"/>
              </a:rPr>
              <a:t> to </a:t>
            </a:r>
            <a:r>
              <a:rPr lang="en-US" sz="3200" dirty="0" err="1" smtClean="0">
                <a:latin typeface="Times New Roman" panose="02020603050405020304" pitchFamily="18" charset="0"/>
                <a:cs typeface="Times New Roman" panose="02020603050405020304" pitchFamily="18" charset="0"/>
              </a:rPr>
              <a:t>ResLo</a:t>
            </a:r>
            <a:r>
              <a:rPr lang="en-US" sz="3200" dirty="0" smtClean="0">
                <a:latin typeface="Times New Roman" panose="02020603050405020304" pitchFamily="18" charset="0"/>
                <a:cs typeface="Times New Roman" panose="02020603050405020304" pitchFamily="18" charset="0"/>
              </a:rPr>
              <a:t>: 6 of 6   &lt;= .4</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8466364" y="136072"/>
            <a:ext cx="3616779" cy="3600986"/>
          </a:xfrm>
          <a:prstGeom prst="rect">
            <a:avLst/>
          </a:prstGeom>
          <a:noFill/>
        </p:spPr>
        <p:txBody>
          <a:bodyPr wrap="square" rtlCol="0">
            <a:spAutoFit/>
          </a:bodyPr>
          <a:lstStyle/>
          <a:p>
            <a:r>
              <a:rPr lang="en-US" sz="1600" dirty="0" err="1" smtClean="0">
                <a:solidFill>
                  <a:schemeClr val="accent4">
                    <a:lumMod val="50000"/>
                  </a:schemeClr>
                </a:solidFill>
                <a:latin typeface="Times New Roman" panose="02020603050405020304" pitchFamily="18" charset="0"/>
                <a:cs typeface="Times New Roman" panose="02020603050405020304" pitchFamily="18" charset="0"/>
              </a:rPr>
              <a:t>ResLo</a:t>
            </a:r>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 to </a:t>
            </a:r>
            <a:r>
              <a:rPr lang="en-US" sz="1600" dirty="0" err="1" smtClean="0">
                <a:solidFill>
                  <a:schemeClr val="accent4">
                    <a:lumMod val="50000"/>
                  </a:schemeClr>
                </a:solidFill>
                <a:latin typeface="Times New Roman" panose="02020603050405020304" pitchFamily="18" charset="0"/>
                <a:cs typeface="Times New Roman" panose="02020603050405020304" pitchFamily="18" charset="0"/>
              </a:rPr>
              <a:t>ResHi</a:t>
            </a:r>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 21,089</a:t>
            </a:r>
          </a:p>
          <a:p>
            <a:r>
              <a:rPr lang="en-US" sz="1600" dirty="0" err="1" smtClean="0">
                <a:solidFill>
                  <a:schemeClr val="accent4">
                    <a:lumMod val="50000"/>
                  </a:schemeClr>
                </a:solidFill>
                <a:latin typeface="Times New Roman" panose="02020603050405020304" pitchFamily="18" charset="0"/>
                <a:cs typeface="Times New Roman" panose="02020603050405020304" pitchFamily="18" charset="0"/>
              </a:rPr>
              <a:t>ResHi</a:t>
            </a:r>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 to </a:t>
            </a:r>
            <a:r>
              <a:rPr lang="en-US" sz="1600" dirty="0" err="1" smtClean="0">
                <a:solidFill>
                  <a:schemeClr val="accent4">
                    <a:lumMod val="50000"/>
                  </a:schemeClr>
                </a:solidFill>
                <a:latin typeface="Times New Roman" panose="02020603050405020304" pitchFamily="18" charset="0"/>
                <a:cs typeface="Times New Roman" panose="02020603050405020304" pitchFamily="18" charset="0"/>
              </a:rPr>
              <a:t>ResLo</a:t>
            </a:r>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 10,978</a:t>
            </a:r>
          </a:p>
          <a:p>
            <a:endParaRPr lang="en-US" sz="1600" dirty="0">
              <a:solidFill>
                <a:schemeClr val="accent4">
                  <a:lumMod val="50000"/>
                </a:schemeClr>
              </a:solidFill>
              <a:latin typeface="Times New Roman" panose="02020603050405020304" pitchFamily="18" charset="0"/>
              <a:cs typeface="Times New Roman" panose="02020603050405020304" pitchFamily="18" charset="0"/>
            </a:endParaRPr>
          </a:p>
          <a:p>
            <a:endParaRPr lang="en-US" sz="1600" dirty="0" smtClean="0">
              <a:solidFill>
                <a:schemeClr val="accent4">
                  <a:lumMod val="50000"/>
                </a:schemeClr>
              </a:solidFill>
              <a:latin typeface="Times New Roman" panose="02020603050405020304" pitchFamily="18" charset="0"/>
              <a:cs typeface="Times New Roman" panose="02020603050405020304" pitchFamily="18" charset="0"/>
            </a:endParaRPr>
          </a:p>
          <a:p>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For the 2016 Annual Validation period, the 2013 winter is dropped off( the warmest of the last three winters) and 2016 is brought on and it is similar to the remaining two winters (2015 and 2014). Since the weather is similar, it is acceptable the correlation values would be similar, thus very few changes. </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3775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02053" y="90684"/>
            <a:ext cx="8056254" cy="4799723"/>
          </a:xfrm>
          <a:prstGeom prst="rect">
            <a:avLst/>
          </a:prstGeom>
        </p:spPr>
      </p:pic>
      <p:sp>
        <p:nvSpPr>
          <p:cNvPr id="6" name="TextBox 5"/>
          <p:cNvSpPr txBox="1"/>
          <p:nvPr/>
        </p:nvSpPr>
        <p:spPr>
          <a:xfrm>
            <a:off x="102053" y="5698671"/>
            <a:ext cx="8413297" cy="1631216"/>
          </a:xfrm>
          <a:prstGeom prst="rect">
            <a:avLst/>
          </a:prstGeom>
          <a:noFill/>
        </p:spPr>
        <p:txBody>
          <a:bodyPr wrap="square" rtlCol="0">
            <a:spAutoFit/>
          </a:bodyPr>
          <a:lstStyle/>
          <a:p>
            <a:r>
              <a:rPr lang="en-US" sz="3200" dirty="0" err="1" smtClean="0">
                <a:latin typeface="Times New Roman" panose="02020603050405020304" pitchFamily="18" charset="0"/>
                <a:cs typeface="Times New Roman" panose="02020603050405020304" pitchFamily="18" charset="0"/>
              </a:rPr>
              <a:t>ResLo</a:t>
            </a:r>
            <a:r>
              <a:rPr lang="en-US" sz="3200" dirty="0" smtClean="0">
                <a:latin typeface="Times New Roman" panose="02020603050405020304" pitchFamily="18" charset="0"/>
                <a:cs typeface="Times New Roman" panose="02020603050405020304" pitchFamily="18" charset="0"/>
              </a:rPr>
              <a:t> to </a:t>
            </a:r>
            <a:r>
              <a:rPr lang="en-US" sz="3200" dirty="0" err="1" smtClean="0">
                <a:latin typeface="Times New Roman" panose="02020603050405020304" pitchFamily="18" charset="0"/>
                <a:cs typeface="Times New Roman" panose="02020603050405020304" pitchFamily="18" charset="0"/>
              </a:rPr>
              <a:t>ResHi</a:t>
            </a:r>
            <a:r>
              <a:rPr lang="en-US" sz="3200" dirty="0" smtClean="0">
                <a:latin typeface="Times New Roman" panose="02020603050405020304" pitchFamily="18" charset="0"/>
                <a:cs typeface="Times New Roman" panose="02020603050405020304" pitchFamily="18" charset="0"/>
              </a:rPr>
              <a:t>: 3 of 6   &gt;=.6</a:t>
            </a:r>
          </a:p>
          <a:p>
            <a:r>
              <a:rPr lang="en-US" sz="3200" dirty="0" err="1" smtClean="0">
                <a:latin typeface="Times New Roman" panose="02020603050405020304" pitchFamily="18" charset="0"/>
                <a:cs typeface="Times New Roman" panose="02020603050405020304" pitchFamily="18" charset="0"/>
              </a:rPr>
              <a:t>ResHi</a:t>
            </a:r>
            <a:r>
              <a:rPr lang="en-US" sz="3200" dirty="0" smtClean="0">
                <a:latin typeface="Times New Roman" panose="02020603050405020304" pitchFamily="18" charset="0"/>
                <a:cs typeface="Times New Roman" panose="02020603050405020304" pitchFamily="18" charset="0"/>
              </a:rPr>
              <a:t> to </a:t>
            </a:r>
            <a:r>
              <a:rPr lang="en-US" sz="3200" dirty="0" err="1" smtClean="0">
                <a:latin typeface="Times New Roman" panose="02020603050405020304" pitchFamily="18" charset="0"/>
                <a:cs typeface="Times New Roman" panose="02020603050405020304" pitchFamily="18" charset="0"/>
              </a:rPr>
              <a:t>ResLo</a:t>
            </a:r>
            <a:r>
              <a:rPr lang="en-US" sz="3200" dirty="0" smtClean="0">
                <a:latin typeface="Times New Roman" panose="02020603050405020304" pitchFamily="18" charset="0"/>
                <a:cs typeface="Times New Roman" panose="02020603050405020304" pitchFamily="18" charset="0"/>
              </a:rPr>
              <a:t>: 6 of 6   &lt;= .4</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8343900" y="176893"/>
            <a:ext cx="3616779" cy="2862322"/>
          </a:xfrm>
          <a:prstGeom prst="rect">
            <a:avLst/>
          </a:prstGeom>
          <a:noFill/>
        </p:spPr>
        <p:txBody>
          <a:bodyPr wrap="square" rtlCol="0">
            <a:spAutoFit/>
          </a:bodyPr>
          <a:lstStyle/>
          <a:p>
            <a:r>
              <a:rPr lang="en-US" sz="1600" dirty="0" err="1" smtClean="0">
                <a:solidFill>
                  <a:schemeClr val="accent4">
                    <a:lumMod val="50000"/>
                  </a:schemeClr>
                </a:solidFill>
                <a:latin typeface="Times New Roman" panose="02020603050405020304" pitchFamily="18" charset="0"/>
                <a:cs typeface="Times New Roman" panose="02020603050405020304" pitchFamily="18" charset="0"/>
              </a:rPr>
              <a:t>ResLo</a:t>
            </a:r>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 to </a:t>
            </a:r>
            <a:r>
              <a:rPr lang="en-US" sz="1600" dirty="0" err="1" smtClean="0">
                <a:solidFill>
                  <a:schemeClr val="accent4">
                    <a:lumMod val="50000"/>
                  </a:schemeClr>
                </a:solidFill>
                <a:latin typeface="Times New Roman" panose="02020603050405020304" pitchFamily="18" charset="0"/>
                <a:cs typeface="Times New Roman" panose="02020603050405020304" pitchFamily="18" charset="0"/>
              </a:rPr>
              <a:t>ResHi</a:t>
            </a:r>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 15,734</a:t>
            </a:r>
          </a:p>
          <a:p>
            <a:r>
              <a:rPr lang="en-US" sz="1600" dirty="0" err="1" smtClean="0">
                <a:solidFill>
                  <a:schemeClr val="accent4">
                    <a:lumMod val="50000"/>
                  </a:schemeClr>
                </a:solidFill>
                <a:latin typeface="Times New Roman" panose="02020603050405020304" pitchFamily="18" charset="0"/>
                <a:cs typeface="Times New Roman" panose="02020603050405020304" pitchFamily="18" charset="0"/>
              </a:rPr>
              <a:t>ResHi</a:t>
            </a:r>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 to </a:t>
            </a:r>
            <a:r>
              <a:rPr lang="en-US" sz="1600" dirty="0" err="1" smtClean="0">
                <a:solidFill>
                  <a:schemeClr val="accent4">
                    <a:lumMod val="50000"/>
                  </a:schemeClr>
                </a:solidFill>
                <a:latin typeface="Times New Roman" panose="02020603050405020304" pitchFamily="18" charset="0"/>
                <a:cs typeface="Times New Roman" panose="02020603050405020304" pitchFamily="18" charset="0"/>
              </a:rPr>
              <a:t>ResLo</a:t>
            </a:r>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 27,771</a:t>
            </a:r>
          </a:p>
          <a:p>
            <a:endParaRPr lang="en-US" sz="1600" dirty="0">
              <a:solidFill>
                <a:schemeClr val="accent4">
                  <a:lumMod val="50000"/>
                </a:schemeClr>
              </a:solidFill>
              <a:latin typeface="Times New Roman" panose="02020603050405020304" pitchFamily="18" charset="0"/>
              <a:cs typeface="Times New Roman" panose="02020603050405020304" pitchFamily="18" charset="0"/>
            </a:endParaRPr>
          </a:p>
          <a:p>
            <a:endParaRPr lang="en-US" sz="1600" dirty="0" smtClean="0">
              <a:solidFill>
                <a:schemeClr val="accent4">
                  <a:lumMod val="50000"/>
                </a:schemeClr>
              </a:solidFill>
              <a:latin typeface="Times New Roman" panose="02020603050405020304" pitchFamily="18" charset="0"/>
              <a:cs typeface="Times New Roman" panose="02020603050405020304" pitchFamily="18" charset="0"/>
            </a:endParaRPr>
          </a:p>
          <a:p>
            <a:r>
              <a:rPr lang="en-US" sz="1600" dirty="0" smtClean="0">
                <a:solidFill>
                  <a:schemeClr val="accent4">
                    <a:lumMod val="50000"/>
                  </a:schemeClr>
                </a:solidFill>
                <a:latin typeface="Times New Roman" panose="02020603050405020304" pitchFamily="18" charset="0"/>
                <a:cs typeface="Times New Roman" panose="02020603050405020304" pitchFamily="18" charset="0"/>
              </a:rPr>
              <a:t>For the 2017 Annual Validation period, the 2014 winter dropped off and the 2017 winter came on, a very warm winter, thus adding many more observations with a low correlation. </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5592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022" y="881742"/>
            <a:ext cx="4009572"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No significant flaws were found in the AMS/IDR algorithm for Residential Changes</a:t>
            </a:r>
          </a:p>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Changes are highly dependent on type of winter</a:t>
            </a:r>
          </a:p>
        </p:txBody>
      </p:sp>
      <p:sp>
        <p:nvSpPr>
          <p:cNvPr id="3" name="Title 1"/>
          <p:cNvSpPr txBox="1">
            <a:spLocks/>
          </p:cNvSpPr>
          <p:nvPr/>
        </p:nvSpPr>
        <p:spPr>
          <a:xfrm>
            <a:off x="244021" y="146956"/>
            <a:ext cx="3683000" cy="90487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solidFill>
                  <a:schemeClr val="accent4">
                    <a:lumMod val="50000"/>
                  </a:schemeClr>
                </a:solidFill>
                <a:effectLst>
                  <a:outerShdw blurRad="38100" dist="38100" dir="2700000" algn="tl">
                    <a:srgbClr val="000000">
                      <a:alpha val="43137"/>
                    </a:srgbClr>
                  </a:outerShdw>
                </a:effectLst>
              </a:rPr>
              <a:t>Conclusions</a:t>
            </a:r>
            <a:endParaRPr lang="en-US" b="1" dirty="0">
              <a:solidFill>
                <a:schemeClr val="accent4">
                  <a:lumMod val="50000"/>
                </a:schemeClr>
              </a:solidFill>
              <a:effectLst>
                <a:outerShdw blurRad="38100" dist="38100" dir="2700000" algn="tl">
                  <a:srgbClr val="000000">
                    <a:alpha val="43137"/>
                  </a:srgbClr>
                </a:outerShdw>
              </a:effectLst>
            </a:endParaRPr>
          </a:p>
        </p:txBody>
      </p:sp>
      <p:sp>
        <p:nvSpPr>
          <p:cNvPr id="4" name="Title 1"/>
          <p:cNvSpPr txBox="1">
            <a:spLocks/>
          </p:cNvSpPr>
          <p:nvPr/>
        </p:nvSpPr>
        <p:spPr>
          <a:xfrm>
            <a:off x="6421664" y="146956"/>
            <a:ext cx="3683000" cy="90487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solidFill>
                  <a:schemeClr val="accent4">
                    <a:lumMod val="50000"/>
                  </a:schemeClr>
                </a:solidFill>
                <a:effectLst>
                  <a:outerShdw blurRad="38100" dist="38100" dir="2700000" algn="tl">
                    <a:srgbClr val="000000">
                      <a:alpha val="43137"/>
                    </a:srgbClr>
                  </a:outerShdw>
                </a:effectLst>
              </a:rPr>
              <a:t>Future Ideas</a:t>
            </a:r>
            <a:endParaRPr lang="en-US" b="1" dirty="0">
              <a:solidFill>
                <a:schemeClr val="accent4">
                  <a:lumMod val="50000"/>
                </a:schemeClr>
              </a:solidFill>
              <a:effectLst>
                <a:outerShdw blurRad="38100" dist="38100" dir="2700000" algn="tl">
                  <a:srgbClr val="000000">
                    <a:alpha val="43137"/>
                  </a:srgbClr>
                </a:outerShdw>
              </a:effectLst>
            </a:endParaRPr>
          </a:p>
        </p:txBody>
      </p:sp>
      <p:sp>
        <p:nvSpPr>
          <p:cNvPr id="5" name="TextBox 4"/>
          <p:cNvSpPr txBox="1"/>
          <p:nvPr/>
        </p:nvSpPr>
        <p:spPr>
          <a:xfrm>
            <a:off x="6258378" y="740228"/>
            <a:ext cx="4009572" cy="255454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accent4">
                    <a:lumMod val="50000"/>
                  </a:schemeClr>
                </a:solidFill>
                <a:latin typeface="Times New Roman" panose="02020603050405020304" pitchFamily="18" charset="0"/>
                <a:cs typeface="Times New Roman" panose="02020603050405020304" pitchFamily="18" charset="0"/>
              </a:rPr>
              <a:t>Once a RES Hi, always RES </a:t>
            </a: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Hi</a:t>
            </a:r>
          </a:p>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Change the </a:t>
            </a:r>
            <a:r>
              <a:rPr lang="en-US" sz="2000" dirty="0" err="1" smtClean="0">
                <a:solidFill>
                  <a:schemeClr val="accent4">
                    <a:lumMod val="50000"/>
                  </a:schemeClr>
                </a:solidFill>
                <a:latin typeface="Times New Roman" panose="02020603050405020304" pitchFamily="18" charset="0"/>
                <a:cs typeface="Times New Roman" panose="02020603050405020304" pitchFamily="18" charset="0"/>
              </a:rPr>
              <a:t>RSquare</a:t>
            </a: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 Factors and/or the algorithm, days included based on temp</a:t>
            </a:r>
          </a:p>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Only </a:t>
            </a:r>
            <a:r>
              <a:rPr lang="en-US" sz="2000" dirty="0">
                <a:solidFill>
                  <a:schemeClr val="accent4">
                    <a:lumMod val="50000"/>
                  </a:schemeClr>
                </a:solidFill>
                <a:latin typeface="Times New Roman" panose="02020603050405020304" pitchFamily="18" charset="0"/>
                <a:cs typeface="Times New Roman" panose="02020603050405020304" pitchFamily="18" charset="0"/>
              </a:rPr>
              <a:t>look at NIDR ESI IDs for Annual </a:t>
            </a: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Validation</a:t>
            </a:r>
          </a:p>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2000" dirty="0" smtClean="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114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b="1" dirty="0" smtClean="0">
                <a:solidFill>
                  <a:schemeClr val="accent4">
                    <a:lumMod val="50000"/>
                  </a:schemeClr>
                </a:solidFill>
                <a:effectLst>
                  <a:outerShdw blurRad="38100" dist="38100" dir="2700000" algn="tl">
                    <a:srgbClr val="000000">
                      <a:alpha val="43137"/>
                    </a:srgbClr>
                  </a:outerShdw>
                </a:effectLst>
              </a:rPr>
              <a:t>Investigative Process</a:t>
            </a:r>
            <a:endParaRPr lang="en-US" b="1" dirty="0">
              <a:solidFill>
                <a:schemeClr val="accent4">
                  <a:lumMod val="50000"/>
                </a:schemeClr>
              </a:solidFill>
              <a:effectLst>
                <a:outerShdw blurRad="38100" dist="38100" dir="2700000" algn="tl">
                  <a:srgbClr val="000000">
                    <a:alpha val="43137"/>
                  </a:srgbClr>
                </a:outerShdw>
              </a:effectLst>
            </a:endParaRPr>
          </a:p>
        </p:txBody>
      </p:sp>
      <p:sp>
        <p:nvSpPr>
          <p:cNvPr id="4" name="TextBox 3"/>
          <p:cNvSpPr txBox="1"/>
          <p:nvPr/>
        </p:nvSpPr>
        <p:spPr>
          <a:xfrm>
            <a:off x="364671" y="1657350"/>
            <a:ext cx="11547022" cy="3970318"/>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Annual Validation algorithm for AMS changes was re-ran for 2015, 2016 and 2017.</a:t>
            </a: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Each AV has a three year period of look back (2015: 2015,2014 and 2013).</a:t>
            </a: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Only the winter months (January and February) are considered.</a:t>
            </a: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Process:</a:t>
            </a:r>
          </a:p>
          <a:p>
            <a:pPr marL="742950" lvl="1"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Pull all the ESI ID’s in ERCOT</a:t>
            </a:r>
          </a:p>
          <a:p>
            <a:pPr marL="742950" lvl="1"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Keep only those that are active</a:t>
            </a:r>
          </a:p>
          <a:p>
            <a:pPr marL="742950" lvl="1"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Ensure they have 90% of monthly data for each of the 6 months looked at</a:t>
            </a:r>
          </a:p>
          <a:p>
            <a:pPr marL="742950" lvl="1"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Calculate correlation of Average DB versus Daily Usage for each of the 6 months, changes as follows:</a:t>
            </a:r>
          </a:p>
          <a:p>
            <a:pPr marL="1200150" lvl="2" indent="-285750">
              <a:buFont typeface="Arial" panose="020B0604020202020204" pitchFamily="34" charset="0"/>
              <a:buChar char="•"/>
            </a:pPr>
            <a:r>
              <a:rPr lang="en-US" dirty="0" err="1" smtClean="0">
                <a:solidFill>
                  <a:schemeClr val="accent4">
                    <a:lumMod val="50000"/>
                  </a:schemeClr>
                </a:solidFill>
                <a:latin typeface="Times New Roman" panose="02020603050405020304" pitchFamily="18" charset="0"/>
                <a:cs typeface="Times New Roman" panose="02020603050405020304" pitchFamily="18" charset="0"/>
              </a:rPr>
              <a:t>ResLo</a:t>
            </a:r>
            <a:r>
              <a:rPr lang="en-US" dirty="0" smtClean="0">
                <a:solidFill>
                  <a:schemeClr val="accent4">
                    <a:lumMod val="50000"/>
                  </a:schemeClr>
                </a:solidFill>
                <a:latin typeface="Times New Roman" panose="02020603050405020304" pitchFamily="18" charset="0"/>
                <a:cs typeface="Times New Roman" panose="02020603050405020304" pitchFamily="18" charset="0"/>
              </a:rPr>
              <a:t> </a:t>
            </a:r>
            <a:r>
              <a:rPr lang="en-US" dirty="0">
                <a:solidFill>
                  <a:schemeClr val="accent4">
                    <a:lumMod val="50000"/>
                  </a:schemeClr>
                </a:solidFill>
                <a:latin typeface="Times New Roman" panose="02020603050405020304" pitchFamily="18" charset="0"/>
                <a:cs typeface="Times New Roman" panose="02020603050405020304" pitchFamily="18" charset="0"/>
              </a:rPr>
              <a:t>to </a:t>
            </a:r>
            <a:r>
              <a:rPr lang="en-US" dirty="0" err="1">
                <a:solidFill>
                  <a:schemeClr val="accent4">
                    <a:lumMod val="50000"/>
                  </a:schemeClr>
                </a:solidFill>
                <a:latin typeface="Times New Roman" panose="02020603050405020304" pitchFamily="18" charset="0"/>
                <a:cs typeface="Times New Roman" panose="02020603050405020304" pitchFamily="18" charset="0"/>
              </a:rPr>
              <a:t>ResHi</a:t>
            </a:r>
            <a:r>
              <a:rPr lang="en-US" dirty="0">
                <a:solidFill>
                  <a:schemeClr val="accent4">
                    <a:lumMod val="50000"/>
                  </a:schemeClr>
                </a:solidFill>
                <a:latin typeface="Times New Roman" panose="02020603050405020304" pitchFamily="18" charset="0"/>
                <a:cs typeface="Times New Roman" panose="02020603050405020304" pitchFamily="18" charset="0"/>
              </a:rPr>
              <a:t>: 3 of 6   &gt;=.6</a:t>
            </a:r>
          </a:p>
          <a:p>
            <a:pPr marL="1200150" lvl="2" indent="-285750">
              <a:buFont typeface="Arial" panose="020B0604020202020204" pitchFamily="34" charset="0"/>
              <a:buChar char="•"/>
            </a:pPr>
            <a:r>
              <a:rPr lang="en-US" dirty="0" err="1" smtClean="0">
                <a:solidFill>
                  <a:schemeClr val="accent4">
                    <a:lumMod val="50000"/>
                  </a:schemeClr>
                </a:solidFill>
                <a:latin typeface="Times New Roman" panose="02020603050405020304" pitchFamily="18" charset="0"/>
                <a:cs typeface="Times New Roman" panose="02020603050405020304" pitchFamily="18" charset="0"/>
              </a:rPr>
              <a:t>ResHi</a:t>
            </a:r>
            <a:r>
              <a:rPr lang="en-US" dirty="0" smtClean="0">
                <a:solidFill>
                  <a:schemeClr val="accent4">
                    <a:lumMod val="50000"/>
                  </a:schemeClr>
                </a:solidFill>
                <a:latin typeface="Times New Roman" panose="02020603050405020304" pitchFamily="18" charset="0"/>
                <a:cs typeface="Times New Roman" panose="02020603050405020304" pitchFamily="18" charset="0"/>
              </a:rPr>
              <a:t> </a:t>
            </a:r>
            <a:r>
              <a:rPr lang="en-US" dirty="0">
                <a:solidFill>
                  <a:schemeClr val="accent4">
                    <a:lumMod val="50000"/>
                  </a:schemeClr>
                </a:solidFill>
                <a:latin typeface="Times New Roman" panose="02020603050405020304" pitchFamily="18" charset="0"/>
                <a:cs typeface="Times New Roman" panose="02020603050405020304" pitchFamily="18" charset="0"/>
              </a:rPr>
              <a:t>to </a:t>
            </a:r>
            <a:r>
              <a:rPr lang="en-US" dirty="0" err="1">
                <a:solidFill>
                  <a:schemeClr val="accent4">
                    <a:lumMod val="50000"/>
                  </a:schemeClr>
                </a:solidFill>
                <a:latin typeface="Times New Roman" panose="02020603050405020304" pitchFamily="18" charset="0"/>
                <a:cs typeface="Times New Roman" panose="02020603050405020304" pitchFamily="18" charset="0"/>
              </a:rPr>
              <a:t>ResLo</a:t>
            </a:r>
            <a:r>
              <a:rPr lang="en-US" dirty="0">
                <a:solidFill>
                  <a:schemeClr val="accent4">
                    <a:lumMod val="50000"/>
                  </a:schemeClr>
                </a:solidFill>
                <a:latin typeface="Times New Roman" panose="02020603050405020304" pitchFamily="18" charset="0"/>
                <a:cs typeface="Times New Roman" panose="02020603050405020304" pitchFamily="18" charset="0"/>
              </a:rPr>
              <a:t>: 6 of 6   &lt;= .</a:t>
            </a:r>
            <a:r>
              <a:rPr lang="en-US" dirty="0" smtClean="0">
                <a:solidFill>
                  <a:schemeClr val="accent4">
                    <a:lumMod val="50000"/>
                  </a:schemeClr>
                </a:solidFill>
                <a:latin typeface="Times New Roman" panose="02020603050405020304" pitchFamily="18" charset="0"/>
                <a:cs typeface="Times New Roman" panose="02020603050405020304" pitchFamily="18" charset="0"/>
              </a:rPr>
              <a:t>4</a:t>
            </a:r>
          </a:p>
          <a:p>
            <a:pPr marL="285750" indent="-285750">
              <a:buFont typeface="Arial" panose="020B0604020202020204" pitchFamily="34" charset="0"/>
              <a:buChar char="•"/>
            </a:pPr>
            <a:endParaRPr lang="en-US" dirty="0" smtClean="0">
              <a:solidFill>
                <a:schemeClr val="accent4">
                  <a:lumMod val="50000"/>
                </a:schemeClr>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p>
          <a:p>
            <a:endParaRPr lang="en-US" dirty="0"/>
          </a:p>
        </p:txBody>
      </p:sp>
    </p:spTree>
    <p:extLst>
      <p:ext uri="{BB962C8B-B14F-4D97-AF65-F5344CB8AC3E}">
        <p14:creationId xmlns:p14="http://schemas.microsoft.com/office/powerpoint/2010/main" val="2520955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79" y="177347"/>
            <a:ext cx="10515600" cy="1325563"/>
          </a:xfrm>
        </p:spPr>
        <p:txBody>
          <a:bodyPr/>
          <a:lstStyle/>
          <a:p>
            <a:r>
              <a:rPr lang="en-US" b="1" dirty="0">
                <a:solidFill>
                  <a:schemeClr val="accent4">
                    <a:lumMod val="50000"/>
                  </a:schemeClr>
                </a:solidFill>
                <a:effectLst>
                  <a:outerShdw blurRad="38100" dist="38100" dir="2700000" algn="tl">
                    <a:srgbClr val="000000">
                      <a:alpha val="43137"/>
                    </a:srgbClr>
                  </a:outerShdw>
                </a:effectLst>
              </a:rPr>
              <a:t>Investigative </a:t>
            </a:r>
            <a:r>
              <a:rPr lang="en-US" b="1" dirty="0" smtClean="0">
                <a:solidFill>
                  <a:schemeClr val="accent4">
                    <a:lumMod val="50000"/>
                  </a:schemeClr>
                </a:solidFill>
                <a:effectLst>
                  <a:outerShdw blurRad="38100" dist="38100" dir="2700000" algn="tl">
                    <a:srgbClr val="000000">
                      <a:alpha val="43137"/>
                    </a:srgbClr>
                  </a:outerShdw>
                </a:effectLst>
              </a:rPr>
              <a:t>Process, cont.</a:t>
            </a:r>
            <a:endParaRPr lang="en-US" dirty="0"/>
          </a:p>
        </p:txBody>
      </p:sp>
      <p:sp>
        <p:nvSpPr>
          <p:cNvPr id="3" name="Rectangle 2"/>
          <p:cNvSpPr/>
          <p:nvPr/>
        </p:nvSpPr>
        <p:spPr>
          <a:xfrm>
            <a:off x="370113" y="1596030"/>
            <a:ext cx="6389916" cy="3139321"/>
          </a:xfrm>
          <a:prstGeom prst="rect">
            <a:avLst/>
          </a:prstGeom>
        </p:spPr>
        <p:txBody>
          <a:bodyPr wrap="square">
            <a:spAutoFit/>
          </a:bodyPr>
          <a:lstStyle/>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Created </a:t>
            </a:r>
            <a:r>
              <a:rPr lang="en-US" dirty="0">
                <a:solidFill>
                  <a:schemeClr val="accent4">
                    <a:lumMod val="50000"/>
                  </a:schemeClr>
                </a:solidFill>
                <a:latin typeface="Times New Roman" panose="02020603050405020304" pitchFamily="18" charset="0"/>
                <a:cs typeface="Times New Roman" panose="02020603050405020304" pitchFamily="18" charset="0"/>
              </a:rPr>
              <a:t>a master database of all ESI ID’s and their </a:t>
            </a:r>
            <a:r>
              <a:rPr lang="en-US" dirty="0" err="1">
                <a:solidFill>
                  <a:schemeClr val="accent4">
                    <a:lumMod val="50000"/>
                  </a:schemeClr>
                </a:solidFill>
                <a:latin typeface="Times New Roman" panose="02020603050405020304" pitchFamily="18" charset="0"/>
                <a:cs typeface="Times New Roman" panose="02020603050405020304" pitchFamily="18" charset="0"/>
              </a:rPr>
              <a:t>Rsquare</a:t>
            </a:r>
            <a:r>
              <a:rPr lang="en-US" dirty="0">
                <a:solidFill>
                  <a:schemeClr val="accent4">
                    <a:lumMod val="50000"/>
                  </a:schemeClr>
                </a:solidFill>
                <a:latin typeface="Times New Roman" panose="02020603050405020304" pitchFamily="18" charset="0"/>
                <a:cs typeface="Times New Roman" panose="02020603050405020304" pitchFamily="18" charset="0"/>
              </a:rPr>
              <a:t> values for each of the AV Periods</a:t>
            </a:r>
          </a:p>
          <a:p>
            <a:pPr marL="742950" lvl="1"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Master database was created using </a:t>
            </a:r>
            <a:r>
              <a:rPr lang="en-US" dirty="0" smtClean="0">
                <a:solidFill>
                  <a:schemeClr val="accent4">
                    <a:lumMod val="50000"/>
                  </a:schemeClr>
                </a:solidFill>
                <a:latin typeface="Times New Roman" panose="02020603050405020304" pitchFamily="18" charset="0"/>
                <a:cs typeface="Times New Roman" panose="02020603050405020304" pitchFamily="18" charset="0"/>
              </a:rPr>
              <a:t>only </a:t>
            </a:r>
            <a:r>
              <a:rPr lang="en-US" dirty="0">
                <a:solidFill>
                  <a:schemeClr val="accent4">
                    <a:lumMod val="50000"/>
                  </a:schemeClr>
                </a:solidFill>
                <a:latin typeface="Times New Roman" panose="02020603050405020304" pitchFamily="18" charset="0"/>
                <a:cs typeface="Times New Roman" panose="02020603050405020304" pitchFamily="18" charset="0"/>
              </a:rPr>
              <a:t>CNP </a:t>
            </a:r>
            <a:r>
              <a:rPr lang="en-US" dirty="0" smtClean="0">
                <a:solidFill>
                  <a:schemeClr val="accent4">
                    <a:lumMod val="50000"/>
                  </a:schemeClr>
                </a:solidFill>
                <a:latin typeface="Times New Roman" panose="02020603050405020304" pitchFamily="18" charset="0"/>
                <a:cs typeface="Times New Roman" panose="02020603050405020304" pitchFamily="18" charset="0"/>
              </a:rPr>
              <a:t>data</a:t>
            </a:r>
          </a:p>
          <a:p>
            <a:pPr marL="742950" lvl="1"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dirty="0" smtClean="0">
              <a:solidFill>
                <a:schemeClr val="accent4">
                  <a:lumMod val="50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Looked </a:t>
            </a:r>
            <a:r>
              <a:rPr lang="en-US" dirty="0">
                <a:solidFill>
                  <a:schemeClr val="accent4">
                    <a:lumMod val="50000"/>
                  </a:schemeClr>
                </a:solidFill>
                <a:latin typeface="Times New Roman" panose="02020603050405020304" pitchFamily="18" charset="0"/>
                <a:cs typeface="Times New Roman" panose="02020603050405020304" pitchFamily="18" charset="0"/>
              </a:rPr>
              <a:t>at three different aspects:</a:t>
            </a:r>
          </a:p>
          <a:p>
            <a:pPr marL="742950" lvl="1"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Flip </a:t>
            </a:r>
            <a:r>
              <a:rPr lang="en-US" dirty="0">
                <a:solidFill>
                  <a:schemeClr val="accent4">
                    <a:lumMod val="50000"/>
                  </a:schemeClr>
                </a:solidFill>
                <a:latin typeface="Times New Roman" panose="02020603050405020304" pitchFamily="18" charset="0"/>
                <a:cs typeface="Times New Roman" panose="02020603050405020304" pitchFamily="18" charset="0"/>
              </a:rPr>
              <a:t>Flops from year to year</a:t>
            </a:r>
          </a:p>
          <a:p>
            <a:pPr marL="742950" lvl="1"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Verification </a:t>
            </a:r>
            <a:r>
              <a:rPr lang="en-US" dirty="0">
                <a:solidFill>
                  <a:schemeClr val="accent4">
                    <a:lumMod val="50000"/>
                  </a:schemeClr>
                </a:solidFill>
                <a:latin typeface="Times New Roman" panose="02020603050405020304" pitchFamily="18" charset="0"/>
                <a:cs typeface="Times New Roman" panose="02020603050405020304" pitchFamily="18" charset="0"/>
              </a:rPr>
              <a:t>of changes requested</a:t>
            </a:r>
          </a:p>
          <a:p>
            <a:pPr marL="742950" lvl="1"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Weather</a:t>
            </a:r>
            <a:endParaRPr lang="en-US" dirty="0">
              <a:solidFill>
                <a:schemeClr val="accent4">
                  <a:lumMod val="50000"/>
                </a:schemeClr>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6972058" y="692099"/>
            <a:ext cx="3317385" cy="5512758"/>
          </a:xfrm>
          <a:prstGeom prst="rect">
            <a:avLst/>
          </a:prstGeom>
        </p:spPr>
      </p:pic>
    </p:spTree>
    <p:extLst>
      <p:ext uri="{BB962C8B-B14F-4D97-AF65-F5344CB8AC3E}">
        <p14:creationId xmlns:p14="http://schemas.microsoft.com/office/powerpoint/2010/main" val="894783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50000"/>
                  </a:schemeClr>
                </a:solidFill>
                <a:effectLst>
                  <a:outerShdw blurRad="38100" dist="38100" dir="2700000" algn="tl">
                    <a:srgbClr val="000000">
                      <a:alpha val="43137"/>
                    </a:srgbClr>
                  </a:outerShdw>
                </a:effectLst>
              </a:rPr>
              <a:t>Flip Flops</a:t>
            </a:r>
            <a:endParaRPr lang="en-US" b="1" dirty="0">
              <a:solidFill>
                <a:schemeClr val="accent4">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3842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28650" y="1975758"/>
            <a:ext cx="11250386" cy="1631216"/>
          </a:xfrm>
          <a:prstGeom prst="rect">
            <a:avLst/>
          </a:prstGeom>
          <a:noFill/>
        </p:spPr>
        <p:txBody>
          <a:bodyPr wrap="square" rtlCol="0">
            <a:spAutoFit/>
          </a:bodyPr>
          <a:lstStyle/>
          <a:p>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Presentation regarding flip flops from two years ago was for AMS/IDR changes only. </a:t>
            </a:r>
          </a:p>
          <a:p>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To reiterate, it is not possible for IDR changes to flip flop in two consecutive years (2016 and 2017), however, an ESI ID can flop every two years (ex 2015 and 2017)</a:t>
            </a:r>
          </a:p>
          <a:p>
            <a:endParaRPr lang="en-US" sz="2000" dirty="0">
              <a:solidFill>
                <a:schemeClr val="accent4">
                  <a:lumMod val="50000"/>
                </a:schemeClr>
              </a:solidFill>
              <a:latin typeface="Times New Roman" panose="02020603050405020304" pitchFamily="18" charset="0"/>
              <a:cs typeface="Times New Roman" panose="02020603050405020304" pitchFamily="18" charset="0"/>
            </a:endParaRPr>
          </a:p>
          <a:p>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It is possible, although not common, for NIDR ESI IDs to change every year as the algorithm is different</a:t>
            </a:r>
            <a:endParaRPr lang="en-US" sz="2000"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2101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0842" y="975965"/>
            <a:ext cx="3461657" cy="397031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For AV 2017 there were a total of 43,505 changes for CNP Residential.</a:t>
            </a:r>
          </a:p>
          <a:p>
            <a:pPr marL="285750" indent="-285750">
              <a:buFont typeface="Arial" panose="020B0604020202020204" pitchFamily="34" charset="0"/>
              <a:buChar char="•"/>
            </a:pPr>
            <a:endParaRPr lang="en-US" dirty="0" smtClean="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In comparing the change list sent to CNP for AV 2016 and AV2017, 6 ESI IDs were found on the list. </a:t>
            </a:r>
          </a:p>
          <a:p>
            <a:pPr marL="285750"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Each of the 6 ESI IDs NIDR’s which can potentially flip flop.</a:t>
            </a:r>
          </a:p>
          <a:p>
            <a:endParaRPr lang="en-US" dirty="0"/>
          </a:p>
          <a:p>
            <a:endParaRPr lang="en-US" dirty="0"/>
          </a:p>
          <a:p>
            <a:endParaRPr lang="en-US" dirty="0"/>
          </a:p>
        </p:txBody>
      </p:sp>
      <p:sp>
        <p:nvSpPr>
          <p:cNvPr id="10" name="Title 9"/>
          <p:cNvSpPr>
            <a:spLocks noGrp="1"/>
          </p:cNvSpPr>
          <p:nvPr>
            <p:ph type="title"/>
          </p:nvPr>
        </p:nvSpPr>
        <p:spPr>
          <a:xfrm>
            <a:off x="0" y="-198210"/>
            <a:ext cx="10515600" cy="1325563"/>
          </a:xfrm>
        </p:spPr>
        <p:txBody>
          <a:bodyPr/>
          <a:lstStyle/>
          <a:p>
            <a:r>
              <a:rPr lang="en-US" b="1" dirty="0" smtClean="0">
                <a:solidFill>
                  <a:schemeClr val="accent4">
                    <a:lumMod val="50000"/>
                  </a:schemeClr>
                </a:solidFill>
                <a:effectLst>
                  <a:outerShdw blurRad="38100" dist="38100" dir="2700000" algn="tl">
                    <a:srgbClr val="000000">
                      <a:alpha val="43137"/>
                    </a:srgbClr>
                  </a:outerShdw>
                </a:effectLst>
              </a:rPr>
              <a:t>AV 2016 to AV 2017</a:t>
            </a:r>
            <a:endParaRPr lang="en-US" b="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stretch>
            <a:fillRect/>
          </a:stretch>
        </p:blipFill>
        <p:spPr>
          <a:xfrm>
            <a:off x="4157984" y="2961124"/>
            <a:ext cx="7689629" cy="1465214"/>
          </a:xfrm>
          <a:prstGeom prst="rect">
            <a:avLst/>
          </a:prstGeom>
        </p:spPr>
      </p:pic>
    </p:spTree>
    <p:extLst>
      <p:ext uri="{BB962C8B-B14F-4D97-AF65-F5344CB8AC3E}">
        <p14:creationId xmlns:p14="http://schemas.microsoft.com/office/powerpoint/2010/main" val="2992096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15687" y="946112"/>
            <a:ext cx="2892878" cy="4801314"/>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accent4">
                    <a:lumMod val="50000"/>
                  </a:schemeClr>
                </a:solidFill>
                <a:latin typeface="Times New Roman" panose="02020603050405020304" pitchFamily="18" charset="0"/>
                <a:cs typeface="Times New Roman" panose="02020603050405020304" pitchFamily="18" charset="0"/>
              </a:rPr>
              <a:t>For AV 2017 there were a total of 43,505 changes for CNP Residential.</a:t>
            </a:r>
          </a:p>
          <a:p>
            <a:pPr marL="285750" indent="-285750">
              <a:buFont typeface="Arial" panose="020B0604020202020204" pitchFamily="34" charset="0"/>
              <a:buChar char="•"/>
            </a:pPr>
            <a:endParaRPr lang="en-US" dirty="0" smtClean="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In comparing the change list sent to CNP for </a:t>
            </a:r>
            <a:r>
              <a:rPr lang="en-US" u="sng" dirty="0" smtClean="0">
                <a:solidFill>
                  <a:schemeClr val="accent4">
                    <a:lumMod val="50000"/>
                  </a:schemeClr>
                </a:solidFill>
                <a:latin typeface="Times New Roman" panose="02020603050405020304" pitchFamily="18" charset="0"/>
                <a:cs typeface="Times New Roman" panose="02020603050405020304" pitchFamily="18" charset="0"/>
              </a:rPr>
              <a:t>AV 2015 </a:t>
            </a:r>
            <a:r>
              <a:rPr lang="en-US" dirty="0" smtClean="0">
                <a:solidFill>
                  <a:schemeClr val="accent4">
                    <a:lumMod val="50000"/>
                  </a:schemeClr>
                </a:solidFill>
                <a:latin typeface="Times New Roman" panose="02020603050405020304" pitchFamily="18" charset="0"/>
                <a:cs typeface="Times New Roman" panose="02020603050405020304" pitchFamily="18" charset="0"/>
              </a:rPr>
              <a:t>and AV2017, </a:t>
            </a:r>
            <a:r>
              <a:rPr lang="en-US" dirty="0" smtClean="0">
                <a:solidFill>
                  <a:schemeClr val="accent5">
                    <a:lumMod val="75000"/>
                  </a:schemeClr>
                </a:solidFill>
                <a:latin typeface="Times New Roman" panose="02020603050405020304" pitchFamily="18" charset="0"/>
                <a:cs typeface="Times New Roman" panose="02020603050405020304" pitchFamily="18" charset="0"/>
              </a:rPr>
              <a:t>499</a:t>
            </a:r>
            <a:r>
              <a:rPr lang="en-US" dirty="0" smtClean="0">
                <a:solidFill>
                  <a:schemeClr val="accent4">
                    <a:lumMod val="50000"/>
                  </a:schemeClr>
                </a:solidFill>
                <a:latin typeface="Times New Roman" panose="02020603050405020304" pitchFamily="18" charset="0"/>
                <a:cs typeface="Times New Roman" panose="02020603050405020304" pitchFamily="18" charset="0"/>
              </a:rPr>
              <a:t> ESI IDs were found on the list. </a:t>
            </a:r>
          </a:p>
          <a:p>
            <a:pPr marL="285750" indent="-285750">
              <a:buFont typeface="Arial" panose="020B0604020202020204" pitchFamily="34" charset="0"/>
              <a:buChar char="•"/>
            </a:pP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solidFill>
                  <a:schemeClr val="accent4">
                    <a:lumMod val="50000"/>
                  </a:schemeClr>
                </a:solidFill>
                <a:latin typeface="Times New Roman" panose="02020603050405020304" pitchFamily="18" charset="0"/>
                <a:cs typeface="Times New Roman" panose="02020603050405020304" pitchFamily="18" charset="0"/>
              </a:rPr>
              <a:t>Of the 499, 6 ESI ID’s were NIDR’s, leaving 493 ESI ID’s to be verified against the master </a:t>
            </a:r>
            <a:r>
              <a:rPr lang="en-US" dirty="0" err="1" smtClean="0">
                <a:solidFill>
                  <a:schemeClr val="accent4">
                    <a:lumMod val="50000"/>
                  </a:schemeClr>
                </a:solidFill>
                <a:latin typeface="Times New Roman" panose="02020603050405020304" pitchFamily="18" charset="0"/>
                <a:cs typeface="Times New Roman" panose="02020603050405020304" pitchFamily="18" charset="0"/>
              </a:rPr>
              <a:t>rsquare</a:t>
            </a:r>
            <a:r>
              <a:rPr lang="en-US" dirty="0" smtClean="0">
                <a:solidFill>
                  <a:schemeClr val="accent4">
                    <a:lumMod val="50000"/>
                  </a:schemeClr>
                </a:solidFill>
                <a:latin typeface="Times New Roman" panose="02020603050405020304" pitchFamily="18" charset="0"/>
                <a:cs typeface="Times New Roman" panose="02020603050405020304" pitchFamily="18" charset="0"/>
              </a:rPr>
              <a:t> database</a:t>
            </a:r>
            <a:endParaRPr lang="en-US" dirty="0">
              <a:solidFill>
                <a:schemeClr val="accent4">
                  <a:lumMod val="50000"/>
                </a:schemeClr>
              </a:solidFill>
              <a:latin typeface="Times New Roman" panose="02020603050405020304" pitchFamily="18" charset="0"/>
              <a:cs typeface="Times New Roman" panose="02020603050405020304" pitchFamily="18" charset="0"/>
            </a:endParaRPr>
          </a:p>
          <a:p>
            <a:endParaRPr lang="en-US" dirty="0"/>
          </a:p>
          <a:p>
            <a:endParaRPr lang="en-US" dirty="0"/>
          </a:p>
        </p:txBody>
      </p:sp>
      <p:sp>
        <p:nvSpPr>
          <p:cNvPr id="10" name="Title 9"/>
          <p:cNvSpPr>
            <a:spLocks noGrp="1"/>
          </p:cNvSpPr>
          <p:nvPr>
            <p:ph type="title"/>
          </p:nvPr>
        </p:nvSpPr>
        <p:spPr>
          <a:xfrm>
            <a:off x="66148" y="-113805"/>
            <a:ext cx="10515600" cy="1325563"/>
          </a:xfrm>
        </p:spPr>
        <p:txBody>
          <a:bodyPr/>
          <a:lstStyle/>
          <a:p>
            <a:r>
              <a:rPr lang="en-US" b="1" dirty="0" smtClean="0">
                <a:solidFill>
                  <a:schemeClr val="accent4">
                    <a:lumMod val="50000"/>
                  </a:schemeClr>
                </a:solidFill>
                <a:effectLst>
                  <a:outerShdw blurRad="38100" dist="38100" dir="2700000" algn="tl">
                    <a:srgbClr val="000000">
                      <a:alpha val="43137"/>
                    </a:srgbClr>
                  </a:outerShdw>
                </a:effectLst>
              </a:rPr>
              <a:t>AV 2015 to AV 2017</a:t>
            </a:r>
            <a:endParaRPr lang="en-US" b="1" dirty="0">
              <a:solidFill>
                <a:schemeClr val="accent4">
                  <a:lumMod val="50000"/>
                </a:schemeClr>
              </a:solidFill>
              <a:effectLst>
                <a:outerShdw blurRad="38100" dist="38100" dir="2700000" algn="tl">
                  <a:srgbClr val="000000">
                    <a:alpha val="43137"/>
                  </a:srgbClr>
                </a:outerShdw>
              </a:effectLst>
            </a:endParaRPr>
          </a:p>
        </p:txBody>
      </p:sp>
      <p:sp>
        <p:nvSpPr>
          <p:cNvPr id="11" name="TextBox 10"/>
          <p:cNvSpPr txBox="1"/>
          <p:nvPr/>
        </p:nvSpPr>
        <p:spPr>
          <a:xfrm>
            <a:off x="195943" y="5459717"/>
            <a:ext cx="5421086" cy="1508105"/>
          </a:xfrm>
          <a:prstGeom prst="rect">
            <a:avLst/>
          </a:prstGeom>
          <a:noFill/>
        </p:spPr>
        <p:txBody>
          <a:bodyPr wrap="square" rtlCol="0">
            <a:spAutoFit/>
          </a:bodyPr>
          <a:lstStyle/>
          <a:p>
            <a:r>
              <a:rPr lang="en-US" sz="2800" b="1" dirty="0" err="1" smtClean="0">
                <a:solidFill>
                  <a:schemeClr val="accent5">
                    <a:lumMod val="50000"/>
                  </a:schemeClr>
                </a:solidFill>
                <a:latin typeface="Times New Roman" panose="02020603050405020304" pitchFamily="18" charset="0"/>
                <a:cs typeface="Times New Roman" panose="02020603050405020304" pitchFamily="18" charset="0"/>
              </a:rPr>
              <a:t>ResLo</a:t>
            </a:r>
            <a:r>
              <a:rPr lang="en-US" sz="2800" b="1" dirty="0" smtClean="0">
                <a:solidFill>
                  <a:schemeClr val="accent5">
                    <a:lumMod val="50000"/>
                  </a:schemeClr>
                </a:solidFill>
                <a:latin typeface="Times New Roman" panose="02020603050405020304" pitchFamily="18" charset="0"/>
                <a:cs typeface="Times New Roman" panose="02020603050405020304" pitchFamily="18" charset="0"/>
              </a:rPr>
              <a:t> to </a:t>
            </a:r>
            <a:r>
              <a:rPr lang="en-US" sz="2800" b="1" dirty="0" err="1" smtClean="0">
                <a:solidFill>
                  <a:schemeClr val="accent5">
                    <a:lumMod val="50000"/>
                  </a:schemeClr>
                </a:solidFill>
                <a:latin typeface="Times New Roman" panose="02020603050405020304" pitchFamily="18" charset="0"/>
                <a:cs typeface="Times New Roman" panose="02020603050405020304" pitchFamily="18" charset="0"/>
              </a:rPr>
              <a:t>ResHi</a:t>
            </a:r>
            <a:r>
              <a:rPr lang="en-US" sz="2800" b="1" dirty="0" smtClean="0">
                <a:solidFill>
                  <a:schemeClr val="accent5">
                    <a:lumMod val="50000"/>
                  </a:schemeClr>
                </a:solidFill>
                <a:latin typeface="Times New Roman" panose="02020603050405020304" pitchFamily="18" charset="0"/>
                <a:cs typeface="Times New Roman" panose="02020603050405020304" pitchFamily="18" charset="0"/>
              </a:rPr>
              <a:t>: 3 of 6   &gt;=.6</a:t>
            </a:r>
          </a:p>
          <a:p>
            <a:r>
              <a:rPr lang="en-US" sz="2800" b="1" dirty="0" err="1" smtClean="0">
                <a:solidFill>
                  <a:schemeClr val="accent5">
                    <a:lumMod val="50000"/>
                  </a:schemeClr>
                </a:solidFill>
                <a:latin typeface="Times New Roman" panose="02020603050405020304" pitchFamily="18" charset="0"/>
                <a:cs typeface="Times New Roman" panose="02020603050405020304" pitchFamily="18" charset="0"/>
              </a:rPr>
              <a:t>ResHi</a:t>
            </a:r>
            <a:r>
              <a:rPr lang="en-US" sz="2800" b="1" dirty="0" smtClean="0">
                <a:solidFill>
                  <a:schemeClr val="accent5">
                    <a:lumMod val="50000"/>
                  </a:schemeClr>
                </a:solidFill>
                <a:latin typeface="Times New Roman" panose="02020603050405020304" pitchFamily="18" charset="0"/>
                <a:cs typeface="Times New Roman" panose="02020603050405020304" pitchFamily="18" charset="0"/>
              </a:rPr>
              <a:t> to </a:t>
            </a:r>
            <a:r>
              <a:rPr lang="en-US" sz="2800" b="1" dirty="0" err="1" smtClean="0">
                <a:solidFill>
                  <a:schemeClr val="accent5">
                    <a:lumMod val="50000"/>
                  </a:schemeClr>
                </a:solidFill>
                <a:latin typeface="Times New Roman" panose="02020603050405020304" pitchFamily="18" charset="0"/>
                <a:cs typeface="Times New Roman" panose="02020603050405020304" pitchFamily="18" charset="0"/>
              </a:rPr>
              <a:t>ResLo</a:t>
            </a:r>
            <a:r>
              <a:rPr lang="en-US" sz="2800" b="1" dirty="0" smtClean="0">
                <a:solidFill>
                  <a:schemeClr val="accent5">
                    <a:lumMod val="50000"/>
                  </a:schemeClr>
                </a:solidFill>
                <a:latin typeface="Times New Roman" panose="02020603050405020304" pitchFamily="18" charset="0"/>
                <a:cs typeface="Times New Roman" panose="02020603050405020304" pitchFamily="18" charset="0"/>
              </a:rPr>
              <a:t>: 6 of 6   &lt;= .4</a:t>
            </a: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6830786" y="5551655"/>
            <a:ext cx="4523014" cy="923330"/>
          </a:xfrm>
          <a:prstGeom prst="rect">
            <a:avLst/>
          </a:prstGeom>
          <a:noFill/>
        </p:spPr>
        <p:txBody>
          <a:bodyPr wrap="square" rtlCol="0">
            <a:spAutoFit/>
          </a:bodyPr>
          <a:lstStyle/>
          <a:p>
            <a:pPr algn="ctr"/>
            <a:r>
              <a:rPr lang="en-US" dirty="0" smtClean="0">
                <a:solidFill>
                  <a:schemeClr val="accent4">
                    <a:lumMod val="50000"/>
                  </a:schemeClr>
                </a:solidFill>
                <a:latin typeface="Times New Roman" panose="02020603050405020304" pitchFamily="18" charset="0"/>
                <a:cs typeface="Times New Roman" panose="02020603050405020304" pitchFamily="18" charset="0"/>
              </a:rPr>
              <a:t>Therefore, of the 43,505 requested change, 499 were ‘flip flops’, 499 out 43,505 is around .11% (a tenth of a penny)</a:t>
            </a:r>
            <a:endParaRPr lang="en-US" dirty="0">
              <a:solidFill>
                <a:schemeClr val="accent4">
                  <a:lumMod val="50000"/>
                </a:schemeClr>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4092900" y="1211758"/>
            <a:ext cx="7555721" cy="3711703"/>
          </a:xfrm>
          <a:prstGeom prst="rect">
            <a:avLst/>
          </a:prstGeom>
        </p:spPr>
      </p:pic>
    </p:spTree>
    <p:extLst>
      <p:ext uri="{BB962C8B-B14F-4D97-AF65-F5344CB8AC3E}">
        <p14:creationId xmlns:p14="http://schemas.microsoft.com/office/powerpoint/2010/main" val="3970937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chemeClr val="accent4">
                    <a:lumMod val="50000"/>
                  </a:schemeClr>
                </a:solidFill>
                <a:effectLst>
                  <a:outerShdw blurRad="38100" dist="38100" dir="2700000" algn="tl">
                    <a:srgbClr val="000000">
                      <a:alpha val="43137"/>
                    </a:srgbClr>
                  </a:outerShdw>
                </a:effectLst>
              </a:rPr>
              <a:t>Verification of Changes Requested</a:t>
            </a:r>
            <a:endParaRPr lang="en-US" b="1" dirty="0">
              <a:solidFill>
                <a:schemeClr val="accent4">
                  <a:lumMod val="50000"/>
                </a:schemeClr>
              </a:solidFill>
              <a:effectLst>
                <a:outerShdw blurRad="38100" dist="38100" dir="2700000" algn="tl">
                  <a:srgbClr val="000000">
                    <a:alpha val="43137"/>
                  </a:srgbClr>
                </a:outerShdw>
              </a:effectLst>
            </a:endParaRPr>
          </a:p>
        </p:txBody>
      </p:sp>
      <p:sp>
        <p:nvSpPr>
          <p:cNvPr id="4" name="Text Placeholder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90438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6378" y="424544"/>
            <a:ext cx="4343401" cy="5940088"/>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A random sample of 440 ESI IDs was selected from the AV 2017 change list. </a:t>
            </a:r>
          </a:p>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*Sample was selected using proc survey select in SAS with a SRS method. </a:t>
            </a:r>
            <a:endParaRPr lang="en-US" sz="2000" dirty="0">
              <a:solidFill>
                <a:schemeClr val="accent4">
                  <a:lumMod val="50000"/>
                </a:schemeClr>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The ESI IDs in the sample were matched with their corresponding </a:t>
            </a:r>
            <a:r>
              <a:rPr lang="en-US" sz="2000" dirty="0" err="1" smtClean="0">
                <a:solidFill>
                  <a:schemeClr val="accent4">
                    <a:lumMod val="50000"/>
                  </a:schemeClr>
                </a:solidFill>
                <a:latin typeface="Times New Roman" panose="02020603050405020304" pitchFamily="18" charset="0"/>
                <a:cs typeface="Times New Roman" panose="02020603050405020304" pitchFamily="18" charset="0"/>
              </a:rPr>
              <a:t>RSquare</a:t>
            </a: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 values in the master database created earlier.</a:t>
            </a:r>
            <a:endParaRPr lang="en-US" sz="2000" dirty="0">
              <a:solidFill>
                <a:schemeClr val="accent4">
                  <a:lumMod val="50000"/>
                </a:schemeClr>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The information was exported to Excel. </a:t>
            </a:r>
            <a:r>
              <a:rPr lang="en-US" sz="2000" dirty="0" err="1" smtClean="0">
                <a:solidFill>
                  <a:schemeClr val="accent4">
                    <a:lumMod val="50000"/>
                  </a:schemeClr>
                </a:solidFill>
                <a:latin typeface="Times New Roman" panose="02020603050405020304" pitchFamily="18" charset="0"/>
                <a:cs typeface="Times New Roman" panose="02020603050405020304" pitchFamily="18" charset="0"/>
              </a:rPr>
              <a:t>Countif</a:t>
            </a: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 functions were used to count the </a:t>
            </a:r>
            <a:r>
              <a:rPr lang="en-US" sz="2000" dirty="0" err="1" smtClean="0">
                <a:solidFill>
                  <a:schemeClr val="accent4">
                    <a:lumMod val="50000"/>
                  </a:schemeClr>
                </a:solidFill>
                <a:latin typeface="Times New Roman" panose="02020603050405020304" pitchFamily="18" charset="0"/>
                <a:cs typeface="Times New Roman" panose="02020603050405020304" pitchFamily="18" charset="0"/>
              </a:rPr>
              <a:t>RSquare</a:t>
            </a: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 values and compare to the change rules. </a:t>
            </a:r>
            <a:endParaRPr lang="en-US" sz="2000" dirty="0">
              <a:solidFill>
                <a:schemeClr val="accent4">
                  <a:lumMod val="50000"/>
                </a:schemeClr>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No exceptions were found</a:t>
            </a:r>
            <a:endParaRPr lang="en-US" sz="2000" dirty="0">
              <a:solidFill>
                <a:schemeClr val="accent4">
                  <a:lumMod val="50000"/>
                </a:schemeClr>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smtClean="0">
                <a:solidFill>
                  <a:schemeClr val="accent4">
                    <a:lumMod val="50000"/>
                  </a:schemeClr>
                </a:solidFill>
                <a:latin typeface="Times New Roman" panose="02020603050405020304" pitchFamily="18" charset="0"/>
                <a:cs typeface="Times New Roman" panose="02020603050405020304" pitchFamily="18" charset="0"/>
              </a:rPr>
              <a:t>Two ESI ID’s did not have enough data and were still counted, 2 out of 440 is .45% of the data. Not a cause for concern. </a:t>
            </a:r>
            <a:endParaRPr lang="en-US" sz="2000" dirty="0">
              <a:solidFill>
                <a:schemeClr val="accent4">
                  <a:lumMod val="50000"/>
                </a:schemeClr>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6413149" y="570490"/>
            <a:ext cx="4710559" cy="5054703"/>
          </a:xfrm>
          <a:prstGeom prst="rect">
            <a:avLst/>
          </a:prstGeom>
        </p:spPr>
      </p:pic>
    </p:spTree>
    <p:extLst>
      <p:ext uri="{BB962C8B-B14F-4D97-AF65-F5344CB8AC3E}">
        <p14:creationId xmlns:p14="http://schemas.microsoft.com/office/powerpoint/2010/main" val="169678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551</TotalTime>
  <Words>847</Words>
  <Application>Microsoft Office PowerPoint</Application>
  <PresentationFormat>Widescreen</PresentationFormat>
  <Paragraphs>95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PWG Discussion Annual Validation 2017</vt:lpstr>
      <vt:lpstr>Investigative Process</vt:lpstr>
      <vt:lpstr>Investigative Process, cont.</vt:lpstr>
      <vt:lpstr>Flip Flops</vt:lpstr>
      <vt:lpstr>PowerPoint Presentation</vt:lpstr>
      <vt:lpstr>AV 2016 to AV 2017</vt:lpstr>
      <vt:lpstr>AV 2015 to AV 2017</vt:lpstr>
      <vt:lpstr>Verification of Changes Requested</vt:lpstr>
      <vt:lpstr>PowerPoint Presentation</vt:lpstr>
      <vt:lpstr>Weather</vt:lpstr>
      <vt:lpstr>PowerPoint Presentation</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McKenna, Nikki</dc:creator>
  <cp:lastModifiedBy>McKenna, Nikki</cp:lastModifiedBy>
  <cp:revision>21</cp:revision>
  <dcterms:created xsi:type="dcterms:W3CDTF">2017-08-10T16:20:55Z</dcterms:created>
  <dcterms:modified xsi:type="dcterms:W3CDTF">2017-08-18T17:03:45Z</dcterms:modified>
</cp:coreProperties>
</file>