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8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r>
              <a:rPr lang="en-US" dirty="0" smtClean="0"/>
              <a:t>/27/2017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Joint meeting of MCWG and CWG on Wednesday, </a:t>
            </a:r>
            <a:r>
              <a:rPr lang="en-US" dirty="0" smtClean="0"/>
              <a:t>September</a:t>
            </a:r>
            <a:r>
              <a:rPr lang="en-US" dirty="0" smtClean="0"/>
              <a:t> 20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/>
              <a:t>1</a:t>
            </a:r>
            <a:r>
              <a:rPr lang="en-US" dirty="0" smtClean="0"/>
              <a:t> NPRR </a:t>
            </a:r>
            <a:r>
              <a:rPr lang="en-US" dirty="0" smtClean="0"/>
              <a:t>reviewed for credit impacts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 smtClean="0"/>
              <a:t>credit impact</a:t>
            </a:r>
          </a:p>
          <a:p>
            <a:r>
              <a:rPr lang="en-US" dirty="0" smtClean="0"/>
              <a:t>CRR Auction Credit Calculator</a:t>
            </a:r>
          </a:p>
          <a:p>
            <a:pPr lvl="1"/>
            <a:r>
              <a:rPr lang="en-US" dirty="0"/>
              <a:t>Option 1 – Better information on ERCOT website – update calculation </a:t>
            </a:r>
            <a:r>
              <a:rPr lang="en-US" dirty="0" smtClean="0"/>
              <a:t>methodology</a:t>
            </a:r>
          </a:p>
          <a:p>
            <a:pPr lvl="1"/>
            <a:r>
              <a:rPr lang="en-US" dirty="0"/>
              <a:t>Option 2 – ERCOT to provide calculator outside of CRR </a:t>
            </a:r>
            <a:r>
              <a:rPr lang="en-US" dirty="0" smtClean="0"/>
              <a:t>system</a:t>
            </a:r>
          </a:p>
          <a:p>
            <a:pPr lvl="1"/>
            <a:r>
              <a:rPr lang="en-US" dirty="0"/>
              <a:t>Option 3 – CRR Calculator (vendor solution)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Credit Exposure Update</a:t>
            </a:r>
          </a:p>
          <a:p>
            <a:pPr lvl="1"/>
            <a:r>
              <a:rPr lang="en-US" dirty="0"/>
              <a:t>Changes from </a:t>
            </a:r>
            <a:r>
              <a:rPr lang="en-US" dirty="0" smtClean="0"/>
              <a:t>May-June 2017 </a:t>
            </a:r>
            <a:r>
              <a:rPr lang="en-US" dirty="0"/>
              <a:t>to </a:t>
            </a:r>
            <a:r>
              <a:rPr lang="en-US" dirty="0" smtClean="0"/>
              <a:t>July-August 2017 </a:t>
            </a:r>
            <a:endParaRPr lang="en-US" dirty="0"/>
          </a:p>
          <a:p>
            <a:pPr lvl="2"/>
            <a:r>
              <a:rPr lang="en-US" dirty="0"/>
              <a:t>Number of active Counter-Parties increased from 204 to 213.</a:t>
            </a:r>
          </a:p>
          <a:p>
            <a:pPr lvl="2"/>
            <a:r>
              <a:rPr lang="en-US" dirty="0"/>
              <a:t>6 new Traders and 3 new Load Only entities.</a:t>
            </a:r>
          </a:p>
          <a:p>
            <a:pPr lvl="2"/>
            <a:r>
              <a:rPr lang="en-US" dirty="0"/>
              <a:t>Market-wide TPE decreased from 365 million to 331 million.</a:t>
            </a:r>
          </a:p>
          <a:p>
            <a:pPr lvl="2"/>
            <a:r>
              <a:rPr lang="en-US" dirty="0"/>
              <a:t>Excess Collateral increased from 1,566 million to 1,628 million.</a:t>
            </a:r>
          </a:p>
          <a:p>
            <a:pPr lvl="2"/>
            <a:r>
              <a:rPr lang="en-US" dirty="0"/>
              <a:t>TPE of CRR Only and Trader category as a percentage of Total TPE increased by 1.57% and 1.61% .</a:t>
            </a:r>
          </a:p>
          <a:p>
            <a:pPr lvl="2"/>
            <a:r>
              <a:rPr lang="en-US" dirty="0"/>
              <a:t>Excess Collateral for Load and Gen increased by $48 million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6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40000" lnSpcReduction="20000"/>
          </a:bodyPr>
          <a:lstStyle/>
          <a:p>
            <a:r>
              <a:rPr lang="en-US" sz="4400" dirty="0"/>
              <a:t>Approved Revision / Change Requests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i="1" dirty="0">
                <a:solidFill>
                  <a:srgbClr val="FF0000"/>
                </a:solidFill>
              </a:rPr>
              <a:t>* </a:t>
            </a:r>
            <a:r>
              <a:rPr lang="en-US" b="1" i="1" dirty="0">
                <a:solidFill>
                  <a:srgbClr val="FF0000"/>
                </a:solidFill>
              </a:rPr>
              <a:t>Estimated Target Release Date is May 2018 (will be firmed up in the near future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00200"/>
            <a:ext cx="7375607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North Maple ADR</a:t>
            </a:r>
          </a:p>
          <a:p>
            <a:pPr lvl="1"/>
            <a:r>
              <a:rPr lang="en-US" dirty="0" smtClean="0"/>
              <a:t>ERCOT Credit Discretion and Timing</a:t>
            </a:r>
          </a:p>
          <a:p>
            <a:pPr lvl="1"/>
            <a:r>
              <a:rPr lang="en-US" dirty="0" smtClean="0"/>
              <a:t>How could/should future events be handled differently?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9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210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115</cp:revision>
  <dcterms:created xsi:type="dcterms:W3CDTF">2006-08-16T00:00:00Z</dcterms:created>
  <dcterms:modified xsi:type="dcterms:W3CDTF">2017-09-26T13:44:57Z</dcterms:modified>
</cp:coreProperties>
</file>