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8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1" autoAdjust="0"/>
    <p:restoredTop sz="94658" autoAdjust="0"/>
  </p:normalViewPr>
  <p:slideViewPr>
    <p:cSldViewPr snapToGrid="0">
      <p:cViewPr varScale="1">
        <p:scale>
          <a:sx n="106" d="100"/>
          <a:sy n="106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gridinfo/resource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September 27, </a:t>
            </a:r>
            <a:r>
              <a:rPr lang="en-US" dirty="0"/>
              <a:t>2017</a:t>
            </a:r>
          </a:p>
          <a:p>
            <a:endParaRPr lang="en-US" dirty="0"/>
          </a:p>
          <a:p>
            <a:r>
              <a:rPr lang="en-US" dirty="0" smtClean="0"/>
              <a:t>Bryan </a:t>
            </a:r>
            <a:r>
              <a:rPr lang="en-US" dirty="0" smtClean="0"/>
              <a:t>Sams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4413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Report Releases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0706"/>
            <a:ext cx="10515600" cy="1082559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/>
              <a:t>SARA</a:t>
            </a:r>
            <a:r>
              <a:rPr lang="en-US" sz="8000" dirty="0" smtClean="0"/>
              <a:t>: September 7, </a:t>
            </a:r>
            <a:r>
              <a:rPr lang="en-US" sz="8000" dirty="0" smtClean="0"/>
              <a:t>ERCOT </a:t>
            </a:r>
            <a:r>
              <a:rPr lang="en-US" sz="8000" dirty="0" smtClean="0"/>
              <a:t>released </a:t>
            </a:r>
            <a:r>
              <a:rPr lang="en-US" sz="7600" dirty="0" smtClean="0"/>
              <a:t>The </a:t>
            </a:r>
            <a:r>
              <a:rPr lang="en-US" sz="7600" dirty="0" smtClean="0"/>
              <a:t>Seasonal Assessment of Resource Adequacy for </a:t>
            </a:r>
            <a:r>
              <a:rPr lang="en-US" sz="7600" dirty="0" smtClean="0"/>
              <a:t>Fall</a:t>
            </a:r>
            <a:r>
              <a:rPr lang="en-US" sz="7600" dirty="0" smtClean="0"/>
              <a:t> </a:t>
            </a:r>
            <a:r>
              <a:rPr lang="en-US" sz="7600" dirty="0" smtClean="0"/>
              <a:t>and a preliminary look at </a:t>
            </a:r>
            <a:r>
              <a:rPr lang="en-US" sz="7600" dirty="0" smtClean="0"/>
              <a:t>Winter</a:t>
            </a:r>
            <a:r>
              <a:rPr lang="en-US" sz="7600" dirty="0" smtClean="0"/>
              <a:t>.  </a:t>
            </a:r>
            <a:endParaRPr lang="en-US" sz="7600" dirty="0" smtClean="0"/>
          </a:p>
          <a:p>
            <a:r>
              <a:rPr lang="en-US" sz="8000" dirty="0" smtClean="0"/>
              <a:t>Reports </a:t>
            </a:r>
            <a:r>
              <a:rPr lang="en-US" sz="8000" dirty="0"/>
              <a:t>posted to</a:t>
            </a:r>
            <a:r>
              <a:rPr lang="en-US" sz="8000" dirty="0" smtClean="0"/>
              <a:t>: </a:t>
            </a:r>
            <a:r>
              <a:rPr lang="en-US" sz="8000" dirty="0" smtClean="0">
                <a:hlinkClick r:id="rId2"/>
              </a:rPr>
              <a:t>http://www.ercot.com/gridinfo/resource/index.html</a:t>
            </a:r>
            <a:r>
              <a:rPr lang="en-US" sz="8400" dirty="0" smtClean="0"/>
              <a:t>   </a:t>
            </a:r>
          </a:p>
          <a:p>
            <a:pPr marL="0" indent="0">
              <a:buNone/>
            </a:pPr>
            <a:endParaRPr lang="en-US" sz="7600" dirty="0" smtClean="0"/>
          </a:p>
          <a:p>
            <a:pPr marL="0" indent="0">
              <a:buNone/>
            </a:pPr>
            <a:endParaRPr lang="en-US" sz="11600" dirty="0"/>
          </a:p>
          <a:p>
            <a:r>
              <a:rPr lang="en-US" sz="8000" b="1" dirty="0" smtClean="0"/>
              <a:t>SARA Update</a:t>
            </a:r>
          </a:p>
          <a:p>
            <a:pPr lvl="1"/>
            <a:r>
              <a:rPr lang="en-US" sz="7600" dirty="0" smtClean="0"/>
              <a:t>Reviewed inputs, risk scenarios.  Even in extreme peak load/extreme outage scenario ERCOT has 9,590 MW of reserves for the Fall and 5,860 MW in the Winter (Recall EEA 1 2,300 MW)  </a:t>
            </a:r>
          </a:p>
          <a:p>
            <a:endParaRPr lang="en-US" sz="8000" b="1" dirty="0" smtClean="0"/>
          </a:p>
          <a:p>
            <a:r>
              <a:rPr lang="en-US" sz="8000" b="1" dirty="0" smtClean="0"/>
              <a:t>Weather Year Look-Back Period Discussion- </a:t>
            </a:r>
            <a:r>
              <a:rPr lang="en-US" sz="8000" dirty="0" smtClean="0"/>
              <a:t>Issue is that the look back period can affect the distribution of load profile probabilities.</a:t>
            </a:r>
          </a:p>
          <a:p>
            <a:pPr lvl="1"/>
            <a:r>
              <a:rPr lang="en-US" sz="7200" dirty="0" smtClean="0"/>
              <a:t>Going with 1980-current as the default period as more conservative measure.  </a:t>
            </a:r>
          </a:p>
          <a:p>
            <a:pPr marL="0" indent="0">
              <a:buNone/>
            </a:pPr>
            <a:endParaRPr lang="en-US" sz="7600" dirty="0"/>
          </a:p>
          <a:p>
            <a:r>
              <a:rPr lang="en-US" sz="8400" b="1" dirty="0" smtClean="0"/>
              <a:t>Economically Optimal Reserve Margin (EORM) Update- </a:t>
            </a:r>
            <a:r>
              <a:rPr lang="en-US" sz="8400" dirty="0" smtClean="0"/>
              <a:t>ERCOT Staff laid out the project schedule.  </a:t>
            </a:r>
          </a:p>
          <a:p>
            <a:endParaRPr lang="en-US" sz="8400" b="1" dirty="0"/>
          </a:p>
          <a:p>
            <a:r>
              <a:rPr lang="en-US" sz="8400" b="1" dirty="0" smtClean="0"/>
              <a:t>CDR NPRR- </a:t>
            </a:r>
            <a:r>
              <a:rPr lang="en-US" sz="8400" dirty="0" smtClean="0"/>
              <a:t>ERCOT Staff working on clean-up NPRR that addresses retired unit seasonal capacity contributions and Wind Generation capacity contributions.  </a:t>
            </a:r>
            <a:endParaRPr lang="en-US" sz="8400" b="1" dirty="0" smtClean="0"/>
          </a:p>
          <a:p>
            <a:pPr marL="914400" lvl="2" indent="0">
              <a:buNone/>
            </a:pPr>
            <a:endParaRPr lang="en-US" sz="7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1473" y="1779432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8</a:t>
            </a:r>
            <a:r>
              <a:rPr lang="en-US" dirty="0" smtClean="0"/>
              <a:t>/18 </a:t>
            </a:r>
            <a:r>
              <a:rPr lang="en-US" dirty="0" smtClean="0"/>
              <a:t>Meeting Discussion  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8/27/2017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18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2"/>
            <a:ext cx="10515600" cy="1140572"/>
          </a:xfrm>
        </p:spPr>
        <p:txBody>
          <a:bodyPr>
            <a:normAutofit/>
          </a:bodyPr>
          <a:lstStyle/>
          <a:p>
            <a:r>
              <a:rPr lang="en-US" dirty="0" smtClean="0"/>
              <a:t>Real Time Co-Optimization Scope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864" y="970360"/>
            <a:ext cx="10515600" cy="1082559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Discussed at the April-September SAWG Meetings</a:t>
            </a:r>
          </a:p>
          <a:p>
            <a:r>
              <a:rPr lang="en-US" sz="8000" dirty="0" smtClean="0"/>
              <a:t>ERCOT Draft Whitepaper on Real Time Co-optimization Revised Several Times during this period</a:t>
            </a:r>
          </a:p>
          <a:p>
            <a:pPr lvl="1"/>
            <a:r>
              <a:rPr lang="en-US" sz="7600" dirty="0" smtClean="0"/>
              <a:t>Written comments and feedback received</a:t>
            </a:r>
          </a:p>
          <a:p>
            <a:pPr lvl="1"/>
            <a:r>
              <a:rPr lang="en-US" sz="7600" dirty="0" smtClean="0"/>
              <a:t>Extensive discussion during meetings</a:t>
            </a:r>
            <a:endParaRPr lang="en-US" sz="8000" dirty="0" smtClean="0"/>
          </a:p>
          <a:p>
            <a:r>
              <a:rPr lang="en-US" sz="8000" b="1" dirty="0" smtClean="0"/>
              <a:t>During the last meeting ERCOT presented 1</a:t>
            </a:r>
            <a:r>
              <a:rPr lang="en-US" sz="8000" b="1" baseline="30000" dirty="0" smtClean="0"/>
              <a:t>st</a:t>
            </a:r>
            <a:r>
              <a:rPr lang="en-US" sz="8000" b="1" dirty="0" smtClean="0"/>
              <a:t> Order Decision Points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8400" dirty="0"/>
              <a:t>Develop consensus on the </a:t>
            </a:r>
            <a:r>
              <a:rPr lang="en-US" sz="8400" dirty="0"/>
              <a:t>Ancillary Service </a:t>
            </a:r>
            <a:r>
              <a:rPr lang="en-US" sz="8400" dirty="0"/>
              <a:t>product </a:t>
            </a:r>
            <a:r>
              <a:rPr lang="en-US" sz="8400" dirty="0" smtClean="0"/>
              <a:t>set.</a:t>
            </a:r>
            <a:endParaRPr lang="en-US" sz="8400" dirty="0"/>
          </a:p>
          <a:p>
            <a:pPr lvl="2"/>
            <a:r>
              <a:rPr lang="en-US" sz="8400" dirty="0"/>
              <a:t>Currently 4 Options  proposed.</a:t>
            </a:r>
          </a:p>
          <a:p>
            <a:pPr marL="914400" lvl="2" indent="0">
              <a:buNone/>
            </a:pPr>
            <a:endParaRPr lang="en-US" sz="6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8400" dirty="0" smtClean="0"/>
              <a:t>Are </a:t>
            </a:r>
            <a:r>
              <a:rPr lang="en-US" sz="8400" dirty="0"/>
              <a:t>Locational Reserves are </a:t>
            </a:r>
            <a:r>
              <a:rPr lang="en-US" sz="8400" dirty="0" smtClean="0"/>
              <a:t>required? Is </a:t>
            </a:r>
            <a:r>
              <a:rPr lang="en-US" sz="8400" dirty="0"/>
              <a:t>there a reliability </a:t>
            </a:r>
            <a:r>
              <a:rPr lang="en-US" sz="8400" dirty="0" smtClean="0"/>
              <a:t>need? How do you establish the Reserve Area? </a:t>
            </a:r>
            <a:endParaRPr lang="en-US" sz="8000" dirty="0"/>
          </a:p>
          <a:p>
            <a:pPr marL="800100" lvl="1" indent="-342900">
              <a:buFont typeface="+mj-lt"/>
              <a:buAutoNum type="arabicPeriod"/>
            </a:pPr>
            <a:endParaRPr lang="en-US" sz="8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8400" dirty="0" smtClean="0"/>
              <a:t>Participation </a:t>
            </a:r>
            <a:r>
              <a:rPr lang="en-US" sz="8400" dirty="0"/>
              <a:t>rules for </a:t>
            </a:r>
            <a:r>
              <a:rPr lang="en-US" sz="8400" dirty="0" smtClean="0"/>
              <a:t>Ancillary Service </a:t>
            </a:r>
            <a:r>
              <a:rPr lang="en-US" sz="8400"/>
              <a:t>in </a:t>
            </a:r>
            <a:r>
              <a:rPr lang="en-US" sz="8400" smtClean="0"/>
              <a:t>Real-Time.</a:t>
            </a:r>
            <a:endParaRPr lang="en-US" sz="8400" dirty="0" smtClean="0"/>
          </a:p>
          <a:p>
            <a:pPr marL="800100" lvl="1" indent="-342900">
              <a:buFont typeface="+mj-lt"/>
              <a:buAutoNum type="arabicPeriod"/>
            </a:pPr>
            <a:endParaRPr lang="en-US" sz="8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8400" dirty="0" smtClean="0"/>
              <a:t>Other </a:t>
            </a:r>
            <a:r>
              <a:rPr lang="en-US" sz="8400" dirty="0"/>
              <a:t>items from Section 2.12 (RTC scope document) and market participant </a:t>
            </a:r>
            <a:r>
              <a:rPr lang="en-US" sz="8400" dirty="0" smtClean="0"/>
              <a:t>comments.</a:t>
            </a:r>
          </a:p>
          <a:p>
            <a:pPr marL="800100" lvl="1" indent="-342900">
              <a:buFont typeface="+mj-lt"/>
              <a:buAutoNum type="arabicPeriod"/>
            </a:pPr>
            <a:endParaRPr lang="en-US" sz="8400" dirty="0"/>
          </a:p>
          <a:p>
            <a:r>
              <a:rPr lang="en-US" sz="8800" b="1" dirty="0" smtClean="0"/>
              <a:t>SAWG looking for feedback regarding next steps.  Succeeded in developing scope of issues but is not capable of making cuts as a discussion group. </a:t>
            </a:r>
          </a:p>
          <a:p>
            <a:r>
              <a:rPr lang="en-US" sz="8800" b="1" dirty="0" smtClean="0"/>
              <a:t>What would be useful for ERCOT/Policy makers for additional RTC evaluation?   </a:t>
            </a:r>
            <a:endParaRPr lang="en-US" sz="7200" b="1" dirty="0" smtClean="0"/>
          </a:p>
          <a:p>
            <a:pPr marL="914400" lvl="2" indent="0">
              <a:buNone/>
            </a:pPr>
            <a:endParaRPr lang="en-US" sz="76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01473" y="1940879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01473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 smtClean="0"/>
              <a:t>8/27/2017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54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16973</TotalTime>
  <Words>293</Words>
  <Application>Microsoft Office PowerPoint</Application>
  <PresentationFormat>Custom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SAWG Update to WMS</vt:lpstr>
      <vt:lpstr>Report Releases</vt:lpstr>
      <vt:lpstr>Real Time Co-Optimization Scope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Sams, Bryan</cp:lastModifiedBy>
  <cp:revision>148</cp:revision>
  <dcterms:created xsi:type="dcterms:W3CDTF">2014-06-25T14:47:16Z</dcterms:created>
  <dcterms:modified xsi:type="dcterms:W3CDTF">2017-09-21T20:57:42Z</dcterms:modified>
</cp:coreProperties>
</file>