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0" r:id="rId6"/>
    <p:sldId id="280" r:id="rId7"/>
    <p:sldId id="281"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1386"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9/21/2017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1"/>
                </a:solidFill>
              </a:rPr>
              <a:t>Item XX</a:t>
            </a:r>
          </a:p>
          <a:p>
            <a:pPr algn="l"/>
            <a:r>
              <a:rPr lang="en-US" sz="1000" b="0" baseline="0" dirty="0" smtClean="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3508653"/>
          </a:xfrm>
          <a:prstGeom prst="rect">
            <a:avLst/>
          </a:prstGeom>
          <a:noFill/>
        </p:spPr>
        <p:txBody>
          <a:bodyPr wrap="square" rtlCol="0">
            <a:spAutoFit/>
          </a:bodyPr>
          <a:lstStyle/>
          <a:p>
            <a:r>
              <a:rPr lang="en-US" sz="2000" b="1" dirty="0" smtClean="0"/>
              <a:t>Item </a:t>
            </a:r>
            <a:r>
              <a:rPr lang="en-US" sz="2000" b="1" dirty="0" smtClean="0"/>
              <a:t>04</a:t>
            </a:r>
            <a:r>
              <a:rPr lang="en-US" sz="2000" b="1" dirty="0" smtClean="0"/>
              <a:t>:  </a:t>
            </a:r>
            <a:endParaRPr lang="en-US" sz="2000" b="1" dirty="0" smtClean="0"/>
          </a:p>
          <a:p>
            <a:r>
              <a:rPr lang="en-US" sz="2000" b="1" dirty="0" smtClean="0"/>
              <a:t>Schedule for Proposed </a:t>
            </a:r>
          </a:p>
          <a:p>
            <a:r>
              <a:rPr lang="en-US" sz="2000" b="1" dirty="0" smtClean="0"/>
              <a:t>ERCOT Bylaws Amendments</a:t>
            </a:r>
          </a:p>
          <a:p>
            <a:endParaRPr lang="en-US" b="1" dirty="0" smtClean="0"/>
          </a:p>
          <a:p>
            <a:r>
              <a:rPr lang="en-US" i="1" dirty="0" smtClean="0"/>
              <a:t>Vickie Leady</a:t>
            </a:r>
            <a:endParaRPr lang="en-US" i="1" dirty="0"/>
          </a:p>
          <a:p>
            <a:r>
              <a:rPr lang="en-US" dirty="0" smtClean="0"/>
              <a:t>ERCOT Assistant General Counsel and </a:t>
            </a:r>
          </a:p>
          <a:p>
            <a:r>
              <a:rPr lang="en-US" dirty="0" smtClean="0"/>
              <a:t>Assistant Corporate Secretary </a:t>
            </a:r>
          </a:p>
          <a:p>
            <a:endParaRPr lang="en-US" dirty="0"/>
          </a:p>
          <a:p>
            <a:r>
              <a:rPr lang="en-US" dirty="0" smtClean="0"/>
              <a:t>Technical Advisory Committee Meeting</a:t>
            </a:r>
          </a:p>
          <a:p>
            <a:endParaRPr lang="en-US" dirty="0"/>
          </a:p>
          <a:p>
            <a:r>
              <a:rPr lang="en-US" dirty="0" smtClean="0"/>
              <a:t>ERCOT Public</a:t>
            </a:r>
          </a:p>
          <a:p>
            <a:r>
              <a:rPr lang="en-US" dirty="0" smtClean="0"/>
              <a:t>September </a:t>
            </a:r>
            <a:r>
              <a:rPr lang="en-US" dirty="0" smtClean="0"/>
              <a:t>21, </a:t>
            </a:r>
            <a:r>
              <a:rPr lang="en-US" dirty="0" smtClean="0"/>
              <a:t>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ERCOT Bylaws Amendments</a:t>
            </a:r>
            <a:endParaRPr lang="en-US" dirty="0"/>
          </a:p>
        </p:txBody>
      </p:sp>
      <p:sp>
        <p:nvSpPr>
          <p:cNvPr id="3" name="Content Placeholder 2"/>
          <p:cNvSpPr>
            <a:spLocks noGrp="1"/>
          </p:cNvSpPr>
          <p:nvPr>
            <p:ph idx="1"/>
          </p:nvPr>
        </p:nvSpPr>
        <p:spPr>
          <a:xfrm>
            <a:off x="228600" y="533400"/>
            <a:ext cx="8534400" cy="5638800"/>
          </a:xfrm>
        </p:spPr>
        <p:txBody>
          <a:bodyPr/>
          <a:lstStyle/>
          <a:p>
            <a:pPr marL="228600" indent="0" algn="just">
              <a:spcBef>
                <a:spcPts val="0"/>
              </a:spcBef>
              <a:spcAft>
                <a:spcPts val="600"/>
              </a:spcAft>
              <a:buNone/>
              <a:defRPr/>
            </a:pPr>
            <a:endParaRPr lang="en-US" sz="2150" dirty="0" smtClean="0"/>
          </a:p>
          <a:p>
            <a:pPr marL="457200" indent="-228600" algn="just">
              <a:spcBef>
                <a:spcPts val="0"/>
              </a:spcBef>
              <a:spcAft>
                <a:spcPts val="600"/>
              </a:spcAft>
              <a:defRPr/>
            </a:pPr>
            <a:r>
              <a:rPr lang="en-US" sz="2000" dirty="0"/>
              <a:t>PUCT Project 46304 Order, Directive #1, Southern Cross Transmission (SCT) – </a:t>
            </a:r>
            <a:r>
              <a:rPr lang="en-US" sz="2000" dirty="0" smtClean="0"/>
              <a:t>Registration – directed ERCOT to review a possible Membership change for SCT that may require amendments to the ERCOT Bylaws. The ERCOT workshop regarding SCT’s registration was held on </a:t>
            </a:r>
            <a:r>
              <a:rPr lang="en-US" sz="2000" dirty="0"/>
              <a:t>September 7, </a:t>
            </a:r>
            <a:r>
              <a:rPr lang="en-US" sz="2000" dirty="0" smtClean="0"/>
              <a:t>2017. </a:t>
            </a:r>
          </a:p>
          <a:p>
            <a:pPr marL="228600" indent="0" algn="just">
              <a:spcBef>
                <a:spcPts val="0"/>
              </a:spcBef>
              <a:spcAft>
                <a:spcPts val="600"/>
              </a:spcAft>
              <a:buNone/>
              <a:defRPr/>
            </a:pPr>
            <a:endParaRPr lang="en-US" sz="2000" dirty="0" smtClean="0"/>
          </a:p>
          <a:p>
            <a:pPr marL="457200" indent="-228600" algn="just">
              <a:spcBef>
                <a:spcPts val="0"/>
              </a:spcBef>
              <a:spcAft>
                <a:spcPts val="600"/>
              </a:spcAft>
              <a:defRPr/>
            </a:pPr>
            <a:r>
              <a:rPr lang="en-US" sz="2000" dirty="0" smtClean="0"/>
              <a:t>With the potential for upcoming Bylaws changes, ERCOT Legal expects to propose amendments to the ERCOT Bylaws at the next ERCOT Human Resources and Governance (HR&amp;G) Committee meeting on October 16, 2017.</a:t>
            </a:r>
          </a:p>
          <a:p>
            <a:pPr marL="457200" indent="-228600" algn="just">
              <a:spcBef>
                <a:spcPts val="0"/>
              </a:spcBef>
              <a:spcAft>
                <a:spcPts val="600"/>
              </a:spcAft>
              <a:defRPr/>
            </a:pPr>
            <a:endParaRPr lang="en-US" sz="2000" dirty="0"/>
          </a:p>
          <a:p>
            <a:pPr marL="457200" indent="-228600" algn="just">
              <a:spcBef>
                <a:spcPts val="0"/>
              </a:spcBef>
              <a:spcAft>
                <a:spcPts val="600"/>
              </a:spcAft>
              <a:defRPr/>
            </a:pPr>
            <a:r>
              <a:rPr lang="en-US" sz="2000" dirty="0" smtClean="0"/>
              <a:t>ERCOT is soliciting any other potential Bylaws amendments from the Technical Advisory Committee (TAC) by the October 26, 2017 and November 30, 2017 TAC meetings for initial consideration at the December 11, 2017 HR&amp;G Committee meeting</a:t>
            </a:r>
            <a:r>
              <a:rPr lang="en-US" sz="2000" dirty="0" smtClean="0"/>
              <a:t>.</a:t>
            </a:r>
            <a:endParaRPr lang="en-US" sz="215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496065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dirty="0" smtClean="0"/>
              <a:t>Expected Schedule</a:t>
            </a:r>
            <a:endParaRPr lang="en-US" dirty="0"/>
          </a:p>
        </p:txBody>
      </p:sp>
      <p:sp>
        <p:nvSpPr>
          <p:cNvPr id="3" name="Content Placeholder 2"/>
          <p:cNvSpPr>
            <a:spLocks noGrp="1"/>
          </p:cNvSpPr>
          <p:nvPr>
            <p:ph idx="1"/>
          </p:nvPr>
        </p:nvSpPr>
        <p:spPr>
          <a:xfrm>
            <a:off x="304800" y="1175467"/>
            <a:ext cx="8534400" cy="4758524"/>
          </a:xfrm>
        </p:spPr>
        <p:txBody>
          <a:bodyPr/>
          <a:lstStyle/>
          <a:p>
            <a:pPr marL="0" indent="0">
              <a:buNone/>
            </a:pPr>
            <a:endParaRPr lang="en-US" sz="2000" dirty="0" smtClean="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107027461"/>
              </p:ext>
            </p:extLst>
          </p:nvPr>
        </p:nvGraphicFramePr>
        <p:xfrm>
          <a:off x="391392" y="914399"/>
          <a:ext cx="8458199" cy="4982638"/>
        </p:xfrm>
        <a:graphic>
          <a:graphicData uri="http://schemas.openxmlformats.org/drawingml/2006/table">
            <a:tbl>
              <a:tblPr firstRow="1" bandRow="1">
                <a:tableStyleId>{5C22544A-7EE6-4342-B048-85BDC9FD1C3A}</a:tableStyleId>
              </a:tblPr>
              <a:tblGrid>
                <a:gridCol w="1143000"/>
                <a:gridCol w="1285008"/>
                <a:gridCol w="6030191"/>
              </a:tblGrid>
              <a:tr h="143505">
                <a:tc>
                  <a:txBody>
                    <a:bodyPr/>
                    <a:lstStyle/>
                    <a:p>
                      <a:pPr algn="ctr"/>
                      <a:r>
                        <a:rPr lang="en-US" dirty="0" smtClean="0"/>
                        <a:t>Date</a:t>
                      </a:r>
                      <a:endParaRPr lang="en-US" dirty="0"/>
                    </a:p>
                  </a:txBody>
                  <a:tcPr/>
                </a:tc>
                <a:tc>
                  <a:txBody>
                    <a:bodyPr/>
                    <a:lstStyle/>
                    <a:p>
                      <a:pPr algn="ctr"/>
                      <a:r>
                        <a:rPr lang="en-US" dirty="0" smtClean="0"/>
                        <a:t>Meeting</a:t>
                      </a:r>
                      <a:endParaRPr lang="en-US" dirty="0"/>
                    </a:p>
                  </a:txBody>
                  <a:tcPr/>
                </a:tc>
                <a:tc>
                  <a:txBody>
                    <a:bodyPr/>
                    <a:lstStyle/>
                    <a:p>
                      <a:pPr algn="ctr"/>
                      <a:r>
                        <a:rPr lang="en-US" dirty="0" smtClean="0"/>
                        <a:t>Purpose</a:t>
                      </a:r>
                      <a:endParaRPr lang="en-US" dirty="0"/>
                    </a:p>
                  </a:txBody>
                  <a:tcPr/>
                </a:tc>
              </a:tr>
              <a:tr h="777241">
                <a:tc>
                  <a:txBody>
                    <a:bodyPr/>
                    <a:lstStyle/>
                    <a:p>
                      <a:r>
                        <a:rPr lang="en-US" sz="1400" dirty="0" smtClean="0"/>
                        <a:t>09.07.2017</a:t>
                      </a:r>
                      <a:endParaRPr lang="en-US" sz="1400" dirty="0"/>
                    </a:p>
                  </a:txBody>
                  <a:tcPr/>
                </a:tc>
                <a:tc>
                  <a:txBody>
                    <a:bodyPr/>
                    <a:lstStyle/>
                    <a:p>
                      <a:pPr algn="ctr"/>
                      <a:r>
                        <a:rPr lang="en-US" sz="1400" dirty="0" smtClean="0"/>
                        <a:t>ERCOT Workshop</a:t>
                      </a:r>
                      <a:endParaRPr lang="en-US" sz="1400" dirty="0"/>
                    </a:p>
                  </a:txBody>
                  <a:tcPr/>
                </a:tc>
                <a:tc>
                  <a:txBody>
                    <a:bodyPr/>
                    <a:lstStyle/>
                    <a:p>
                      <a:r>
                        <a:rPr lang="en-US" sz="1400" dirty="0" smtClean="0"/>
                        <a:t>Stakeholder discussion to</a:t>
                      </a:r>
                      <a:r>
                        <a:rPr lang="en-US" sz="1400" baseline="0" dirty="0" smtClean="0"/>
                        <a:t> meet </a:t>
                      </a:r>
                      <a:r>
                        <a:rPr lang="en-US" sz="1400" dirty="0" smtClean="0"/>
                        <a:t>PUCT Project 46304</a:t>
                      </a:r>
                      <a:r>
                        <a:rPr lang="en-US" sz="1400" baseline="0" dirty="0" smtClean="0"/>
                        <a:t> Order, Directive #1, Southern Cross Transmission (SCT) – Registration (in part to determine appropriate market segment and associated Bylaws amendments)</a:t>
                      </a:r>
                      <a:endParaRPr lang="en-US" sz="1400" dirty="0"/>
                    </a:p>
                  </a:txBody>
                  <a:tcPr/>
                </a:tc>
              </a:tr>
              <a:tr h="499360">
                <a:tc>
                  <a:txBody>
                    <a:bodyPr/>
                    <a:lstStyle/>
                    <a:p>
                      <a:r>
                        <a:rPr lang="en-US" sz="1400" dirty="0" smtClean="0"/>
                        <a:t>09.28.2017</a:t>
                      </a:r>
                      <a:endParaRPr lang="en-US" sz="1400" dirty="0"/>
                    </a:p>
                  </a:txBody>
                  <a:tcPr/>
                </a:tc>
                <a:tc>
                  <a:txBody>
                    <a:bodyPr/>
                    <a:lstStyle/>
                    <a:p>
                      <a:pPr algn="ctr"/>
                      <a:r>
                        <a:rPr lang="en-US" sz="1400" dirty="0" smtClean="0"/>
                        <a:t>TAC</a:t>
                      </a:r>
                      <a:endParaRPr lang="en-US" sz="1400" dirty="0"/>
                    </a:p>
                  </a:txBody>
                  <a:tcPr/>
                </a:tc>
                <a:tc>
                  <a:txBody>
                    <a:bodyPr/>
                    <a:lstStyle/>
                    <a:p>
                      <a:r>
                        <a:rPr lang="en-US" sz="1400" dirty="0" smtClean="0"/>
                        <a:t>R</a:t>
                      </a:r>
                      <a:r>
                        <a:rPr lang="en-US" sz="1400" baseline="0" dirty="0" smtClean="0"/>
                        <a:t>eview SCT discussions regarding Bylaws amendments; review expected schedule for proposed Bylaws amendments</a:t>
                      </a:r>
                      <a:endParaRPr lang="en-US" sz="1400" dirty="0"/>
                    </a:p>
                  </a:txBody>
                  <a:tcPr/>
                </a:tc>
              </a:tr>
              <a:tr h="806229">
                <a:tc>
                  <a:txBody>
                    <a:bodyPr/>
                    <a:lstStyle/>
                    <a:p>
                      <a:r>
                        <a:rPr lang="en-US" sz="1400" dirty="0" smtClean="0"/>
                        <a:t>10.16.2017</a:t>
                      </a:r>
                      <a:endParaRPr lang="en-US" sz="1400" dirty="0"/>
                    </a:p>
                  </a:txBody>
                  <a:tcPr/>
                </a:tc>
                <a:tc>
                  <a:txBody>
                    <a:bodyPr/>
                    <a:lstStyle/>
                    <a:p>
                      <a:pPr algn="ctr"/>
                      <a:r>
                        <a:rPr lang="en-US" sz="1400" dirty="0" smtClean="0"/>
                        <a:t>HR&amp;G Committee</a:t>
                      </a:r>
                      <a:endParaRPr lang="en-US" sz="1400" dirty="0"/>
                    </a:p>
                  </a:txBody>
                  <a:tcPr/>
                </a:tc>
                <a:tc>
                  <a:txBody>
                    <a:bodyPr/>
                    <a:lstStyle/>
                    <a:p>
                      <a:r>
                        <a:rPr lang="en-US" sz="1400" dirty="0" smtClean="0"/>
                        <a:t>Consider SCT workshop</a:t>
                      </a:r>
                      <a:r>
                        <a:rPr lang="en-US" sz="1400" baseline="0" dirty="0" smtClean="0"/>
                        <a:t> discussions regarding Bylaws amendments; discuss Bylaws amendments proposed by ERCOT Legal and TAC feedback</a:t>
                      </a:r>
                      <a:endParaRPr lang="en-US" sz="1400" dirty="0"/>
                    </a:p>
                  </a:txBody>
                  <a:tcPr/>
                </a:tc>
              </a:tr>
              <a:tr h="412128">
                <a:tc>
                  <a:txBody>
                    <a:bodyPr/>
                    <a:lstStyle/>
                    <a:p>
                      <a:r>
                        <a:rPr lang="en-US" sz="1400" dirty="0" smtClean="0"/>
                        <a:t>10.26.2017</a:t>
                      </a:r>
                      <a:endParaRPr lang="en-US" sz="1400" dirty="0"/>
                    </a:p>
                  </a:txBody>
                  <a:tcPr/>
                </a:tc>
                <a:tc>
                  <a:txBody>
                    <a:bodyPr/>
                    <a:lstStyle/>
                    <a:p>
                      <a:pPr algn="ctr"/>
                      <a:r>
                        <a:rPr lang="en-US" sz="1400" dirty="0" smtClean="0"/>
                        <a:t>TAC</a:t>
                      </a:r>
                      <a:endParaRPr lang="en-US" sz="1400" dirty="0"/>
                    </a:p>
                  </a:txBody>
                  <a:tcPr/>
                </a:tc>
                <a:tc>
                  <a:txBody>
                    <a:bodyPr/>
                    <a:lstStyle/>
                    <a:p>
                      <a:r>
                        <a:rPr lang="en-US" sz="1400" dirty="0" smtClean="0"/>
                        <a:t>Obtain</a:t>
                      </a:r>
                      <a:r>
                        <a:rPr lang="en-US" sz="1400" baseline="0" dirty="0" smtClean="0"/>
                        <a:t> additional feedback from TAC on proposed Bylaws amendments</a:t>
                      </a:r>
                      <a:endParaRPr lang="en-US" sz="1400" dirty="0"/>
                    </a:p>
                  </a:txBody>
                  <a:tcPr/>
                </a:tc>
              </a:tr>
              <a:tr h="381000">
                <a:tc>
                  <a:txBody>
                    <a:bodyPr/>
                    <a:lstStyle/>
                    <a:p>
                      <a:r>
                        <a:rPr lang="en-US" sz="1400" dirty="0" smtClean="0"/>
                        <a:t>11.30.2017</a:t>
                      </a:r>
                      <a:endParaRPr lang="en-US" sz="1400" dirty="0"/>
                    </a:p>
                  </a:txBody>
                  <a:tcPr/>
                </a:tc>
                <a:tc>
                  <a:txBody>
                    <a:bodyPr/>
                    <a:lstStyle/>
                    <a:p>
                      <a:pPr algn="ctr"/>
                      <a:r>
                        <a:rPr lang="en-US" sz="1400" dirty="0" smtClean="0"/>
                        <a:t>TAC</a:t>
                      </a:r>
                      <a:endParaRPr lang="en-US" sz="1400" dirty="0"/>
                    </a:p>
                  </a:txBody>
                  <a:tcPr/>
                </a:tc>
                <a:tc>
                  <a:txBody>
                    <a:bodyPr/>
                    <a:lstStyle/>
                    <a:p>
                      <a:r>
                        <a:rPr lang="en-US" sz="1400" dirty="0" smtClean="0"/>
                        <a:t>Obtain</a:t>
                      </a:r>
                      <a:r>
                        <a:rPr lang="en-US" sz="1400" baseline="0" dirty="0" smtClean="0"/>
                        <a:t> additional feedback from TAC on proposed Bylaws amendments</a:t>
                      </a:r>
                      <a:endParaRPr lang="en-US" sz="1400" dirty="0"/>
                    </a:p>
                  </a:txBody>
                  <a:tcPr/>
                </a:tc>
              </a:tr>
              <a:tr h="564361">
                <a:tc>
                  <a:txBody>
                    <a:bodyPr/>
                    <a:lstStyle/>
                    <a:p>
                      <a:r>
                        <a:rPr lang="en-US" sz="1400" dirty="0" smtClean="0"/>
                        <a:t>12.11.2017</a:t>
                      </a:r>
                      <a:endParaRPr lang="en-US" sz="1400" dirty="0"/>
                    </a:p>
                  </a:txBody>
                  <a:tcPr/>
                </a:tc>
                <a:tc>
                  <a:txBody>
                    <a:bodyPr/>
                    <a:lstStyle/>
                    <a:p>
                      <a:pPr algn="ctr"/>
                      <a:r>
                        <a:rPr lang="en-US" sz="1400" dirty="0" smtClean="0"/>
                        <a:t>HR&amp;G Committee</a:t>
                      </a:r>
                      <a:endParaRPr lang="en-US" sz="1400" dirty="0"/>
                    </a:p>
                  </a:txBody>
                  <a:tcPr/>
                </a:tc>
                <a:tc>
                  <a:txBody>
                    <a:bodyPr/>
                    <a:lstStyle/>
                    <a:p>
                      <a:r>
                        <a:rPr lang="en-US" sz="1400" dirty="0" smtClean="0"/>
                        <a:t>Discuss Bylaws modifications</a:t>
                      </a:r>
                      <a:r>
                        <a:rPr lang="en-US" sz="1400" baseline="0" dirty="0" smtClean="0"/>
                        <a:t> proposed by ERCOT Legal and TAC feedback from October and November 2017 TAC meetings</a:t>
                      </a:r>
                      <a:endParaRPr lang="en-US" sz="1400" dirty="0"/>
                    </a:p>
                  </a:txBody>
                  <a:tcPr/>
                </a:tc>
              </a:tr>
              <a:tr h="426239">
                <a:tc>
                  <a:txBody>
                    <a:bodyPr/>
                    <a:lstStyle/>
                    <a:p>
                      <a:r>
                        <a:rPr lang="en-US" sz="1400" dirty="0" smtClean="0"/>
                        <a:t>01.25.2018</a:t>
                      </a:r>
                      <a:endParaRPr lang="en-US" sz="1400" dirty="0"/>
                    </a:p>
                  </a:txBody>
                  <a:tcPr/>
                </a:tc>
                <a:tc>
                  <a:txBody>
                    <a:bodyPr/>
                    <a:lstStyle/>
                    <a:p>
                      <a:pPr algn="ctr"/>
                      <a:r>
                        <a:rPr lang="en-US" sz="1400" dirty="0" smtClean="0"/>
                        <a:t>TAC</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Obtain</a:t>
                      </a:r>
                      <a:r>
                        <a:rPr lang="en-US" sz="1400" baseline="0" dirty="0" smtClean="0"/>
                        <a:t> additional feedback from TAC on proposed Bylaws amendments</a:t>
                      </a:r>
                      <a:endParaRPr lang="en-US" sz="1400" dirty="0" smtClean="0"/>
                    </a:p>
                  </a:txBody>
                  <a:tcPr/>
                </a:tc>
              </a:tr>
              <a:tr h="704979">
                <a:tc>
                  <a:txBody>
                    <a:bodyPr/>
                    <a:lstStyle/>
                    <a:p>
                      <a:r>
                        <a:rPr lang="en-US" sz="1400" dirty="0" smtClean="0"/>
                        <a:t>02.19-02.20.2018</a:t>
                      </a:r>
                      <a:endParaRPr lang="en-US" sz="1400" dirty="0"/>
                    </a:p>
                  </a:txBody>
                  <a:tcPr/>
                </a:tc>
                <a:tc>
                  <a:txBody>
                    <a:bodyPr/>
                    <a:lstStyle/>
                    <a:p>
                      <a:pPr algn="ctr"/>
                      <a:r>
                        <a:rPr lang="en-US" sz="1400" dirty="0" smtClean="0"/>
                        <a:t>HR&amp;G Committee and Board </a:t>
                      </a:r>
                      <a:endParaRPr lang="en-US" sz="1400" dirty="0"/>
                    </a:p>
                  </a:txBody>
                  <a:tcPr/>
                </a:tc>
                <a:tc>
                  <a:txBody>
                    <a:bodyPr/>
                    <a:lstStyle/>
                    <a:p>
                      <a:r>
                        <a:rPr lang="en-US" sz="1400" dirty="0" smtClean="0"/>
                        <a:t>Earliest possible recommendation by HR&amp;G Committee and Board approval for Bylaws</a:t>
                      </a:r>
                      <a:r>
                        <a:rPr lang="en-US" sz="1400" baseline="0" dirty="0" smtClean="0"/>
                        <a:t> modifications </a:t>
                      </a:r>
                      <a:endParaRPr lang="en-US" sz="1400" dirty="0"/>
                    </a:p>
                  </a:txBody>
                  <a:tcPr/>
                </a:tc>
              </a:tr>
            </a:tbl>
          </a:graphicData>
        </a:graphic>
      </p:graphicFrame>
    </p:spTree>
    <p:extLst>
      <p:ext uri="{BB962C8B-B14F-4D97-AF65-F5344CB8AC3E}">
        <p14:creationId xmlns:p14="http://schemas.microsoft.com/office/powerpoint/2010/main" val="2743970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837B2BCAFE87E41B1B28FC963254B10" ma:contentTypeVersion="6" ma:contentTypeDescription="Create a new document." ma:contentTypeScope="" ma:versionID="dd864d524fa97ad0a0dba86c661a4dc9">
  <xsd:schema xmlns:xsd="http://www.w3.org/2001/XMLSchema" xmlns:xs="http://www.w3.org/2001/XMLSchema" xmlns:p="http://schemas.microsoft.com/office/2006/metadata/properties" xmlns:ns1="http://schemas.microsoft.com/sharepoint/v3" xmlns:ns2="c34af464-7aa1-4edd-9be4-83dffc1cb926" xmlns:ns3="http://schemas.microsoft.com/sharepoint/v4" targetNamespace="http://schemas.microsoft.com/office/2006/metadata/properties" ma:root="true" ma:fieldsID="88899666637b6babb208b7f9c4462cd7" ns1:_="" ns2:_="" ns3:_="">
    <xsd:import namespace="http://schemas.microsoft.com/sharepoint/v3"/>
    <xsd:import namespace="c34af464-7aa1-4edd-9be4-83dffc1cb926"/>
    <xsd:import namespace="http://schemas.microsoft.com/sharepoint/v4"/>
    <xsd:element name="properties">
      <xsd:complexType>
        <xsd:sequence>
          <xsd:element name="documentManagement">
            <xsd:complexType>
              <xsd:all>
                <xsd:element ref="ns2:Information_x0020_Classification" minOccurs="0"/>
                <xsd:element ref="ns3:IconOverlay" minOccurs="0"/>
                <xsd:element ref="ns1:_vti_ItemDeclaredRecord" minOccurs="0"/>
                <xsd:element ref="ns1:_vti_ItemHoldRecord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0" nillable="true" ma:displayName="Declared Record" ma:hidden="true" ma:internalName="_vti_ItemDeclaredRecord" ma:readOnly="true">
      <xsd:simpleType>
        <xsd:restriction base="dms:DateTime"/>
      </xsd:simpleType>
    </xsd:element>
    <xsd:element name="_vti_ItemHoldRecordStatus" ma:index="1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IconOverlay xmlns="http://schemas.microsoft.com/sharepoint/v4" xsi:nil="true"/>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96E903D3-7905-436E-AB0D-36EDCD3B86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4af464-7aa1-4edd-9be4-83dffc1cb926"/>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3D459-1C05-483F-85D1-C9E478EC32CC}">
  <ds:schemaRefs>
    <ds:schemaRef ds:uri="http://schemas.microsoft.com/sharepoint/v4"/>
    <ds:schemaRef ds:uri="http://schemas.microsoft.com/sharepoint/v3"/>
    <ds:schemaRef ds:uri="http://www.w3.org/XML/1998/namespace"/>
    <ds:schemaRef ds:uri="c34af464-7aa1-4edd-9be4-83dffc1cb926"/>
    <ds:schemaRef ds:uri="http://schemas.microsoft.com/office/2006/metadata/properties"/>
    <ds:schemaRef ds:uri="http://schemas.microsoft.com/office/infopath/2007/PartnerControls"/>
    <ds:schemaRef ds:uri="http://purl.org/dc/terms/"/>
    <ds:schemaRef ds:uri="http://purl.org/dc/elements/1.1/"/>
    <ds:schemaRef ds:uri="http://purl.org/dc/dcmitype/"/>
    <ds:schemaRef ds:uri="http://schemas.microsoft.com/office/2006/documentManagement/typ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3327</TotalTime>
  <Words>314</Words>
  <Application>Microsoft Office PowerPoint</Application>
  <PresentationFormat>On-screen Show (4:3)</PresentationFormat>
  <Paragraphs>49</Paragraphs>
  <Slides>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Inside pages</vt:lpstr>
      <vt:lpstr>PowerPoint Presentation</vt:lpstr>
      <vt:lpstr>Expected ERCOT Bylaws Amendments</vt:lpstr>
      <vt:lpstr>Expected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 Boren</cp:lastModifiedBy>
  <cp:revision>69</cp:revision>
  <cp:lastPrinted>2016-01-21T20:53:15Z</cp:lastPrinted>
  <dcterms:created xsi:type="dcterms:W3CDTF">2016-01-21T15:20:31Z</dcterms:created>
  <dcterms:modified xsi:type="dcterms:W3CDTF">2017-09-21T14:20:40Z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ies>
</file>