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  <p:sldMasterId id="2147483664" r:id="rId7"/>
  </p:sldMasterIdLst>
  <p:notesMasterIdLst>
    <p:notesMasterId r:id="rId14"/>
  </p:notesMasterIdLst>
  <p:handoutMasterIdLst>
    <p:handoutMasterId r:id="rId15"/>
  </p:handoutMasterIdLst>
  <p:sldIdLst>
    <p:sldId id="260" r:id="rId8"/>
    <p:sldId id="267" r:id="rId9"/>
    <p:sldId id="261" r:id="rId10"/>
    <p:sldId id="262" r:id="rId11"/>
    <p:sldId id="263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8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0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2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September 20,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568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/>
              <a:t>TDTMS has requested the following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data for calendar year 2016: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Customer </a:t>
            </a:r>
            <a:r>
              <a:rPr lang="en-US" sz="1600" dirty="0" err="1" smtClean="0"/>
              <a:t>Recission</a:t>
            </a:r>
            <a:r>
              <a:rPr lang="en-US" sz="1600" dirty="0" smtClean="0"/>
              <a:t>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Breakout Table of “Days from Enrollment Submitted”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Switch Hold Removal: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Switch Hold Not Removed vs. Total No. of Switch Hold Issues Submitted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Transitioned </a:t>
            </a:r>
            <a:r>
              <a:rPr lang="en-US" sz="1200" i="1" dirty="0" smtClean="0"/>
              <a:t>Switch Hold Not Removed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Transitioned </a:t>
            </a:r>
            <a:r>
              <a:rPr lang="en-US" sz="1200" i="1" dirty="0" err="1" smtClean="0"/>
              <a:t>Unexecutable</a:t>
            </a:r>
            <a:endParaRPr lang="en-US" sz="1200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Usage &amp; Billing Missing: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Breakout Table of “Average Days Open”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Customer Rescission – Time elapsed between completion of enrollment and </a:t>
            </a:r>
            <a:r>
              <a:rPr lang="en-US" dirty="0" err="1" smtClean="0"/>
              <a:t>MarkeTrak</a:t>
            </a:r>
            <a:r>
              <a:rPr lang="en-US" dirty="0"/>
              <a:t> </a:t>
            </a:r>
            <a:r>
              <a:rPr lang="en-US" dirty="0" smtClean="0"/>
              <a:t>issue submit date – June 2016 Data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June 2016: </a:t>
            </a:r>
            <a:r>
              <a:rPr lang="en-US" sz="2400" dirty="0" smtClean="0">
                <a:solidFill>
                  <a:srgbClr val="FF0000"/>
                </a:solidFill>
              </a:rPr>
              <a:t>1,176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Average days from enrollment to issue submit date:  </a:t>
            </a:r>
            <a:r>
              <a:rPr lang="en-US" sz="2400" dirty="0" smtClean="0">
                <a:solidFill>
                  <a:srgbClr val="FF0000"/>
                </a:solidFill>
              </a:rPr>
              <a:t>5.34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47081"/>
              </p:ext>
            </p:extLst>
          </p:nvPr>
        </p:nvGraphicFramePr>
        <p:xfrm>
          <a:off x="762000" y="3631284"/>
          <a:ext cx="6584315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170751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effectLst/>
                        </a:rPr>
                        <a:t>RANGE AVG. DAYS FROM ENROLLMENT </a:t>
                      </a:r>
                      <a:r>
                        <a:rPr lang="en-US" sz="1400" b="1" u="sng" strike="noStrike" dirty="0" smtClean="0">
                          <a:effectLst/>
                        </a:rPr>
                        <a:t> SUBMITTED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effectLst/>
                        </a:rPr>
                        <a:t>TOTAL NO. ISSUES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&lt;1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- 5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5 - 9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9 - 13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13 - 17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17 - 21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21 - 25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0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2016 Issues Transitioned </a:t>
            </a:r>
            <a:r>
              <a:rPr lang="en-US" sz="2300" i="1" dirty="0" smtClean="0"/>
              <a:t>Switch Hold Not Removed</a:t>
            </a:r>
            <a:endParaRPr lang="en-US" sz="2300" b="1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38960"/>
              </p:ext>
            </p:extLst>
          </p:nvPr>
        </p:nvGraphicFramePr>
        <p:xfrm>
          <a:off x="152400" y="2667000"/>
          <a:ext cx="3886200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480"/>
                <a:gridCol w="233172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TDSP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NO. ISSUES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539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</a:t>
                      </a:r>
                      <a:r>
                        <a:rPr lang="en-US" sz="1400" u="none" strike="noStrike" dirty="0" smtClean="0">
                          <a:effectLst/>
                        </a:rPr>
                        <a:t>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360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</a:t>
                      </a:r>
                      <a:r>
                        <a:rPr lang="en-US" sz="1400" u="none" strike="noStrike" dirty="0" smtClean="0">
                          <a:effectLst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</a:t>
                      </a:r>
                      <a:r>
                        <a:rPr lang="en-US" sz="1400" u="none" strike="noStrike" dirty="0" smtClean="0">
                          <a:effectLst/>
                        </a:rPr>
                        <a:t>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TDSP 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TDSP </a:t>
                      </a:r>
                      <a:r>
                        <a:rPr lang="en-US" sz="1400" u="none" strike="noStrike" dirty="0" smtClean="0">
                          <a:effectLst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6389"/>
              </p:ext>
            </p:extLst>
          </p:nvPr>
        </p:nvGraphicFramePr>
        <p:xfrm>
          <a:off x="4724400" y="2653170"/>
          <a:ext cx="3956189" cy="3305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811"/>
                <a:gridCol w="3202378"/>
              </a:tblGrid>
              <a:tr h="217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NO. ISSUES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1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1207294"/>
            <a:ext cx="8732006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Total </a:t>
            </a:r>
            <a:r>
              <a:rPr lang="en-US" dirty="0" smtClean="0"/>
              <a:t>Switch Hold Removal Issues Submitted </a:t>
            </a:r>
            <a:r>
              <a:rPr lang="en-US" dirty="0"/>
              <a:t>2016:  </a:t>
            </a:r>
            <a:r>
              <a:rPr lang="en-US" dirty="0" smtClean="0">
                <a:solidFill>
                  <a:srgbClr val="FF0000"/>
                </a:solidFill>
              </a:rPr>
              <a:t>8,926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Total Switch Hold Removal Issues Transitioned Switch Hold Not Removed: </a:t>
            </a:r>
            <a:r>
              <a:rPr lang="en-US" dirty="0" smtClean="0">
                <a:solidFill>
                  <a:srgbClr val="FF0000"/>
                </a:solidFill>
              </a:rPr>
              <a:t>1,317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% of Total: </a:t>
            </a:r>
            <a:r>
              <a:rPr lang="en-US" dirty="0" smtClean="0">
                <a:solidFill>
                  <a:srgbClr val="FF0000"/>
                </a:solidFill>
              </a:rPr>
              <a:t>14.75%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2016 Issues Transitioned </a:t>
            </a:r>
            <a:r>
              <a:rPr lang="en-US" sz="2300" i="1" dirty="0" err="1" smtClean="0"/>
              <a:t>Unexecutable</a:t>
            </a:r>
            <a:endParaRPr lang="en-US" sz="2300" b="1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41450"/>
              </p:ext>
            </p:extLst>
          </p:nvPr>
        </p:nvGraphicFramePr>
        <p:xfrm>
          <a:off x="1066800" y="2667272"/>
          <a:ext cx="6324600" cy="3200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1336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51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Unexecutable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 Reason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Documentation Invalid/Incomplete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8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No Switch Hold Pending on this ESIID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Assoc.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with Current Occupant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72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207294"/>
            <a:ext cx="8539645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Total </a:t>
            </a:r>
            <a:r>
              <a:rPr lang="en-US" dirty="0" smtClean="0"/>
              <a:t>Switch Hold Removal Issues Submitted </a:t>
            </a:r>
            <a:r>
              <a:rPr lang="en-US" dirty="0"/>
              <a:t>2016:  </a:t>
            </a:r>
            <a:r>
              <a:rPr lang="en-US" dirty="0" smtClean="0">
                <a:solidFill>
                  <a:srgbClr val="FF0000"/>
                </a:solidFill>
              </a:rPr>
              <a:t>8,926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Total Switch Hold Removal Issues Transitioned Switch Hold Not Removed: </a:t>
            </a:r>
            <a:r>
              <a:rPr lang="en-US" dirty="0" smtClean="0">
                <a:solidFill>
                  <a:srgbClr val="FF0000"/>
                </a:solidFill>
              </a:rPr>
              <a:t>719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% of Total: </a:t>
            </a:r>
            <a:r>
              <a:rPr lang="en-US" dirty="0" smtClean="0">
                <a:solidFill>
                  <a:srgbClr val="FF0000"/>
                </a:solidFill>
              </a:rPr>
              <a:t>8.06%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Total Submitted 2016:  </a:t>
            </a:r>
            <a:r>
              <a:rPr lang="en-US" sz="1800" dirty="0" smtClean="0">
                <a:solidFill>
                  <a:srgbClr val="FF0000"/>
                </a:solidFill>
              </a:rPr>
              <a:t>8,180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‘</a:t>
            </a:r>
            <a:r>
              <a:rPr lang="en-US" sz="1800" i="1" dirty="0" smtClean="0"/>
              <a:t>Complete</a:t>
            </a:r>
            <a:r>
              <a:rPr lang="en-US" sz="1800" dirty="0" smtClean="0"/>
              <a:t>’:  </a:t>
            </a:r>
            <a:r>
              <a:rPr lang="en-US" sz="1800" dirty="0" smtClean="0">
                <a:solidFill>
                  <a:srgbClr val="FF0000"/>
                </a:solidFill>
              </a:rPr>
              <a:t>6,348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/>
              <a:t>No. issues transitioned ‘</a:t>
            </a:r>
            <a:r>
              <a:rPr lang="en-US" sz="1800" i="1" dirty="0" err="1"/>
              <a:t>Unexecutable</a:t>
            </a:r>
            <a:r>
              <a:rPr lang="en-US" sz="1800" dirty="0"/>
              <a:t>’:  </a:t>
            </a:r>
            <a:r>
              <a:rPr lang="en-US" sz="1800" dirty="0" smtClean="0">
                <a:solidFill>
                  <a:srgbClr val="FF0000"/>
                </a:solidFill>
              </a:rPr>
              <a:t>1,412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No. issues transitioned other:  </a:t>
            </a:r>
            <a:r>
              <a:rPr lang="en-US" sz="1800" dirty="0" smtClean="0">
                <a:solidFill>
                  <a:srgbClr val="FF0000"/>
                </a:solidFill>
              </a:rPr>
              <a:t>420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800" dirty="0" smtClean="0"/>
              <a:t>Avg. Days Open Data: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i="1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5734"/>
              </p:ext>
            </p:extLst>
          </p:nvPr>
        </p:nvGraphicFramePr>
        <p:xfrm>
          <a:off x="3124200" y="3276600"/>
          <a:ext cx="2633662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463"/>
                <a:gridCol w="969962"/>
                <a:gridCol w="1138237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TDSP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sng" strike="noStrike" dirty="0">
                          <a:effectLst/>
                        </a:rPr>
                        <a:t>TOTAL </a:t>
                      </a:r>
                      <a:r>
                        <a:rPr lang="en-US" sz="1000" b="1" u="sng" strike="noStrike" dirty="0" smtClean="0">
                          <a:effectLst/>
                        </a:rPr>
                        <a:t>ISSUES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sng" strike="noStrike" dirty="0">
                          <a:effectLst/>
                        </a:rPr>
                        <a:t>AVG. DAYS OPEN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3,120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20.14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2,540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17.96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1,279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12.45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13.91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13.42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17.44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TSDP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9.72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TSDP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20.96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921352"/>
              </p:ext>
            </p:extLst>
          </p:nvPr>
        </p:nvGraphicFramePr>
        <p:xfrm>
          <a:off x="6096000" y="3276600"/>
          <a:ext cx="2625505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9192"/>
                <a:gridCol w="976313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dirty="0">
                          <a:effectLst/>
                        </a:rPr>
                        <a:t>RANGE AVG. DAYS OPEN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sng" strike="noStrike" dirty="0">
                          <a:effectLst/>
                        </a:rPr>
                        <a:t>TOTAL </a:t>
                      </a:r>
                      <a:r>
                        <a:rPr lang="en-US" sz="1000" b="1" u="sng" strike="noStrike" dirty="0" smtClean="0">
                          <a:effectLst/>
                        </a:rPr>
                        <a:t>ISSUES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0 - </a:t>
                      </a:r>
                      <a:r>
                        <a:rPr lang="en-US" sz="1000" u="none" strike="noStrike" dirty="0" smtClean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- 13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749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14 </a:t>
                      </a:r>
                      <a:r>
                        <a:rPr lang="en-US" sz="1000" u="none" strike="noStrike" dirty="0" smtClean="0">
                          <a:effectLst/>
                        </a:rPr>
                        <a:t>- </a:t>
                      </a:r>
                      <a:r>
                        <a:rPr lang="en-US" sz="1000" u="none" strike="noStrike" dirty="0" smtClean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4,308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21 </a:t>
                      </a:r>
                      <a:r>
                        <a:rPr lang="en-US" sz="1000" u="none" strike="noStrike" dirty="0" smtClean="0">
                          <a:effectLst/>
                        </a:rPr>
                        <a:t>- </a:t>
                      </a:r>
                      <a:r>
                        <a:rPr lang="en-US" sz="1000" u="none" strike="noStrike" dirty="0" smtClean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1,492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28 </a:t>
                      </a:r>
                      <a:r>
                        <a:rPr lang="en-US" sz="1000" u="none" strike="noStrike" dirty="0" smtClean="0">
                          <a:effectLst/>
                        </a:rPr>
                        <a:t>- </a:t>
                      </a:r>
                      <a:r>
                        <a:rPr lang="en-US" sz="1000" u="none" strike="noStrike" dirty="0" smtClean="0">
                          <a:effectLst/>
                        </a:rPr>
                        <a:t>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– 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– 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49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+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3832</TotalTime>
  <Words>462</Words>
  <Application>Microsoft Office PowerPoint</Application>
  <PresentationFormat>On-screen Show (4:3)</PresentationFormat>
  <Paragraphs>185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Custom Design</vt:lpstr>
      <vt:lpstr>Office Theme</vt:lpstr>
      <vt:lpstr>1_Office Theme</vt:lpstr>
      <vt:lpstr>PowerPoint Presentation</vt:lpstr>
      <vt:lpstr>Overview</vt:lpstr>
      <vt:lpstr>Customer Rescission – Time elapsed between completion of enrollment and MarkeTrak issue submit date – June 2016 Data  </vt:lpstr>
      <vt:lpstr>Switch Hold Removal – 2016 Issues Transitioned Switch Hold Not Removed</vt:lpstr>
      <vt:lpstr>Switch Hold Removal – 2016 Issues Transitioned Unexecutable</vt:lpstr>
      <vt:lpstr>Usage &amp; Billing - Missing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71</cp:revision>
  <cp:lastPrinted>2017-09-19T20:16:28Z</cp:lastPrinted>
  <dcterms:created xsi:type="dcterms:W3CDTF">2016-01-21T15:20:31Z</dcterms:created>
  <dcterms:modified xsi:type="dcterms:W3CDTF">2017-09-19T20:22:06Z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