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29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08/09/17 – </a:t>
            </a:r>
            <a:r>
              <a:rPr lang="en-US" sz="1600" kern="0" dirty="0">
                <a:solidFill>
                  <a:srgbClr val="000000"/>
                </a:solidFill>
              </a:rPr>
              <a:t>Retail </a:t>
            </a:r>
            <a:r>
              <a:rPr lang="en-US" sz="1600" kern="0" dirty="0" smtClean="0">
                <a:solidFill>
                  <a:srgbClr val="000000"/>
                </a:solidFill>
              </a:rPr>
              <a:t>Processing </a:t>
            </a:r>
            <a:r>
              <a:rPr lang="en-US" sz="1600" kern="0" dirty="0">
                <a:solidFill>
                  <a:srgbClr val="000000"/>
                </a:solidFill>
              </a:rPr>
              <a:t>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ERCOT experienced degraded processing of retail </a:t>
            </a:r>
            <a:r>
              <a:rPr lang="en-US" sz="1400" kern="0" dirty="0" smtClean="0">
                <a:solidFill>
                  <a:srgbClr val="000000"/>
                </a:solidFill>
              </a:rPr>
              <a:t>transactions, </a:t>
            </a:r>
            <a:r>
              <a:rPr lang="en-US" sz="1400" kern="0" dirty="0">
                <a:solidFill>
                  <a:srgbClr val="000000"/>
                </a:solidFill>
              </a:rPr>
              <a:t>commencing in </a:t>
            </a:r>
            <a:r>
              <a:rPr lang="en-US" sz="1400" kern="0" dirty="0" smtClean="0">
                <a:solidFill>
                  <a:srgbClr val="000000"/>
                </a:solidFill>
              </a:rPr>
              <a:t>the early </a:t>
            </a:r>
            <a:r>
              <a:rPr lang="en-US" sz="1400" kern="0" dirty="0">
                <a:solidFill>
                  <a:srgbClr val="000000"/>
                </a:solidFill>
              </a:rPr>
              <a:t>morning </a:t>
            </a:r>
            <a:r>
              <a:rPr lang="en-US" sz="1400" kern="0" dirty="0" smtClean="0">
                <a:solidFill>
                  <a:srgbClr val="000000"/>
                </a:solidFill>
              </a:rPr>
              <a:t>hours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Backlogged </a:t>
            </a:r>
            <a:r>
              <a:rPr lang="en-US" sz="1400" kern="0" dirty="0">
                <a:solidFill>
                  <a:srgbClr val="000000"/>
                </a:solidFill>
              </a:rPr>
              <a:t>transactions were successfully processed by 11:15 </a:t>
            </a:r>
            <a:r>
              <a:rPr lang="en-US" sz="1400" kern="0" dirty="0" smtClean="0">
                <a:solidFill>
                  <a:srgbClr val="000000"/>
                </a:solidFill>
              </a:rPr>
              <a:t>AM</a:t>
            </a: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4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752600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67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81</cp:revision>
  <cp:lastPrinted>2016-01-21T20:53:15Z</cp:lastPrinted>
  <dcterms:created xsi:type="dcterms:W3CDTF">2016-01-21T15:20:31Z</dcterms:created>
  <dcterms:modified xsi:type="dcterms:W3CDTF">2017-09-19T00:20:28Z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