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8" r:id="rId7"/>
    <p:sldId id="288" r:id="rId8"/>
    <p:sldId id="285" r:id="rId9"/>
    <p:sldId id="291" r:id="rId10"/>
    <p:sldId id="292" r:id="rId11"/>
    <p:sldId id="290" r:id="rId12"/>
    <p:sldId id="283" r:id="rId13"/>
    <p:sldId id="289" r:id="rId14"/>
    <p:sldId id="286" r:id="rId15"/>
    <p:sldId id="28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7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2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2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2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5/02-010117.doc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UFLS Draft NOGRR from UFLS Workshops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Matt Mereness</a:t>
            </a:r>
          </a:p>
          <a:p>
            <a:r>
              <a:rPr lang="en-US" dirty="0" smtClean="0"/>
              <a:t>Director of Compliance </a:t>
            </a:r>
          </a:p>
          <a:p>
            <a:endParaRPr lang="en-US" dirty="0"/>
          </a:p>
          <a:p>
            <a:r>
              <a:rPr lang="en-US" dirty="0" smtClean="0"/>
              <a:t>Sept 21,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</a:t>
            </a:r>
            <a:r>
              <a:rPr lang="en-US" sz="2400" dirty="0" smtClean="0"/>
              <a:t> </a:t>
            </a:r>
            <a:r>
              <a:rPr lang="en-US" sz="2000" dirty="0" smtClean="0"/>
              <a:t>NERC Requirement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NERC standard </a:t>
            </a:r>
            <a:r>
              <a:rPr lang="en-US" sz="1600" b="1" dirty="0"/>
              <a:t>PRC-006-2 — Automatic </a:t>
            </a:r>
            <a:r>
              <a:rPr lang="en-US" sz="1600" b="1" dirty="0" err="1"/>
              <a:t>Underfrequency</a:t>
            </a:r>
            <a:r>
              <a:rPr lang="en-US" sz="1600" b="1" dirty="0"/>
              <a:t> Load Shedding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r>
              <a:rPr lang="en-US" sz="1600" dirty="0"/>
              <a:t>Requirement 3. Each Planning Coordinator shall develop a UFLS program, including notification of and a schedule for implementation by UFLS entities within its area, that meets the following performance characteristics in simulations of underfrequency conditions resulting from an imbalance scenario, where an imbalance = [(load — actual generation output) / (load)], of </a:t>
            </a:r>
            <a:r>
              <a:rPr lang="en-US" sz="1600" dirty="0">
                <a:solidFill>
                  <a:srgbClr val="FF0000"/>
                </a:solidFill>
              </a:rPr>
              <a:t>up to 25 percent </a:t>
            </a:r>
            <a:r>
              <a:rPr lang="en-US" sz="1600" dirty="0"/>
              <a:t>within the identified island(s).</a:t>
            </a:r>
          </a:p>
          <a:p>
            <a:endParaRPr lang="en-US" sz="1600" dirty="0"/>
          </a:p>
          <a:p>
            <a:r>
              <a:rPr lang="en-US" sz="1600" dirty="0" smtClean="0"/>
              <a:t>Requirement </a:t>
            </a:r>
            <a:r>
              <a:rPr lang="en-US" sz="1600" dirty="0" smtClean="0"/>
              <a:t>9</a:t>
            </a:r>
            <a:r>
              <a:rPr lang="en-US" sz="1600" dirty="0"/>
              <a:t>. Each UFLS entity shall provide automatic tripping of Load 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 and schedule </a:t>
            </a:r>
            <a:r>
              <a:rPr lang="en-US" sz="1600" dirty="0"/>
              <a:t>for implementation, including any Corrective Action Plan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as </a:t>
            </a:r>
            <a:r>
              <a:rPr lang="en-US" sz="1600" dirty="0">
                <a:solidFill>
                  <a:srgbClr val="FF0000"/>
                </a:solidFill>
              </a:rPr>
              <a:t>determined by its Planning Coordinator(s) in each Planning Coordinator area </a:t>
            </a:r>
            <a:r>
              <a:rPr lang="en-US" sz="1600" dirty="0" smtClean="0"/>
              <a:t>in which </a:t>
            </a:r>
            <a:r>
              <a:rPr lang="en-US" sz="1600" dirty="0"/>
              <a:t>it owns assets. [VRF: High][Time Horizon: Long-term Planning]</a:t>
            </a:r>
          </a:p>
          <a:p>
            <a:endParaRPr lang="en-US" sz="1600" dirty="0" smtClean="0"/>
          </a:p>
          <a:p>
            <a:r>
              <a:rPr lang="en-US" sz="1600" dirty="0" smtClean="0"/>
              <a:t>Measurement 9</a:t>
            </a:r>
            <a:r>
              <a:rPr lang="en-US" sz="1600" dirty="0"/>
              <a:t>. Each UFLS Entity shall have dated evidence such as spreadsheets summarizing </a:t>
            </a:r>
            <a:r>
              <a:rPr lang="en-US" sz="1600" dirty="0" smtClean="0"/>
              <a:t>feeder load </a:t>
            </a:r>
            <a:r>
              <a:rPr lang="en-US" sz="1600" dirty="0"/>
              <a:t>armed with UFLS relays, spreadsheets with UFLS relay settings, or other </a:t>
            </a:r>
            <a:r>
              <a:rPr lang="en-US" sz="1600" dirty="0" smtClean="0"/>
              <a:t>dated documentation </a:t>
            </a:r>
            <a:r>
              <a:rPr lang="en-US" sz="1600" dirty="0"/>
              <a:t>that it provided automatic tripping of load </a:t>
            </a:r>
            <a:r>
              <a:rPr lang="en-US" sz="1600" dirty="0">
                <a:solidFill>
                  <a:srgbClr val="FF0000"/>
                </a:solidFill>
              </a:rPr>
              <a:t>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</a:t>
            </a:r>
            <a:r>
              <a:rPr lang="en-US" sz="1600" dirty="0"/>
              <a:t> and schedule for </a:t>
            </a:r>
            <a:r>
              <a:rPr lang="en-US" sz="1600" dirty="0" smtClean="0"/>
              <a:t>implementation, </a:t>
            </a:r>
            <a:r>
              <a:rPr lang="en-US" sz="1600" dirty="0"/>
              <a:t>including any Corrective </a:t>
            </a:r>
            <a:r>
              <a:rPr lang="en-US" sz="1600" dirty="0" smtClean="0"/>
              <a:t>Action Plan</a:t>
            </a:r>
            <a:r>
              <a:rPr lang="en-US" sz="1600" dirty="0"/>
              <a:t>, per Requirement R9.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Potential </a:t>
            </a:r>
            <a:r>
              <a:rPr lang="en-US" sz="2000" dirty="0" smtClean="0"/>
              <a:t>Load Resource data to be provided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TDSP shown on Registration Form</a:t>
            </a:r>
          </a:p>
          <a:p>
            <a:pPr lvl="1"/>
            <a:r>
              <a:rPr lang="en-US" sz="1600" dirty="0"/>
              <a:t>TDSP Duns</a:t>
            </a:r>
          </a:p>
          <a:p>
            <a:r>
              <a:rPr lang="en-US" sz="2000" dirty="0"/>
              <a:t>From the Load Resource Asset Registration Form</a:t>
            </a:r>
          </a:p>
          <a:p>
            <a:pPr lvl="1"/>
            <a:r>
              <a:rPr lang="en-US" sz="1600" dirty="0"/>
              <a:t>Dispatch Asset Code</a:t>
            </a:r>
          </a:p>
          <a:p>
            <a:pPr lvl="1"/>
            <a:r>
              <a:rPr lang="en-US" sz="1600" dirty="0"/>
              <a:t>ESIID (Load Resources for NOIEs will have a non-settlement ESIID)</a:t>
            </a:r>
          </a:p>
          <a:p>
            <a:pPr lvl="1"/>
            <a:r>
              <a:rPr lang="en-US" sz="1600" dirty="0"/>
              <a:t>Station the Load Resource is mapped to in the Network Operations Model</a:t>
            </a:r>
          </a:p>
          <a:p>
            <a:pPr lvl="1"/>
            <a:r>
              <a:rPr lang="en-US" sz="1600" dirty="0"/>
              <a:t>PTI Number</a:t>
            </a:r>
          </a:p>
          <a:p>
            <a:pPr lvl="1"/>
            <a:r>
              <a:rPr lang="en-US" sz="1600" dirty="0"/>
              <a:t>Transmission Transformer Load Name</a:t>
            </a:r>
          </a:p>
          <a:p>
            <a:pPr lvl="1"/>
            <a:r>
              <a:rPr lang="en-US" sz="1600" dirty="0"/>
              <a:t>Maximum Registered Interruptible Load</a:t>
            </a:r>
          </a:p>
          <a:p>
            <a:endParaRPr lang="en-US" sz="2000" dirty="0"/>
          </a:p>
          <a:p>
            <a:r>
              <a:rPr lang="en-US" sz="2000" dirty="0"/>
              <a:t>Historical Data </a:t>
            </a:r>
            <a:r>
              <a:rPr lang="en-US" sz="2000" dirty="0" smtClean="0"/>
              <a:t>(more analysis needed)</a:t>
            </a:r>
            <a:endParaRPr lang="en-US" sz="2000" dirty="0"/>
          </a:p>
          <a:p>
            <a:pPr lvl="1"/>
            <a:r>
              <a:rPr lang="en-US" sz="1600" dirty="0"/>
              <a:t>Average hourly RRS Responsibility for LR during a predefined date </a:t>
            </a:r>
            <a:r>
              <a:rPr lang="en-US" sz="1600" dirty="0" smtClean="0"/>
              <a:t>range</a:t>
            </a:r>
            <a:endParaRPr lang="en-US" sz="1600" dirty="0"/>
          </a:p>
          <a:p>
            <a:pPr lvl="1"/>
            <a:r>
              <a:rPr lang="en-US" sz="1600" dirty="0"/>
              <a:t>Maximum RRS Responsibility during the same time period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7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UFLS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Recap of </a:t>
            </a:r>
            <a:r>
              <a:rPr lang="en-US" sz="2000" dirty="0" smtClean="0"/>
              <a:t>key issues to date on clarifying ERCOT UFLS Program</a:t>
            </a:r>
          </a:p>
          <a:p>
            <a:endParaRPr lang="en-US" sz="2000" dirty="0"/>
          </a:p>
          <a:p>
            <a:r>
              <a:rPr lang="en-US" sz="2000" dirty="0" smtClean="0"/>
              <a:t>Review action items from Aug 17 OWG</a:t>
            </a:r>
          </a:p>
          <a:p>
            <a:pPr lvl="1"/>
            <a:r>
              <a:rPr lang="en-US" sz="1600" dirty="0" smtClean="0"/>
              <a:t>Is </a:t>
            </a:r>
            <a:r>
              <a:rPr lang="en-US" sz="1600" dirty="0"/>
              <a:t>there any risk of </a:t>
            </a:r>
            <a:r>
              <a:rPr lang="en-US" sz="1600" dirty="0" err="1"/>
              <a:t>overarming</a:t>
            </a:r>
            <a:r>
              <a:rPr lang="en-US" sz="1600" dirty="0"/>
              <a:t> and overshooting on UFLS? </a:t>
            </a:r>
          </a:p>
          <a:p>
            <a:pPr lvl="1"/>
            <a:r>
              <a:rPr lang="en-US" sz="1600" dirty="0" smtClean="0"/>
              <a:t>Has </a:t>
            </a:r>
            <a:r>
              <a:rPr lang="en-US" sz="1600" dirty="0"/>
              <a:t>ERCOT studied the impacts of ERS deployments?</a:t>
            </a:r>
          </a:p>
          <a:p>
            <a:pPr lvl="1"/>
            <a:r>
              <a:rPr lang="en-US" sz="1600" dirty="0" smtClean="0"/>
              <a:t>Can </a:t>
            </a:r>
            <a:r>
              <a:rPr lang="en-US" sz="1600" dirty="0"/>
              <a:t>ERCOT provide more ERS data for improved transparency?  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Review current draft NOGRR 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Appendix </a:t>
            </a:r>
          </a:p>
          <a:p>
            <a:pPr lvl="1"/>
            <a:r>
              <a:rPr lang="en-US" sz="1600" dirty="0"/>
              <a:t>NERC requirement excerpt</a:t>
            </a:r>
          </a:p>
          <a:p>
            <a:pPr lvl="1"/>
            <a:r>
              <a:rPr lang="en-US" sz="1600" dirty="0"/>
              <a:t>UFLS examples</a:t>
            </a:r>
          </a:p>
          <a:p>
            <a:pPr lvl="1"/>
            <a:r>
              <a:rPr lang="en-US" sz="1600" dirty="0"/>
              <a:t>Potential Load Resource data to provide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839200" cy="472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Key discussions to date</a:t>
            </a:r>
          </a:p>
          <a:p>
            <a:pPr lvl="1"/>
            <a:r>
              <a:rPr lang="en-US" sz="1600" dirty="0" smtClean="0"/>
              <a:t>Recognize there are at least two scenarios of UFLS being activated</a:t>
            </a:r>
          </a:p>
          <a:p>
            <a:pPr lvl="2"/>
            <a:r>
              <a:rPr lang="en-US" sz="1200" dirty="0" smtClean="0"/>
              <a:t>Sudden event: normal day but then significant loss of generation (starting point of 60Hz and no LR deployed)</a:t>
            </a:r>
          </a:p>
          <a:p>
            <a:pPr lvl="2"/>
            <a:r>
              <a:rPr lang="en-US" sz="1200" dirty="0" smtClean="0"/>
              <a:t>Slow-burn event: system is in emergency operations (EEA2), LR deployed, and then loss of generation </a:t>
            </a:r>
          </a:p>
          <a:p>
            <a:pPr lvl="2"/>
            <a:r>
              <a:rPr lang="en-US" sz="1200" dirty="0" smtClean="0"/>
              <a:t>Conclusion that in both cases, need for 25% of armed UFLS to arrest frequency</a:t>
            </a:r>
          </a:p>
          <a:p>
            <a:pPr lvl="1"/>
            <a:r>
              <a:rPr lang="en-US" sz="1600" dirty="0" smtClean="0"/>
              <a:t>ERCOT view that as frequency drops from 60 to 59.7 to 59.3, that the measurement of 25% response is tied to what the Load was when crossing 59.3 and initiating UFLS levels.</a:t>
            </a:r>
          </a:p>
          <a:p>
            <a:pPr lvl="1"/>
            <a:r>
              <a:rPr lang="en-US" sz="1600" dirty="0" smtClean="0"/>
              <a:t>Agreement that annual Compliance survey measurement should align as closely as possible with expected Operations compliance (post event reports and analysis).</a:t>
            </a:r>
          </a:p>
          <a:p>
            <a:pPr lvl="1"/>
            <a:r>
              <a:rPr lang="en-US" sz="1600" dirty="0" smtClean="0"/>
              <a:t>ERCOT was requested to create initial NOGRR draft reflecting expectations </a:t>
            </a:r>
          </a:p>
          <a:p>
            <a:pPr lvl="1"/>
            <a:r>
              <a:rPr lang="en-US" sz="1600" dirty="0" smtClean="0"/>
              <a:t>ERCOT was requested to provide inventory of LRs in DSP footprint </a:t>
            </a:r>
          </a:p>
          <a:p>
            <a:pPr lvl="2"/>
            <a:r>
              <a:rPr lang="en-US" sz="1200" dirty="0" smtClean="0"/>
              <a:t>ERCOT noted this is in network model but can also be provided</a:t>
            </a:r>
          </a:p>
          <a:p>
            <a:pPr lvl="1"/>
            <a:r>
              <a:rPr lang="en-US" sz="1600" dirty="0" smtClean="0"/>
              <a:t>ERCOT asked about providing historical trends/deployments </a:t>
            </a:r>
          </a:p>
          <a:p>
            <a:pPr lvl="2"/>
            <a:r>
              <a:rPr lang="en-US" sz="1200" dirty="0" smtClean="0"/>
              <a:t>ERCOT offered to provide annually if market can agree how to summarize (min,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, annual,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</a:p>
          <a:p>
            <a:pPr lvl="1"/>
            <a:r>
              <a:rPr lang="en-US" sz="1600" dirty="0" smtClean="0"/>
              <a:t>ERCOT asked about providing Load Resource telemetry to TO/DSPs</a:t>
            </a:r>
          </a:p>
          <a:p>
            <a:pPr lvl="1"/>
            <a:r>
              <a:rPr lang="en-US" sz="1600" dirty="0"/>
              <a:t>Is DSP </a:t>
            </a:r>
            <a:r>
              <a:rPr lang="en-US" sz="1600" dirty="0" smtClean="0"/>
              <a:t>or TO the </a:t>
            </a:r>
            <a:r>
              <a:rPr lang="en-US" sz="1600" dirty="0"/>
              <a:t>appropriate role/definition for compliance in the NOGRR? 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Summary of </a:t>
            </a:r>
            <a:r>
              <a:rPr lang="en-US" sz="2000" dirty="0" smtClean="0"/>
              <a:t>UFLS workshops 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Is </a:t>
            </a:r>
            <a:r>
              <a:rPr lang="en-US" sz="2000" dirty="0"/>
              <a:t>there any risk of </a:t>
            </a:r>
            <a:r>
              <a:rPr lang="en-US" sz="2000" dirty="0" err="1"/>
              <a:t>overarming</a:t>
            </a:r>
            <a:r>
              <a:rPr lang="en-US" sz="2000" dirty="0"/>
              <a:t> and overshooting on UFLS? </a:t>
            </a:r>
            <a:endParaRPr lang="en-US" sz="2000" dirty="0" smtClean="0"/>
          </a:p>
          <a:p>
            <a:pPr lvl="1"/>
            <a:r>
              <a:rPr lang="en-US" sz="1600" dirty="0" smtClean="0"/>
              <a:t>ERCOT </a:t>
            </a:r>
            <a:r>
              <a:rPr lang="en-US" sz="1600" dirty="0"/>
              <a:t>does perform planning studies that include dynamic simulations using DWG model that includes equipped UFLS circuits and Load Resources.  </a:t>
            </a:r>
            <a:endParaRPr lang="en-US" sz="1600" dirty="0" smtClean="0"/>
          </a:p>
          <a:p>
            <a:pPr lvl="1"/>
            <a:r>
              <a:rPr lang="en-US" sz="1600" dirty="0" smtClean="0"/>
              <a:t>The dynamic study </a:t>
            </a:r>
            <a:r>
              <a:rPr lang="en-US" sz="1600" dirty="0"/>
              <a:t>is performed on different models, including High Wind, Low-Load and to date ERCOT has not observed any over-shoot issues related to this study.  </a:t>
            </a:r>
          </a:p>
          <a:p>
            <a:pPr lvl="1"/>
            <a:r>
              <a:rPr lang="en-US" sz="1600" dirty="0" smtClean="0"/>
              <a:t>Current </a:t>
            </a:r>
            <a:r>
              <a:rPr lang="en-US" sz="1600" dirty="0"/>
              <a:t>ERCOT surveys do reflect a certain amount of overshoot at the different </a:t>
            </a:r>
            <a:r>
              <a:rPr lang="en-US" sz="1600" dirty="0" smtClean="0"/>
              <a:t>levels (2-3%), </a:t>
            </a:r>
            <a:r>
              <a:rPr lang="en-US" sz="1600" dirty="0"/>
              <a:t>and with the current proposed changes allowing movement across tiers, the overshoot may be reduced overall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Has ERCOT studied the impacts of ERS deployments?</a:t>
            </a:r>
          </a:p>
          <a:p>
            <a:pPr lvl="1"/>
            <a:r>
              <a:rPr lang="en-US" sz="1600" dirty="0" smtClean="0"/>
              <a:t>ERCOT has not studied ERS deployments in current dynamic models</a:t>
            </a:r>
          </a:p>
          <a:p>
            <a:pPr lvl="2"/>
            <a:r>
              <a:rPr lang="en-US" sz="1200" dirty="0" smtClean="0"/>
              <a:t>Current ERS procurement is approximately 800MW</a:t>
            </a:r>
          </a:p>
          <a:p>
            <a:pPr lvl="2"/>
            <a:r>
              <a:rPr lang="en-US" sz="1200" dirty="0" smtClean="0"/>
              <a:t>When compared to the current excess 2-3% UFLS capacity at each tier this is not a significant number</a:t>
            </a:r>
          </a:p>
          <a:p>
            <a:pPr lvl="3"/>
            <a:r>
              <a:rPr lang="en-US" sz="1200" dirty="0" smtClean="0"/>
              <a:t>For 30,000MW load, 600-900MW per tier represent the 2-3% at each tier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Action Items from Aug 17 </a:t>
            </a:r>
            <a:r>
              <a:rPr lang="en-US" sz="2000" dirty="0" smtClean="0"/>
              <a:t>OWG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dirty="0" smtClean="0"/>
              <a:t>Can </a:t>
            </a:r>
            <a:r>
              <a:rPr lang="en-US" sz="2000" dirty="0"/>
              <a:t>ERCOT provide more ERS data for improved transparency?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1600" u="sng" dirty="0" smtClean="0">
                <a:solidFill>
                  <a:srgbClr val="FF0000"/>
                </a:solidFill>
              </a:rPr>
              <a:t>Current </a:t>
            </a:r>
            <a:r>
              <a:rPr lang="en-US" sz="1600" u="sng" dirty="0">
                <a:solidFill>
                  <a:srgbClr val="FF0000"/>
                </a:solidFill>
              </a:rPr>
              <a:t>Data </a:t>
            </a:r>
            <a:r>
              <a:rPr lang="en-US" sz="1600" u="sng" dirty="0" smtClean="0">
                <a:solidFill>
                  <a:srgbClr val="FF0000"/>
                </a:solidFill>
              </a:rPr>
              <a:t>Set</a:t>
            </a:r>
          </a:p>
          <a:p>
            <a:pPr marL="400050" lvl="1" indent="0">
              <a:buNone/>
            </a:pPr>
            <a:r>
              <a:rPr lang="en-US" sz="1600" dirty="0"/>
              <a:t>The following information is sent to either the TDSPs or the NOIEs following the procurement of the June-Sept Standard Contract Term only. The sites are those participating in ERS Time Periods 3 &amp; 4 </a:t>
            </a:r>
            <a:r>
              <a:rPr lang="en-US" sz="1600" dirty="0" smtClean="0"/>
              <a:t>(1 </a:t>
            </a:r>
            <a:r>
              <a:rPr lang="en-US" sz="1600" dirty="0"/>
              <a:t>to 6 pm). ERCOT does not provide an estimate of the Demand Response obligation from each site since many ERS Resources consist of aggregations of 2 or more sites.</a:t>
            </a:r>
          </a:p>
          <a:p>
            <a:pPr marL="400050" lvl="1" indent="0">
              <a:buNone/>
            </a:pPr>
            <a:endParaRPr lang="en-US" sz="1600" dirty="0"/>
          </a:p>
          <a:p>
            <a:pPr marL="400050" lvl="1" indent="0">
              <a:buNone/>
            </a:pPr>
            <a:r>
              <a:rPr lang="en-US" sz="1600" u="sng" dirty="0"/>
              <a:t>To TDSP’s in competitive areas </a:t>
            </a:r>
          </a:p>
          <a:p>
            <a:pPr marL="400050" lvl="1" indent="0">
              <a:buNone/>
            </a:pPr>
            <a:r>
              <a:rPr lang="en-US" sz="1600" dirty="0"/>
              <a:t>•	QSE Representing ERS Resource</a:t>
            </a:r>
          </a:p>
          <a:p>
            <a:pPr marL="400050" lvl="1" indent="0">
              <a:buNone/>
            </a:pPr>
            <a:r>
              <a:rPr lang="en-US" sz="1600" dirty="0"/>
              <a:t>•	ERS Resource Type</a:t>
            </a:r>
          </a:p>
          <a:p>
            <a:pPr marL="1200150" lvl="1"/>
            <a:r>
              <a:rPr lang="en-US" sz="1600" dirty="0" smtClean="0"/>
              <a:t>Load </a:t>
            </a:r>
          </a:p>
          <a:p>
            <a:pPr marL="1200150" lvl="1"/>
            <a:r>
              <a:rPr lang="en-US" sz="1600" dirty="0" smtClean="0"/>
              <a:t>Gen</a:t>
            </a:r>
            <a:endParaRPr lang="en-US" sz="1600" dirty="0"/>
          </a:p>
          <a:p>
            <a:pPr marL="1200150" lvl="1"/>
            <a:r>
              <a:rPr lang="en-US" sz="1600" dirty="0" smtClean="0"/>
              <a:t>Weather-Sensitive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•	ESI-IDs</a:t>
            </a:r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Action Items from Aug 17 </a:t>
            </a:r>
            <a:r>
              <a:rPr lang="en-US" sz="2000" dirty="0" smtClean="0"/>
              <a:t>OWG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376738" y="2839065"/>
            <a:ext cx="4310062" cy="30283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u="sng" dirty="0" smtClean="0"/>
              <a:t>To NOIEs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dirty="0" smtClean="0"/>
              <a:t>•	QSE Representing ERS Resource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dirty="0" smtClean="0"/>
              <a:t>•	ERS Resource Type</a:t>
            </a:r>
          </a:p>
          <a:p>
            <a:pPr marL="1200150" lvl="1"/>
            <a:r>
              <a:rPr lang="en-US" sz="1600" dirty="0" smtClean="0"/>
              <a:t>Load </a:t>
            </a:r>
          </a:p>
          <a:p>
            <a:pPr marL="1200150" lvl="1"/>
            <a:r>
              <a:rPr lang="en-US" sz="1600" dirty="0" smtClean="0"/>
              <a:t>Gen</a:t>
            </a:r>
          </a:p>
          <a:p>
            <a:pPr marL="1200150" lvl="1"/>
            <a:r>
              <a:rPr lang="en-US" sz="1600" dirty="0" smtClean="0"/>
              <a:t>Weather-Sensitive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dirty="0" smtClean="0"/>
              <a:t>•	Site Name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dirty="0" smtClean="0"/>
              <a:t>•	Address (street, City, Zip code)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13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1219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Can ERCOT provide more ERS data for improved transparency? </a:t>
            </a:r>
          </a:p>
          <a:p>
            <a:pPr marL="403225" indent="0"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Proposed data set</a:t>
            </a:r>
          </a:p>
          <a:p>
            <a:pPr marL="400050" lvl="1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Action Items from Aug 17 </a:t>
            </a:r>
            <a:r>
              <a:rPr lang="en-US" sz="2000" dirty="0" smtClean="0"/>
              <a:t>OWG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343400" y="1371600"/>
            <a:ext cx="4800600" cy="30283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600" u="sng" dirty="0" smtClean="0"/>
              <a:t>To NOIEs</a:t>
            </a:r>
          </a:p>
          <a:p>
            <a:pPr marL="400050" lvl="1" indent="0">
              <a:buNone/>
            </a:pPr>
            <a:r>
              <a:rPr lang="en-US" sz="1600" dirty="0" smtClean="0"/>
              <a:t>•   Report </a:t>
            </a:r>
            <a:r>
              <a:rPr lang="en-US" sz="1600" dirty="0"/>
              <a:t>by each ERS Time Period</a:t>
            </a:r>
          </a:p>
          <a:p>
            <a:pPr marL="400050" lvl="1" indent="0">
              <a:buNone/>
            </a:pPr>
            <a:r>
              <a:rPr lang="en-US" sz="1600" dirty="0" smtClean="0"/>
              <a:t>•   ERS </a:t>
            </a:r>
            <a:r>
              <a:rPr lang="en-US" sz="1600" dirty="0"/>
              <a:t>Resource Type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 smtClean="0"/>
              <a:t>Load </a:t>
            </a:r>
            <a:endParaRPr lang="en-US" sz="1600" dirty="0"/>
          </a:p>
          <a:p>
            <a:pPr marL="1200150" lvl="1">
              <a:tabLst>
                <a:tab pos="914400" algn="l"/>
              </a:tabLst>
            </a:pPr>
            <a:r>
              <a:rPr lang="en-US" sz="1600" dirty="0" smtClean="0"/>
              <a:t>Gen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•  Disaggregate </a:t>
            </a:r>
            <a:r>
              <a:rPr lang="en-US" sz="1600" dirty="0"/>
              <a:t>Resource Obligation by zip code (stations not known in NOIE territories)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For </a:t>
            </a:r>
            <a:r>
              <a:rPr lang="en-US" sz="1600" dirty="0"/>
              <a:t>ERS Loads disaggregation will spread obligation equally among all sites in the Resource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For </a:t>
            </a:r>
            <a:r>
              <a:rPr lang="en-US" sz="1600" dirty="0"/>
              <a:t>ERS Gen disaggregation will be based on name plate rating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Limit </a:t>
            </a:r>
            <a:r>
              <a:rPr lang="en-US" sz="1600" dirty="0"/>
              <a:t>report to </a:t>
            </a:r>
            <a:r>
              <a:rPr lang="en-US" sz="1600" dirty="0" err="1"/>
              <a:t>zipcodes</a:t>
            </a:r>
            <a:r>
              <a:rPr lang="en-US" sz="1600" dirty="0"/>
              <a:t> exceeding a preset minimum (</a:t>
            </a:r>
            <a:r>
              <a:rPr lang="en-US" sz="1600" dirty="0" err="1"/>
              <a:t>tbd</a:t>
            </a:r>
            <a:r>
              <a:rPr lang="en-US" sz="1600" dirty="0"/>
              <a:t> with input by TDSP)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199" y="1468130"/>
            <a:ext cx="4631531" cy="30283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Font typeface="Arial" panose="020B0604020202020204" pitchFamily="34" charset="0"/>
              <a:buNone/>
            </a:pPr>
            <a:endParaRPr lang="en-US" sz="1600" dirty="0" smtClean="0"/>
          </a:p>
          <a:p>
            <a:pPr marL="400050" lvl="1" indent="0">
              <a:buNone/>
            </a:pPr>
            <a:r>
              <a:rPr lang="en-US" sz="1600" u="sng" dirty="0"/>
              <a:t>To TDSP’s in competitive </a:t>
            </a:r>
            <a:r>
              <a:rPr lang="en-US" sz="1600" u="sng" dirty="0" smtClean="0"/>
              <a:t>areas</a:t>
            </a:r>
          </a:p>
          <a:p>
            <a:pPr marL="400050" lvl="1" indent="0">
              <a:buNone/>
            </a:pPr>
            <a:r>
              <a:rPr lang="en-US" sz="1600" dirty="0" smtClean="0"/>
              <a:t>•   Report </a:t>
            </a:r>
            <a:r>
              <a:rPr lang="en-US" sz="1600" dirty="0"/>
              <a:t>by each ERS Time Period</a:t>
            </a:r>
          </a:p>
          <a:p>
            <a:pPr marL="400050" lvl="1" indent="0">
              <a:buNone/>
            </a:pPr>
            <a:r>
              <a:rPr lang="en-US" sz="1600" dirty="0" smtClean="0"/>
              <a:t>•   ERS </a:t>
            </a:r>
            <a:r>
              <a:rPr lang="en-US" sz="1600" dirty="0"/>
              <a:t>Resource Type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 smtClean="0"/>
              <a:t>Load </a:t>
            </a:r>
            <a:endParaRPr lang="en-US" sz="1600" dirty="0"/>
          </a:p>
          <a:p>
            <a:pPr marL="1200150" lvl="1">
              <a:tabLst>
                <a:tab pos="914400" algn="l"/>
              </a:tabLst>
            </a:pPr>
            <a:r>
              <a:rPr lang="en-US" sz="1600" dirty="0" smtClean="0"/>
              <a:t>Gen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•   Disaggregate </a:t>
            </a:r>
            <a:r>
              <a:rPr lang="en-US" sz="1600" dirty="0"/>
              <a:t>Resource Obligation by Substation (or zip code if preferred)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For </a:t>
            </a:r>
            <a:r>
              <a:rPr lang="en-US" sz="1600" dirty="0"/>
              <a:t>ERS Loads disaggregation will spread obligation equally among all sites in the Resource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For </a:t>
            </a:r>
            <a:r>
              <a:rPr lang="en-US" sz="1600" dirty="0"/>
              <a:t>ERS Gen disaggregation will be based on name plate rating</a:t>
            </a:r>
          </a:p>
          <a:p>
            <a:pPr marL="1200150" lvl="1">
              <a:tabLst>
                <a:tab pos="914400" algn="l"/>
              </a:tabLst>
            </a:pPr>
            <a:r>
              <a:rPr lang="en-US" sz="1600" dirty="0"/>
              <a:t>Limit </a:t>
            </a:r>
            <a:r>
              <a:rPr lang="en-US" sz="1600" dirty="0"/>
              <a:t>report to substations exceeding a preset minimum (</a:t>
            </a:r>
            <a:r>
              <a:rPr lang="en-US" sz="1600" dirty="0" err="1"/>
              <a:t>tbd</a:t>
            </a:r>
            <a:r>
              <a:rPr lang="en-US" sz="1600" dirty="0"/>
              <a:t> with input by TDSP)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967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56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Summary of changes</a:t>
            </a:r>
            <a:endParaRPr lang="en-US" sz="2000" dirty="0" smtClean="0"/>
          </a:p>
          <a:p>
            <a:pPr marL="857250" lvl="1" indent="-342900"/>
            <a:r>
              <a:rPr lang="en-US" sz="1600" dirty="0" smtClean="0"/>
              <a:t>Purposeful in separating (1) and (2) between actual event and survey</a:t>
            </a:r>
          </a:p>
          <a:p>
            <a:pPr lvl="2"/>
            <a:r>
              <a:rPr lang="en-US" sz="1400" dirty="0" smtClean="0"/>
              <a:t>In </a:t>
            </a:r>
            <a:r>
              <a:rPr lang="en-US" sz="1400" dirty="0" smtClean="0"/>
              <a:t>actual event, compliance with system Load measured at 59.3 Hz (2.6.1(1)). </a:t>
            </a:r>
          </a:p>
          <a:p>
            <a:pPr lvl="2"/>
            <a:r>
              <a:rPr lang="en-US" sz="1400" dirty="0" smtClean="0"/>
              <a:t>In annual survey, compliance with system Load at survey time (2.6.1(2</a:t>
            </a:r>
            <a:r>
              <a:rPr lang="en-US" sz="1400" dirty="0" smtClean="0"/>
              <a:t>)).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ERCOT agreeable to allowing totals to roll into next tier</a:t>
            </a:r>
          </a:p>
          <a:p>
            <a:pPr marL="1257300" lvl="2" indent="-342900"/>
            <a:r>
              <a:rPr lang="en-US" sz="1400" dirty="0" smtClean="0"/>
              <a:t>Moved STEC’s language on deployment amounts into survey section (2).</a:t>
            </a:r>
          </a:p>
          <a:p>
            <a:pPr marL="1257300" lvl="2" indent="-342900"/>
            <a:r>
              <a:rPr lang="en-US" sz="1400" dirty="0" smtClean="0"/>
              <a:t>Inserted ability for ERCOT to request redistribution if any reliability issues identified in survey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NOGRR </a:t>
            </a:r>
            <a:r>
              <a:rPr lang="en-US" sz="1600" dirty="0" smtClean="0"/>
              <a:t>adds ERCOT requirement to annually provide registered Load Resources and capacity in TO/DSP </a:t>
            </a:r>
            <a:r>
              <a:rPr lang="en-US" sz="1600" dirty="0" smtClean="0"/>
              <a:t>footprint</a:t>
            </a:r>
          </a:p>
          <a:p>
            <a:pPr marL="857250" lvl="1" indent="-342900"/>
            <a:endParaRPr lang="en-US" sz="800" dirty="0" smtClean="0"/>
          </a:p>
          <a:p>
            <a:pPr marL="857250" lvl="1" indent="-342900"/>
            <a:r>
              <a:rPr lang="en-US" sz="1600" dirty="0" smtClean="0"/>
              <a:t>Question of proper alignment </a:t>
            </a:r>
            <a:r>
              <a:rPr lang="en-US" sz="1600" dirty="0" smtClean="0"/>
              <a:t>of DSP and TO </a:t>
            </a:r>
            <a:r>
              <a:rPr lang="en-US" sz="1600" dirty="0" smtClean="0"/>
              <a:t>responsibilities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Does not currently include 2 concepts discussed in workshops</a:t>
            </a:r>
          </a:p>
          <a:p>
            <a:pPr lvl="3"/>
            <a:r>
              <a:rPr lang="en-US" sz="1200" dirty="0" smtClean="0"/>
              <a:t>Provision of trends </a:t>
            </a:r>
            <a:r>
              <a:rPr lang="en-US" sz="1200" dirty="0" smtClean="0"/>
              <a:t>of Load Resource status in TO/DSP footprint (</a:t>
            </a:r>
            <a:r>
              <a:rPr lang="en-US" sz="1200" dirty="0" err="1" smtClean="0"/>
              <a:t>eg</a:t>
            </a:r>
            <a:r>
              <a:rPr lang="en-US" sz="1200" dirty="0" smtClean="0"/>
              <a:t>, 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 responsibility) – could be added with no project impacts to add</a:t>
            </a:r>
          </a:p>
          <a:p>
            <a:pPr lvl="3"/>
            <a:r>
              <a:rPr lang="en-US" sz="1200" dirty="0" smtClean="0"/>
              <a:t>Provision of telemetry </a:t>
            </a:r>
            <a:r>
              <a:rPr lang="en-US" sz="1200" dirty="0" smtClean="0"/>
              <a:t>of LR status to TO/DSP – project impacts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Review current NOGRR version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APPENDIX:</a:t>
            </a:r>
          </a:p>
          <a:p>
            <a:pPr>
              <a:buFontTx/>
              <a:buChar char="-"/>
            </a:pPr>
            <a:r>
              <a:rPr lang="en-US" sz="2000" dirty="0" smtClean="0"/>
              <a:t>2016 and 2017 UFLS Survey results</a:t>
            </a:r>
          </a:p>
          <a:p>
            <a:pPr>
              <a:buFontTx/>
              <a:buChar char="-"/>
            </a:pPr>
            <a:r>
              <a:rPr lang="en-US" sz="2000" dirty="0" smtClean="0"/>
              <a:t>NERC </a:t>
            </a:r>
            <a:r>
              <a:rPr lang="en-US" sz="2000" dirty="0" smtClean="0"/>
              <a:t>requirement excerpt</a:t>
            </a:r>
          </a:p>
          <a:p>
            <a:pPr>
              <a:buFontTx/>
              <a:buChar char="-"/>
            </a:pPr>
            <a:r>
              <a:rPr lang="en-US" sz="2000" dirty="0" smtClean="0"/>
              <a:t>Potential Load Resource data to provide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1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Appendix- 2016 &amp; 2017 UFLS </a:t>
            </a:r>
            <a:r>
              <a:rPr lang="en-US" sz="2000" dirty="0" smtClean="0"/>
              <a:t>Survey </a:t>
            </a:r>
            <a:r>
              <a:rPr lang="en-US" sz="2000" dirty="0" smtClean="0"/>
              <a:t>Results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037322" cy="24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266700" y="1043779"/>
            <a:ext cx="8686800" cy="5052221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ERCOT Compliance coordinates </a:t>
            </a:r>
            <a:r>
              <a:rPr lang="en-US" sz="1800" dirty="0"/>
              <a:t>and </a:t>
            </a:r>
            <a:r>
              <a:rPr lang="en-US" sz="1800" dirty="0" smtClean="0"/>
              <a:t>conducts </a:t>
            </a:r>
            <a:r>
              <a:rPr lang="en-US" sz="1800" dirty="0"/>
              <a:t>an annual survey </a:t>
            </a:r>
            <a:r>
              <a:rPr lang="en-US" sz="1800" dirty="0" smtClean="0"/>
              <a:t>with </a:t>
            </a:r>
            <a:r>
              <a:rPr lang="en-US" sz="1800" dirty="0"/>
              <a:t>the TSPs and DSPs to ensure that the required automatic under-frequency load shed circuits </a:t>
            </a:r>
            <a:r>
              <a:rPr lang="en-US" sz="1800" dirty="0" smtClean="0"/>
              <a:t>are </a:t>
            </a:r>
            <a:r>
              <a:rPr lang="en-US" sz="1800" dirty="0"/>
              <a:t>configured to provide the appropriate load relief in an under-frequency event as required by table below from </a:t>
            </a:r>
            <a:r>
              <a:rPr lang="en-US" sz="1800" dirty="0">
                <a:hlinkClick r:id="rId3"/>
              </a:rPr>
              <a:t>Operating Guides 2.6.1(1</a:t>
            </a:r>
            <a:r>
              <a:rPr lang="en-US" sz="1800" dirty="0" smtClean="0">
                <a:hlinkClick r:id="rId3"/>
              </a:rPr>
              <a:t>) </a:t>
            </a:r>
            <a:r>
              <a:rPr lang="en-US" sz="1800" dirty="0"/>
              <a:t>Requirements for Under-Frequency Load </a:t>
            </a:r>
            <a:r>
              <a:rPr lang="en-US" sz="1800" dirty="0" smtClean="0"/>
              <a:t>Shedding: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2016 results were 7.2% / 12.2% / 12.6%  for total of 31.9%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2017 results were 7.8% / 13.2% / 13.2% for total of 34.1% </a:t>
            </a:r>
          </a:p>
          <a:p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1287</Words>
  <Application>Microsoft Office PowerPoint</Application>
  <PresentationFormat>On-screen Show (4:3)</PresentationFormat>
  <Paragraphs>166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UFLS Discussion outline</vt:lpstr>
      <vt:lpstr>Recap- Summary of UFLS workshops </vt:lpstr>
      <vt:lpstr>Action Items from Aug 17 OWG</vt:lpstr>
      <vt:lpstr>Action Items from Aug 17 OWG</vt:lpstr>
      <vt:lpstr>Action Items from Aug 17 OWG</vt:lpstr>
      <vt:lpstr>Review current NOGRR version</vt:lpstr>
      <vt:lpstr>PowerPoint Presentation</vt:lpstr>
      <vt:lpstr>Appendix- 2016 &amp; 2017 UFLS Survey Results</vt:lpstr>
      <vt:lpstr>Appendix- NERC Requirement</vt:lpstr>
      <vt:lpstr>Appendix- Potential Load Resource data to be provided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Matt Mereness</cp:lastModifiedBy>
  <cp:revision>101</cp:revision>
  <cp:lastPrinted>2016-01-21T20:53:15Z</cp:lastPrinted>
  <dcterms:created xsi:type="dcterms:W3CDTF">2016-01-21T15:20:31Z</dcterms:created>
  <dcterms:modified xsi:type="dcterms:W3CDTF">2017-09-18T20:55:34Z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