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76" r:id="rId8"/>
    <p:sldId id="274" r:id="rId9"/>
    <p:sldId id="281" r:id="rId10"/>
    <p:sldId id="282" r:id="rId11"/>
    <p:sldId id="283" r:id="rId12"/>
    <p:sldId id="277" r:id="rId13"/>
    <p:sldId id="284" r:id="rId14"/>
    <p:sldId id="285" r:id="rId15"/>
    <p:sldId id="286" r:id="rId16"/>
    <p:sldId id="278" r:id="rId17"/>
    <p:sldId id="279" r:id="rId18"/>
    <p:sldId id="287" r:id="rId19"/>
    <p:sldId id="288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7" autoAdjust="0"/>
  </p:normalViewPr>
  <p:slideViewPr>
    <p:cSldViewPr showGuides="1">
      <p:cViewPr varScale="1">
        <p:scale>
          <a:sx n="102" d="100"/>
          <a:sy n="102" d="100"/>
        </p:scale>
        <p:origin x="22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52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0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51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4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93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6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1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6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4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SARA Update,</a:t>
            </a:r>
          </a:p>
          <a:p>
            <a:r>
              <a:rPr lang="en-US" b="1" dirty="0" smtClean="0"/>
              <a:t>Weather-year Weighting Method Follow-up,</a:t>
            </a:r>
          </a:p>
          <a:p>
            <a:r>
              <a:rPr lang="en-US" b="1" dirty="0" smtClean="0"/>
              <a:t>EORM Project Update,</a:t>
            </a:r>
          </a:p>
          <a:p>
            <a:r>
              <a:rPr lang="en-US" b="1" dirty="0" smtClean="0"/>
              <a:t>NPRR for CDR</a:t>
            </a:r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September 18,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Project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524000"/>
            <a:ext cx="841138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Proposal for CDR NPRR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5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Handling Retired Units for Seasonal Capacity Contribution Calculations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65116"/>
            <a:ext cx="8534400" cy="33354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For calculation of seasonal capacity contributions (PUNCAP, WINDPEAKPCT, HYDROCAP, SOLARCAP, DCTIECAP), address impact of retiring units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Propose removing retired units from the calculations for the applicable seasonal data set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Example language: “Remove units retired by the start of the season from the calculations.”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Criterion for including Units in Seasonal Capacity Contribution Calculations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105" y="2099469"/>
            <a:ext cx="7869989" cy="23622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465116"/>
            <a:ext cx="8534400" cy="5922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WINDPEAKPCT definition, Section 3.2.6.2.2: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9649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Criterion for including Units in Seasonal Capacity Contribution Calculations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075"/>
            <a:ext cx="8305800" cy="3657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/>
              <a:t>Change highlighted text to the following: </a:t>
            </a:r>
            <a:r>
              <a:rPr lang="en-US" sz="2400" dirty="0" smtClean="0">
                <a:solidFill>
                  <a:srgbClr val="FF0000"/>
                </a:solidFill>
              </a:rPr>
              <a:t>“This calculation is limited to WGRs with a Resource Commissioning Date that occurs prior to, or on, the start of each Peak Load Season used for the calculation.”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Benefits: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Removing fixed date (Jan. 1) aligns treatment of wind units for summer and winter calculations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Using Resource Commissioning Date removes ambiguity regarding when units become “operational” and simplifies data processing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5105400"/>
            <a:ext cx="723900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Resource Commissioning Date</a:t>
            </a:r>
          </a:p>
          <a:p>
            <a:r>
              <a:rPr lang="en-US" sz="1400" dirty="0">
                <a:solidFill>
                  <a:schemeClr val="bg1"/>
                </a:solidFill>
              </a:rPr>
              <a:t>The date on which ERCOT declares that a Resource has completed all qualification testing administered by ERCOT as part of the Resource Interconnection process so that a Resource is approved for participation in ERCOT market operations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SARA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2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Final Fall SARA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884091"/>
            <a:ext cx="8534400" cy="4779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Resources and Load, Expected Values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485899"/>
            <a:ext cx="8249120" cy="44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Final Fall SARA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969816"/>
            <a:ext cx="8534400" cy="4779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Risk Scenarios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42" y="1524000"/>
            <a:ext cx="841936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Preliminary Winter SARA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884091"/>
            <a:ext cx="8534400" cy="4779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Resources and Load, Expected Values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84166"/>
            <a:ext cx="7924800" cy="453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8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Preliminary Winter SARA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969816"/>
            <a:ext cx="8534400" cy="4779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Risk Scenarios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0"/>
            <a:ext cx="83419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Weather-Year Probability Weightings Method Follow-up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0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Comments on Proposed Weighting Approach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9816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No comments received regarding length of look-back period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ERCOT will use 1980-current as the default period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ERCOT will use 1950-current as the period for the sensitivity case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One comment received on overall approach for modeling load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EORM/MERM Project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54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3287</TotalTime>
  <Words>329</Words>
  <Application>Microsoft Office PowerPoint</Application>
  <PresentationFormat>On-screen Show (4:3)</PresentationFormat>
  <Paragraphs>58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SARA update</vt:lpstr>
      <vt:lpstr>Final Fall SARA</vt:lpstr>
      <vt:lpstr>Final Fall SARA</vt:lpstr>
      <vt:lpstr>Preliminary Winter SARA</vt:lpstr>
      <vt:lpstr>Preliminary Winter SARA</vt:lpstr>
      <vt:lpstr>Weather-Year Probability Weightings Method Follow-up</vt:lpstr>
      <vt:lpstr>Comments on Proposed Weighting Approach</vt:lpstr>
      <vt:lpstr>EORM/MERM Project Update</vt:lpstr>
      <vt:lpstr>Project Schedule</vt:lpstr>
      <vt:lpstr>Proposal for CDR NPRR</vt:lpstr>
      <vt:lpstr>Handling Retired Units for Seasonal Capacity Contribution Calculations</vt:lpstr>
      <vt:lpstr>Criterion for including Units in Seasonal Capacity Contribution Calculations</vt:lpstr>
      <vt:lpstr>Criterion for including Units in Seasonal Capacity Contribution Calculations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48</cp:revision>
  <cp:lastPrinted>2016-01-21T20:53:15Z</cp:lastPrinted>
  <dcterms:created xsi:type="dcterms:W3CDTF">2016-01-21T15:20:31Z</dcterms:created>
  <dcterms:modified xsi:type="dcterms:W3CDTF">2017-09-18T13:10:50Z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