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2"/>
  </p:notesMasterIdLst>
  <p:handoutMasterIdLst>
    <p:handoutMasterId r:id="rId13"/>
  </p:handoutMasterIdLst>
  <p:sldIdLst>
    <p:sldId id="260" r:id="rId6"/>
    <p:sldId id="269" r:id="rId7"/>
    <p:sldId id="271" r:id="rId8"/>
    <p:sldId id="268" r:id="rId9"/>
    <p:sldId id="273" r:id="rId10"/>
    <p:sldId id="272"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94660"/>
  </p:normalViewPr>
  <p:slideViewPr>
    <p:cSldViewPr showGuides="1">
      <p:cViewPr varScale="1">
        <p:scale>
          <a:sx n="84" d="100"/>
          <a:sy n="84" d="100"/>
        </p:scale>
        <p:origin x="1632" y="7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3/2/2017</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3/2/2017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646034" cy="2062103"/>
          </a:xfrm>
          <a:prstGeom prst="rect">
            <a:avLst/>
          </a:prstGeom>
          <a:noFill/>
        </p:spPr>
        <p:txBody>
          <a:bodyPr wrap="square" rtlCol="0">
            <a:spAutoFit/>
          </a:bodyPr>
          <a:lstStyle/>
          <a:p>
            <a:r>
              <a:rPr lang="en-US" sz="2000" b="1" dirty="0" smtClean="0">
                <a:solidFill>
                  <a:schemeClr val="tx2"/>
                </a:solidFill>
              </a:rPr>
              <a:t>NPRR 785 Q&amp;A</a:t>
            </a:r>
            <a:endParaRPr lang="en-US" sz="2000" b="1" dirty="0">
              <a:solidFill>
                <a:schemeClr val="tx2"/>
              </a:solidFill>
            </a:endParaRPr>
          </a:p>
          <a:p>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Operations Analysis</a:t>
            </a:r>
            <a:endParaRPr lang="en-US" dirty="0">
              <a:solidFill>
                <a:schemeClr val="tx2"/>
              </a:solidFill>
            </a:endParaRPr>
          </a:p>
          <a:p>
            <a:endParaRPr lang="en-US" dirty="0">
              <a:solidFill>
                <a:schemeClr val="tx2"/>
              </a:solidFill>
            </a:endParaRPr>
          </a:p>
          <a:p>
            <a:r>
              <a:rPr lang="en-US" dirty="0" smtClean="0">
                <a:solidFill>
                  <a:schemeClr val="tx2"/>
                </a:solidFill>
              </a:rPr>
              <a:t>3/1/17</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 of NPRR 785</a:t>
            </a:r>
            <a:endParaRPr lang="en-US" dirty="0"/>
          </a:p>
        </p:txBody>
      </p:sp>
      <p:sp>
        <p:nvSpPr>
          <p:cNvPr id="3" name="Content Placeholder 2"/>
          <p:cNvSpPr>
            <a:spLocks noGrp="1"/>
          </p:cNvSpPr>
          <p:nvPr>
            <p:ph idx="1"/>
          </p:nvPr>
        </p:nvSpPr>
        <p:spPr/>
        <p:txBody>
          <a:bodyPr/>
          <a:lstStyle/>
          <a:p>
            <a:pPr algn="just"/>
            <a:r>
              <a:rPr lang="en-US" sz="2200" dirty="0" smtClean="0"/>
              <a:t>NPRR 785 synchronizes COPs of Wind and Solar PV resources with their respective forecast. (STWPF/STPPF)</a:t>
            </a:r>
          </a:p>
          <a:p>
            <a:pPr lvl="1" algn="just"/>
            <a:r>
              <a:rPr lang="en-US" sz="2000" dirty="0" smtClean="0"/>
              <a:t>Every hour (~1-2 min after the forecast </a:t>
            </a:r>
            <a:r>
              <a:rPr lang="en-US" sz="2000" smtClean="0"/>
              <a:t>is received</a:t>
            </a:r>
            <a:r>
              <a:rPr lang="en-US" sz="2000" smtClean="0">
                <a:solidFill>
                  <a:srgbClr val="FF0000"/>
                </a:solidFill>
              </a:rPr>
              <a:t>*</a:t>
            </a:r>
            <a:r>
              <a:rPr lang="en-US" sz="2000" smtClean="0"/>
              <a:t>), </a:t>
            </a:r>
            <a:r>
              <a:rPr lang="en-US" sz="2000" dirty="0" smtClean="0"/>
              <a:t>ERCOT will update the existing COP HSL value </a:t>
            </a:r>
            <a:r>
              <a:rPr lang="en-US" sz="2000" dirty="0"/>
              <a:t>for the next 168 hours (from the current operating hour</a:t>
            </a:r>
            <a:r>
              <a:rPr lang="en-US" sz="2000" dirty="0" smtClean="0"/>
              <a:t>) with the most recently received Forecast, subject to the resource’s HRL and previous update. </a:t>
            </a:r>
          </a:p>
          <a:p>
            <a:pPr lvl="2" algn="just"/>
            <a:r>
              <a:rPr lang="en-US" sz="1800" dirty="0" smtClean="0"/>
              <a:t>An XML message will be generated when a WGR or PVGR’s COP HSL value has been updated/changed.</a:t>
            </a:r>
          </a:p>
          <a:p>
            <a:pPr lvl="1" algn="just"/>
            <a:endParaRPr lang="en-US" sz="2000" dirty="0" smtClean="0"/>
          </a:p>
          <a:p>
            <a:pPr lvl="1" algn="just"/>
            <a:r>
              <a:rPr lang="en-US" sz="2000" dirty="0" smtClean="0"/>
              <a:t>ERCOT </a:t>
            </a:r>
            <a:r>
              <a:rPr lang="en-US" sz="2000" dirty="0"/>
              <a:t>will not </a:t>
            </a:r>
            <a:r>
              <a:rPr lang="en-US" sz="2000" dirty="0" smtClean="0"/>
              <a:t>“create” COPs. </a:t>
            </a:r>
            <a:r>
              <a:rPr lang="en-US" sz="2000" dirty="0"/>
              <a:t>ERCOT will only update </a:t>
            </a:r>
            <a:r>
              <a:rPr lang="en-US" sz="2000" dirty="0" smtClean="0"/>
              <a:t>the HSL values for hours that have a COP submission. </a:t>
            </a:r>
          </a:p>
          <a:p>
            <a:pPr lvl="2" algn="just"/>
            <a:r>
              <a:rPr lang="en-US" sz="1800" dirty="0" smtClean="0"/>
              <a:t>Each </a:t>
            </a:r>
            <a:r>
              <a:rPr lang="en-US" sz="1800" dirty="0"/>
              <a:t>QSE that represent a Resource A COP must submit a COP for all hours that fall in the rolling 168 hour forecast window. </a:t>
            </a:r>
          </a:p>
          <a:p>
            <a:pPr lvl="2" algn="just"/>
            <a:endParaRPr lang="en-US" sz="1800" dirty="0" smtClean="0"/>
          </a:p>
          <a:p>
            <a:pPr marL="0" indent="0" algn="just">
              <a:buNone/>
            </a:pPr>
            <a:endParaRPr lang="en-US" sz="1200" dirty="0" smtClean="0"/>
          </a:p>
          <a:p>
            <a:pPr marL="0" indent="0" algn="just">
              <a:buNone/>
            </a:pPr>
            <a:r>
              <a:rPr lang="en-US" sz="1200" dirty="0" smtClean="0">
                <a:solidFill>
                  <a:srgbClr val="FF0000"/>
                </a:solidFill>
              </a:rPr>
              <a:t>*</a:t>
            </a:r>
            <a:r>
              <a:rPr lang="en-US" sz="1200" dirty="0" smtClean="0"/>
              <a:t>Currently Wind Forecast is received 10min past the hour </a:t>
            </a:r>
            <a:r>
              <a:rPr lang="en-US" sz="1200" dirty="0"/>
              <a:t>and </a:t>
            </a:r>
            <a:r>
              <a:rPr lang="en-US" sz="1200" dirty="0" smtClean="0"/>
              <a:t>Solar </a:t>
            </a:r>
            <a:r>
              <a:rPr lang="en-US" sz="1200" dirty="0"/>
              <a:t>Forecast is received 10min past the </a:t>
            </a:r>
            <a:r>
              <a:rPr lang="en-US" sz="1200" dirty="0" smtClean="0"/>
              <a:t>hour.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50236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 of NPRR 785</a:t>
            </a:r>
            <a:endParaRPr lang="en-US" dirty="0"/>
          </a:p>
        </p:txBody>
      </p:sp>
      <p:sp>
        <p:nvSpPr>
          <p:cNvPr id="3" name="Content Placeholder 2"/>
          <p:cNvSpPr>
            <a:spLocks noGrp="1"/>
          </p:cNvSpPr>
          <p:nvPr>
            <p:ph idx="1"/>
          </p:nvPr>
        </p:nvSpPr>
        <p:spPr/>
        <p:txBody>
          <a:bodyPr/>
          <a:lstStyle/>
          <a:p>
            <a:pPr algn="just"/>
            <a:r>
              <a:rPr lang="en-US" sz="2200" dirty="0" smtClean="0"/>
              <a:t>QSEs are still r</a:t>
            </a:r>
            <a:r>
              <a:rPr lang="en-US" sz="2000" dirty="0" smtClean="0"/>
              <a:t>equired to submit a COP for every hour. </a:t>
            </a:r>
          </a:p>
          <a:p>
            <a:pPr lvl="1" algn="just"/>
            <a:r>
              <a:rPr lang="en-US" sz="1800" dirty="0" smtClean="0"/>
              <a:t>For </a:t>
            </a:r>
            <a:r>
              <a:rPr lang="en-US" sz="1800" dirty="0"/>
              <a:t>hours </a:t>
            </a:r>
            <a:r>
              <a:rPr lang="en-US" sz="1800" dirty="0" smtClean="0"/>
              <a:t>that do not have a </a:t>
            </a:r>
            <a:r>
              <a:rPr lang="en-US" sz="1800" dirty="0"/>
              <a:t>forecast </a:t>
            </a:r>
            <a:r>
              <a:rPr lang="en-US" sz="1800" dirty="0" smtClean="0"/>
              <a:t>(hour no. 169, hour no. 170, …) </a:t>
            </a:r>
            <a:r>
              <a:rPr lang="en-US" sz="1800" dirty="0"/>
              <a:t>it is suggested </a:t>
            </a:r>
            <a:r>
              <a:rPr lang="en-US" sz="1800" dirty="0" smtClean="0"/>
              <a:t>using the resource’s </a:t>
            </a:r>
            <a:r>
              <a:rPr lang="en-US" sz="1800" dirty="0"/>
              <a:t>High Reasonability Limit (HRL</a:t>
            </a:r>
            <a:r>
              <a:rPr lang="en-US" sz="1800" dirty="0" smtClean="0"/>
              <a:t>) as its COP-HSL</a:t>
            </a:r>
          </a:p>
          <a:p>
            <a:pPr algn="just"/>
            <a:endParaRPr lang="en-US" sz="2200" dirty="0" smtClean="0"/>
          </a:p>
          <a:p>
            <a:pPr algn="just"/>
            <a:r>
              <a:rPr lang="en-US" sz="2200" dirty="0" smtClean="0"/>
              <a:t>QSEs are still required to ensure the COP HSL appropriately reflects anticipated operating conditions.</a:t>
            </a:r>
          </a:p>
          <a:p>
            <a:pPr lvl="1" algn="just"/>
            <a:r>
              <a:rPr lang="en-US" sz="2000" dirty="0" smtClean="0"/>
              <a:t>QSEs will have the ability to submit a COP HSL value that is equal to or lower than the most recent forecast.</a:t>
            </a:r>
            <a:endParaRPr lang="en-US" sz="1800" dirty="0" smtClean="0"/>
          </a:p>
          <a:p>
            <a:pPr lvl="1" algn="just"/>
            <a:r>
              <a:rPr lang="en-US" sz="2000" dirty="0" smtClean="0"/>
              <a:t>For an hour where a QSE “override” exists, ERCOT’s hourly COP update process will use the lowest value between the QSE submission and the most recent forecast as its COP HSL for the hour, subject to the resource LSL. </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482070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Diagram</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pic>
        <p:nvPicPr>
          <p:cNvPr id="7" name="Content Placeholder 6"/>
          <p:cNvPicPr>
            <a:picLocks noGrp="1" noChangeAspect="1"/>
          </p:cNvPicPr>
          <p:nvPr>
            <p:ph idx="1"/>
          </p:nvPr>
        </p:nvPicPr>
        <p:blipFill>
          <a:blip r:embed="rId2"/>
          <a:stretch>
            <a:fillRect/>
          </a:stretch>
        </p:blipFill>
        <p:spPr>
          <a:xfrm>
            <a:off x="304800" y="1025269"/>
            <a:ext cx="8534400" cy="4983675"/>
          </a:xfrm>
          <a:prstGeom prst="rect">
            <a:avLst/>
          </a:prstGeom>
        </p:spPr>
      </p:pic>
    </p:spTree>
    <p:extLst>
      <p:ext uri="{BB962C8B-B14F-4D97-AF65-F5344CB8AC3E}">
        <p14:creationId xmlns:p14="http://schemas.microsoft.com/office/powerpoint/2010/main" val="3858997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08721091"/>
              </p:ext>
            </p:extLst>
          </p:nvPr>
        </p:nvGraphicFramePr>
        <p:xfrm>
          <a:off x="419100" y="1272656"/>
          <a:ext cx="8115300" cy="4472591"/>
        </p:xfrm>
        <a:graphic>
          <a:graphicData uri="http://schemas.openxmlformats.org/drawingml/2006/table">
            <a:tbl>
              <a:tblPr firstRow="1" bandRow="1">
                <a:tableStyleId>{5C22544A-7EE6-4342-B048-85BDC9FD1C3A}</a:tableStyleId>
              </a:tblPr>
              <a:tblGrid>
                <a:gridCol w="1527191"/>
                <a:gridCol w="1875641"/>
                <a:gridCol w="4712468"/>
              </a:tblGrid>
              <a:tr h="860944">
                <a:tc>
                  <a:txBody>
                    <a:bodyPr/>
                    <a:lstStyle/>
                    <a:p>
                      <a:pPr algn="ctr"/>
                      <a:r>
                        <a:rPr lang="en-US" sz="1800" dirty="0" smtClean="0"/>
                        <a:t>Forecast Value</a:t>
                      </a:r>
                      <a:endParaRPr lang="en-US" sz="1800" dirty="0"/>
                    </a:p>
                  </a:txBody>
                  <a:tcPr anchor="ctr"/>
                </a:tc>
                <a:tc>
                  <a:txBody>
                    <a:bodyPr/>
                    <a:lstStyle/>
                    <a:p>
                      <a:pPr algn="ctr"/>
                      <a:r>
                        <a:rPr lang="en-US" sz="1800" dirty="0" smtClean="0"/>
                        <a:t>COP Submission</a:t>
                      </a:r>
                      <a:endParaRPr lang="en-US" sz="1800" dirty="0"/>
                    </a:p>
                  </a:txBody>
                  <a:tcPr anchor="ctr"/>
                </a:tc>
                <a:tc>
                  <a:txBody>
                    <a:bodyPr/>
                    <a:lstStyle/>
                    <a:p>
                      <a:pPr algn="ctr"/>
                      <a:r>
                        <a:rPr lang="en-US" sz="1800" dirty="0" smtClean="0"/>
                        <a:t>Outcome</a:t>
                      </a:r>
                      <a:endParaRPr lang="en-US" sz="1800" dirty="0"/>
                    </a:p>
                  </a:txBody>
                  <a:tcPr anchor="ctr"/>
                </a:tc>
              </a:tr>
              <a:tr h="868447">
                <a:tc>
                  <a:txBody>
                    <a:bodyPr/>
                    <a:lstStyle/>
                    <a:p>
                      <a:pPr algn="ctr"/>
                      <a:r>
                        <a:rPr lang="en-US" sz="1400" dirty="0" smtClean="0"/>
                        <a:t>98</a:t>
                      </a:r>
                      <a:endParaRPr lang="en-US" sz="1400" dirty="0"/>
                    </a:p>
                  </a:txBody>
                  <a:tcPr anchor="ctr"/>
                </a:tc>
                <a:tc>
                  <a:txBody>
                    <a:bodyPr/>
                    <a:lstStyle/>
                    <a:p>
                      <a:pPr algn="ctr"/>
                      <a:r>
                        <a:rPr lang="en-US" sz="1400" dirty="0" smtClean="0"/>
                        <a:t>100</a:t>
                      </a:r>
                      <a:endParaRPr lang="en-US" sz="1400" dirty="0"/>
                    </a:p>
                  </a:txBody>
                  <a:tcPr anchor="ctr"/>
                </a:tc>
                <a:tc>
                  <a:txBody>
                    <a:bodyPr/>
                    <a:lstStyle/>
                    <a:p>
                      <a:pPr algn="ctr"/>
                      <a:r>
                        <a:rPr lang="en-US" sz="1400" dirty="0" smtClean="0"/>
                        <a:t>“Entire” COP for the resource</a:t>
                      </a:r>
                      <a:r>
                        <a:rPr lang="en-US" sz="1400" baseline="0" dirty="0" smtClean="0"/>
                        <a:t> is Rejected</a:t>
                      </a:r>
                      <a:endParaRPr lang="en-US" sz="1400" dirty="0"/>
                    </a:p>
                  </a:txBody>
                  <a:tcPr anchor="ctr"/>
                </a:tc>
              </a:tr>
              <a:tr h="914400">
                <a:tc>
                  <a:txBody>
                    <a:bodyPr/>
                    <a:lstStyle/>
                    <a:p>
                      <a:pPr algn="ctr"/>
                      <a:r>
                        <a:rPr lang="en-US" sz="1400" dirty="0" smtClean="0"/>
                        <a:t>100</a:t>
                      </a:r>
                      <a:endParaRPr lang="en-US" sz="1400" dirty="0"/>
                    </a:p>
                  </a:txBody>
                  <a:tcPr anchor="ctr"/>
                </a:tc>
                <a:tc>
                  <a:txBody>
                    <a:bodyPr/>
                    <a:lstStyle/>
                    <a:p>
                      <a:pPr algn="ctr"/>
                      <a:r>
                        <a:rPr lang="en-US" sz="1400" dirty="0" smtClean="0"/>
                        <a:t>100</a:t>
                      </a:r>
                      <a:endParaRPr lang="en-US" sz="1400" dirty="0"/>
                    </a:p>
                  </a:txBody>
                  <a:tcPr anchor="ctr"/>
                </a:tc>
                <a:tc>
                  <a:txBody>
                    <a:bodyPr/>
                    <a:lstStyle/>
                    <a:p>
                      <a:pPr algn="ctr"/>
                      <a:r>
                        <a:rPr lang="en-US" sz="1400" dirty="0" smtClean="0"/>
                        <a:t>COP is Accepted.</a:t>
                      </a:r>
                      <a:br>
                        <a:rPr lang="en-US" sz="1400" dirty="0" smtClean="0"/>
                      </a:br>
                      <a:endParaRPr lang="en-US" sz="1400" dirty="0" smtClean="0"/>
                    </a:p>
                    <a:p>
                      <a:pPr algn="just"/>
                      <a:r>
                        <a:rPr lang="en-US" sz="1400" kern="1200" dirty="0" smtClean="0">
                          <a:solidFill>
                            <a:schemeClr val="dk1"/>
                          </a:solidFill>
                          <a:effectLst/>
                          <a:latin typeface="+mn-lt"/>
                          <a:ea typeface="+mn-ea"/>
                          <a:cs typeface="+mn-cs"/>
                        </a:rPr>
                        <a:t>From a forecast overwrite stand point, this hour </a:t>
                      </a:r>
                      <a:r>
                        <a:rPr lang="en-US" sz="1400" b="1" kern="1200" dirty="0" smtClean="0">
                          <a:solidFill>
                            <a:schemeClr val="dk1"/>
                          </a:solidFill>
                          <a:effectLst/>
                          <a:latin typeface="+mn-lt"/>
                          <a:ea typeface="+mn-ea"/>
                          <a:cs typeface="+mn-cs"/>
                        </a:rPr>
                        <a:t>will be </a:t>
                      </a:r>
                      <a:r>
                        <a:rPr lang="en-US" sz="1400" kern="1200" dirty="0" smtClean="0">
                          <a:solidFill>
                            <a:schemeClr val="dk1"/>
                          </a:solidFill>
                          <a:effectLst/>
                          <a:latin typeface="+mn-lt"/>
                          <a:ea typeface="+mn-ea"/>
                          <a:cs typeface="+mn-cs"/>
                        </a:rPr>
                        <a:t>updated during</a:t>
                      </a:r>
                      <a:r>
                        <a:rPr lang="en-US" sz="1400" kern="1200" baseline="0" dirty="0" smtClean="0">
                          <a:solidFill>
                            <a:schemeClr val="dk1"/>
                          </a:solidFill>
                          <a:effectLst/>
                          <a:latin typeface="+mn-lt"/>
                          <a:ea typeface="+mn-ea"/>
                          <a:cs typeface="+mn-cs"/>
                        </a:rPr>
                        <a:t> </a:t>
                      </a:r>
                      <a:r>
                        <a:rPr lang="en-US" sz="1400" dirty="0" smtClean="0"/>
                        <a:t>ERCOT’s next hourly COP update</a:t>
                      </a:r>
                      <a:r>
                        <a:rPr lang="en-US" sz="1400" kern="1200" dirty="0" smtClean="0">
                          <a:solidFill>
                            <a:schemeClr val="dk1"/>
                          </a:solidFill>
                          <a:effectLst/>
                          <a:latin typeface="+mn-lt"/>
                          <a:ea typeface="+mn-ea"/>
                          <a:cs typeface="+mn-cs"/>
                        </a:rPr>
                        <a:t>. </a:t>
                      </a:r>
                      <a:r>
                        <a:rPr lang="en-US" sz="1400" dirty="0" smtClean="0"/>
                        <a:t>ERCOT’s next hourly COP update will set COP-HSL = max(Forecast</a:t>
                      </a:r>
                      <a:r>
                        <a:rPr lang="en-US" sz="1400" dirty="0" smtClean="0"/>
                        <a:t>, LSL</a:t>
                      </a:r>
                      <a:r>
                        <a:rPr lang="en-US" sz="1400" dirty="0" smtClean="0"/>
                        <a:t>)</a:t>
                      </a:r>
                      <a:r>
                        <a:rPr lang="en-US" sz="1400" kern="1200" dirty="0" smtClean="0">
                          <a:solidFill>
                            <a:schemeClr val="dk1"/>
                          </a:solidFill>
                          <a:effectLst/>
                          <a:latin typeface="+mn-lt"/>
                          <a:ea typeface="+mn-ea"/>
                          <a:cs typeface="+mn-cs"/>
                        </a:rPr>
                        <a:t>.</a:t>
                      </a:r>
                      <a:endParaRPr lang="en-US" sz="1400" dirty="0"/>
                    </a:p>
                  </a:txBody>
                  <a:tcPr anchor="ctr"/>
                </a:tc>
              </a:tr>
              <a:tr h="868447">
                <a:tc>
                  <a:txBody>
                    <a:bodyPr/>
                    <a:lstStyle/>
                    <a:p>
                      <a:pPr algn="ctr"/>
                      <a:r>
                        <a:rPr lang="en-US" sz="1400" dirty="0" smtClean="0"/>
                        <a:t>100</a:t>
                      </a:r>
                      <a:endParaRPr lang="en-US" sz="1400" dirty="0"/>
                    </a:p>
                  </a:txBody>
                  <a:tcPr anchor="ctr"/>
                </a:tc>
                <a:tc>
                  <a:txBody>
                    <a:bodyPr/>
                    <a:lstStyle/>
                    <a:p>
                      <a:pPr algn="ctr"/>
                      <a:r>
                        <a:rPr lang="en-US" sz="1400" dirty="0" smtClean="0"/>
                        <a:t>90</a:t>
                      </a:r>
                      <a:endParaRPr lang="en-US" sz="1400" dirty="0"/>
                    </a:p>
                  </a:txBody>
                  <a:tcPr anchor="ctr"/>
                </a:tc>
                <a:tc>
                  <a:txBody>
                    <a:bodyPr/>
                    <a:lstStyle/>
                    <a:p>
                      <a:pPr algn="ctr"/>
                      <a:r>
                        <a:rPr lang="en-US" sz="1400" dirty="0" smtClean="0"/>
                        <a:t>COP is Accepted.</a:t>
                      </a:r>
                      <a:r>
                        <a:rPr lang="en-US" sz="1400" baseline="0" dirty="0" smtClean="0"/>
                        <a:t> </a:t>
                      </a:r>
                    </a:p>
                    <a:p>
                      <a:pPr algn="ctr"/>
                      <a:endParaRPr lang="en-US" sz="1400" kern="1200" dirty="0" smtClean="0">
                        <a:solidFill>
                          <a:schemeClr val="dk1"/>
                        </a:solidFill>
                        <a:effectLst/>
                        <a:latin typeface="+mn-lt"/>
                        <a:ea typeface="+mn-ea"/>
                        <a:cs typeface="+mn-cs"/>
                      </a:endParaRPr>
                    </a:p>
                    <a:p>
                      <a:pPr algn="just"/>
                      <a:r>
                        <a:rPr lang="en-US" sz="1400" kern="1200" dirty="0" smtClean="0">
                          <a:solidFill>
                            <a:schemeClr val="dk1"/>
                          </a:solidFill>
                          <a:effectLst/>
                          <a:latin typeface="+mn-lt"/>
                          <a:ea typeface="+mn-ea"/>
                          <a:cs typeface="+mn-cs"/>
                        </a:rPr>
                        <a:t>From a forecast overwrite stand point, this hour </a:t>
                      </a:r>
                      <a:r>
                        <a:rPr lang="en-US" sz="1400" b="1" kern="1200" dirty="0" smtClean="0">
                          <a:solidFill>
                            <a:schemeClr val="dk1"/>
                          </a:solidFill>
                          <a:effectLst/>
                          <a:latin typeface="+mn-lt"/>
                          <a:ea typeface="+mn-ea"/>
                          <a:cs typeface="+mn-cs"/>
                        </a:rPr>
                        <a:t>will be treated as an “overridden”</a:t>
                      </a:r>
                      <a:r>
                        <a:rPr lang="en-US" sz="1400" b="1" kern="1200" baseline="0" dirty="0" smtClean="0">
                          <a:solidFill>
                            <a:schemeClr val="dk1"/>
                          </a:solidFill>
                          <a:effectLst/>
                          <a:latin typeface="+mn-lt"/>
                          <a:ea typeface="+mn-ea"/>
                          <a:cs typeface="+mn-cs"/>
                        </a:rPr>
                        <a:t> hour</a:t>
                      </a:r>
                      <a:r>
                        <a:rPr lang="en-US" sz="1400" b="0" kern="1200" baseline="0" dirty="0" smtClean="0">
                          <a:solidFill>
                            <a:schemeClr val="dk1"/>
                          </a:solidFill>
                          <a:effectLst/>
                          <a:latin typeface="+mn-lt"/>
                          <a:ea typeface="+mn-ea"/>
                          <a:cs typeface="+mn-cs"/>
                        </a:rPr>
                        <a:t>.</a:t>
                      </a:r>
                      <a:r>
                        <a:rPr lang="en-US" sz="1400" kern="1200" baseline="0" dirty="0" smtClean="0">
                          <a:solidFill>
                            <a:schemeClr val="dk1"/>
                          </a:solidFill>
                          <a:effectLst/>
                          <a:latin typeface="+mn-lt"/>
                          <a:ea typeface="+mn-ea"/>
                          <a:cs typeface="+mn-cs"/>
                        </a:rPr>
                        <a:t> </a:t>
                      </a:r>
                      <a:r>
                        <a:rPr lang="en-US" sz="1400" dirty="0" smtClean="0"/>
                        <a:t>ERCOT’s next hourly COP update will set COP-HSL = max(min(Forecast, 90),LSL)</a:t>
                      </a:r>
                      <a:r>
                        <a:rPr lang="en-US" sz="1400" kern="1200" dirty="0" smtClean="0">
                          <a:solidFill>
                            <a:schemeClr val="dk1"/>
                          </a:solidFill>
                          <a:effectLst/>
                          <a:latin typeface="+mn-lt"/>
                          <a:ea typeface="+mn-ea"/>
                          <a:cs typeface="+mn-cs"/>
                        </a:rPr>
                        <a:t>.</a:t>
                      </a:r>
                      <a:endParaRPr lang="en-US" sz="1400" dirty="0"/>
                    </a:p>
                  </a:txBody>
                  <a:tcPr anchor="ctr"/>
                </a:tc>
              </a:tr>
            </a:tbl>
          </a:graphicData>
        </a:graphic>
      </p:graphicFrame>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613790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XML Notification</a:t>
            </a:r>
            <a:endParaRPr lang="en-US" dirty="0"/>
          </a:p>
        </p:txBody>
      </p:sp>
      <p:sp>
        <p:nvSpPr>
          <p:cNvPr id="3" name="Content Placeholder 2"/>
          <p:cNvSpPr>
            <a:spLocks noGrp="1"/>
          </p:cNvSpPr>
          <p:nvPr>
            <p:ph idx="1"/>
          </p:nvPr>
        </p:nvSpPr>
        <p:spPr/>
        <p:txBody>
          <a:bodyPr/>
          <a:lstStyle/>
          <a:p>
            <a:r>
              <a:rPr lang="en-US" sz="2200" dirty="0" smtClean="0"/>
              <a:t>The following .XML message will be triggered when a Resource’ COP-HSL values are updated with forecast. </a:t>
            </a:r>
            <a:endParaRPr lang="en-US" sz="2200" dirty="0" smtClean="0"/>
          </a:p>
          <a:p>
            <a:endParaRPr lang="en-US" dirty="0" smtClean="0"/>
          </a:p>
          <a:p>
            <a:endParaRPr lang="en-US" dirty="0"/>
          </a:p>
          <a:p>
            <a:endParaRPr lang="en-US" dirty="0" smtClean="0"/>
          </a:p>
          <a:p>
            <a:endParaRPr lang="en-US" dirty="0" smtClean="0"/>
          </a:p>
          <a:p>
            <a:pPr lvl="1"/>
            <a:r>
              <a:rPr lang="en-US" sz="2000" dirty="0" smtClean="0"/>
              <a:t>Note, only one XML message will be generated per Resource.</a:t>
            </a:r>
            <a:endParaRPr lang="en-US" sz="20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085782458"/>
              </p:ext>
            </p:extLst>
          </p:nvPr>
        </p:nvGraphicFramePr>
        <p:xfrm>
          <a:off x="762000" y="1941342"/>
          <a:ext cx="7924800" cy="1493520"/>
        </p:xfrm>
        <a:graphic>
          <a:graphicData uri="http://schemas.openxmlformats.org/drawingml/2006/table">
            <a:tbl>
              <a:tblPr firstRow="1" firstCol="1" lastRow="1" lastCol="1" bandRow="1" bandCol="1"/>
              <a:tblGrid>
                <a:gridCol w="381000"/>
                <a:gridCol w="2667000"/>
                <a:gridCol w="2133600"/>
                <a:gridCol w="1447800"/>
                <a:gridCol w="533400"/>
                <a:gridCol w="762000"/>
              </a:tblGrid>
              <a:tr h="0">
                <a:tc>
                  <a:txBody>
                    <a:bodyPr/>
                    <a:lstStyle/>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u="sng" kern="1200" dirty="0" smtClean="0">
                          <a:solidFill>
                            <a:schemeClr val="tx1"/>
                          </a:solidFill>
                          <a:effectLst/>
                          <a:latin typeface="Arial" panose="020B0604020202020204" pitchFamily="34" charset="0"/>
                          <a:ea typeface="Times New Roman" panose="02020603050405020304" pitchFamily="18" charset="0"/>
                          <a:cs typeface="+mn-cs"/>
                        </a:rPr>
                        <a:t>CM-COP-UPD-NOTF</a:t>
                      </a:r>
                      <a:r>
                        <a:rPr lang="en-US" sz="1400" kern="1200" dirty="0" smtClean="0">
                          <a:solidFill>
                            <a:schemeClr val="tx1"/>
                          </a:solidFill>
                          <a:effectLst/>
                          <a:latin typeface="Arial" panose="020B0604020202020204" pitchFamily="34" charset="0"/>
                          <a:ea typeface="Times New Roman" panose="02020603050405020304" pitchFamily="18" charset="0"/>
                          <a:cs typeface="+mn-cs"/>
                        </a:rPr>
                        <a:t> COP HSL for &lt;RES_NAME&gt; from trade dates &lt;MM/DD/YYYY&gt; (first forecast date) to &lt;MM/DD/YYYY&gt; (last forecast date) have been updated to Forecast values.</a:t>
                      </a: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Arial" panose="020B0604020202020204" pitchFamily="34" charset="0"/>
                          <a:ea typeface="Times New Roman" panose="02020603050405020304" pitchFamily="18" charset="0"/>
                          <a:cs typeface="+mn-cs"/>
                        </a:rPr>
                        <a:t>Notify QSE when a WGR’s or PVGR’s COP HSL value is updated with the forecast value.</a:t>
                      </a: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1455833"/>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schemas.openxmlformats.org/package/2006/metadata/core-properties"/>
    <ds:schemaRef ds:uri="http://schemas.microsoft.com/office/2006/metadata/properties"/>
    <ds:schemaRef ds:uri="http://purl.org/dc/elements/1.1/"/>
    <ds:schemaRef ds:uri="http://schemas.microsoft.com/office/infopath/2007/PartnerControls"/>
    <ds:schemaRef ds:uri="http://purl.org/dc/terms/"/>
    <ds:schemaRef ds:uri="http://schemas.microsoft.com/office/2006/documentManagement/types"/>
    <ds:schemaRef ds:uri="http://purl.org/dc/dcmitype/"/>
    <ds:schemaRef ds:uri="http://www.w3.org/XML/1998/namespace"/>
    <ds:schemaRef ds:uri="c34af464-7aa1-4edd-9be4-83dffc1cb926"/>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1910</TotalTime>
  <Words>447</Words>
  <Application>Microsoft Office PowerPoint</Application>
  <PresentationFormat>On-screen Show (4:3)</PresentationFormat>
  <Paragraphs>55</Paragraphs>
  <Slides>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1_Custom Design</vt:lpstr>
      <vt:lpstr>Office Theme</vt:lpstr>
      <vt:lpstr>PowerPoint Presentation</vt:lpstr>
      <vt:lpstr>Description of NPRR 785</vt:lpstr>
      <vt:lpstr>Description of NPRR 785</vt:lpstr>
      <vt:lpstr>Diagram</vt:lpstr>
      <vt:lpstr>Examples</vt:lpstr>
      <vt:lpstr>XML Notification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Mago, Nitika</cp:lastModifiedBy>
  <cp:revision>54</cp:revision>
  <cp:lastPrinted>2016-01-21T20:53:15Z</cp:lastPrinted>
  <dcterms:created xsi:type="dcterms:W3CDTF">2016-01-21T15:20:31Z</dcterms:created>
  <dcterms:modified xsi:type="dcterms:W3CDTF">2017-03-02T22:28:37Z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