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4"/>
  </p:notesMasterIdLst>
  <p:handoutMasterIdLst>
    <p:handoutMasterId r:id="rId15"/>
  </p:handoutMasterIdLst>
  <p:sldIdLst>
    <p:sldId id="260" r:id="rId7"/>
    <p:sldId id="269" r:id="rId8"/>
    <p:sldId id="270" r:id="rId9"/>
    <p:sldId id="271" r:id="rId10"/>
    <p:sldId id="273" r:id="rId11"/>
    <p:sldId id="274" r:id="rId12"/>
    <p:sldId id="275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9464" autoAdjust="0"/>
  </p:normalViewPr>
  <p:slideViewPr>
    <p:cSldViewPr showGuides="1">
      <p:cViewPr>
        <p:scale>
          <a:sx n="84" d="100"/>
          <a:sy n="84" d="100"/>
        </p:scale>
        <p:origin x="-744" y="-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9/7/2017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1895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8597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emf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97966" y="2971800"/>
            <a:ext cx="5646034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en-US" b="1" dirty="0" smtClean="0">
                <a:solidFill>
                  <a:srgbClr val="000000"/>
                </a:solidFill>
              </a:rPr>
              <a:t>2018 System Change Roadmap</a:t>
            </a:r>
            <a:br>
              <a:rPr lang="en-US" altLang="en-US" b="1" dirty="0" smtClean="0">
                <a:solidFill>
                  <a:srgbClr val="000000"/>
                </a:solidFill>
              </a:rPr>
            </a:br>
            <a:r>
              <a:rPr lang="en-US" altLang="en-US" b="1" dirty="0" smtClean="0">
                <a:solidFill>
                  <a:srgbClr val="000000"/>
                </a:solidFill>
              </a:rPr>
              <a:t/>
            </a:r>
            <a:br>
              <a:rPr lang="en-US" altLang="en-US" b="1" dirty="0" smtClean="0">
                <a:solidFill>
                  <a:srgbClr val="000000"/>
                </a:solidFill>
              </a:rPr>
            </a:br>
            <a:r>
              <a:rPr lang="en-US" altLang="en-US" dirty="0" smtClean="0">
                <a:solidFill>
                  <a:srgbClr val="000000"/>
                </a:solidFill>
              </a:rPr>
              <a:t>David Forfia</a:t>
            </a:r>
          </a:p>
          <a:p>
            <a:pPr algn="ctr">
              <a:spcBef>
                <a:spcPct val="0"/>
              </a:spcBef>
            </a:pPr>
            <a:r>
              <a:rPr lang="en-US" altLang="en-US" sz="1400" dirty="0" smtClean="0">
                <a:solidFill>
                  <a:srgbClr val="000000"/>
                </a:solidFill>
              </a:rPr>
              <a:t>Director Enterprise Architecture </a:t>
            </a:r>
            <a:br>
              <a:rPr lang="en-US" altLang="en-US" sz="1400" dirty="0" smtClean="0">
                <a:solidFill>
                  <a:srgbClr val="000000"/>
                </a:solidFill>
              </a:rPr>
            </a:br>
            <a:r>
              <a:rPr lang="en-US" altLang="en-US" sz="1400" dirty="0" smtClean="0">
                <a:solidFill>
                  <a:srgbClr val="000000"/>
                </a:solidFill>
              </a:rPr>
              <a:t>&amp; IT Transformation</a:t>
            </a:r>
            <a:endParaRPr lang="en-US" altLang="en-US" sz="1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647700" y="1371600"/>
            <a:ext cx="7924800" cy="3124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285750" lvl="1" indent="-285750">
              <a:buFont typeface="Arial" panose="020B0604020202020204" pitchFamily="34" charset="0"/>
              <a:buChar char="•"/>
              <a:defRPr/>
            </a:pPr>
            <a:r>
              <a:rPr lang="en-US" sz="2000" dirty="0" smtClean="0"/>
              <a:t>ERCOT Roadmap Process</a:t>
            </a:r>
            <a:br>
              <a:rPr lang="en-US" sz="2000" dirty="0" smtClean="0"/>
            </a:br>
            <a:endParaRPr lang="en-US" sz="2000" dirty="0" smtClean="0"/>
          </a:p>
          <a:p>
            <a:pPr marL="285750" lvl="1" indent="-285750">
              <a:buFont typeface="Arial" panose="020B0604020202020204" pitchFamily="34" charset="0"/>
              <a:buChar char="•"/>
              <a:defRPr/>
            </a:pPr>
            <a:r>
              <a:rPr lang="en-US" sz="2000" dirty="0" smtClean="0"/>
              <a:t>IT to IT Retail Market Technology Roadmap WebEx Timing</a:t>
            </a:r>
          </a:p>
          <a:p>
            <a:pPr marL="285750" lvl="1" indent="-285750">
              <a:buFont typeface="Arial" panose="020B0604020202020204" pitchFamily="34" charset="0"/>
              <a:buChar char="•"/>
              <a:defRPr/>
            </a:pPr>
            <a:endParaRPr lang="en-US" sz="2000" dirty="0"/>
          </a:p>
          <a:p>
            <a:pPr marL="285750" lvl="1" indent="-285750">
              <a:buFont typeface="Arial" panose="020B0604020202020204" pitchFamily="34" charset="0"/>
              <a:buChar char="•"/>
              <a:defRPr/>
            </a:pPr>
            <a:r>
              <a:rPr lang="en-US" sz="2000" dirty="0" smtClean="0"/>
              <a:t>2018 Technology Project Forecast – ERCOT NAESB Upgrade</a:t>
            </a:r>
          </a:p>
          <a:p>
            <a:pPr marL="457200" lvl="2">
              <a:defRPr/>
            </a:pPr>
            <a:endParaRPr lang="en-US" sz="2000" dirty="0"/>
          </a:p>
          <a:p>
            <a:pPr marL="0" lvl="1">
              <a:defRPr/>
            </a:pPr>
            <a:endParaRPr lang="en-US" sz="2400" i="1" dirty="0" smtClean="0"/>
          </a:p>
          <a:p>
            <a:pPr marL="0" lvl="1">
              <a:defRPr/>
            </a:pPr>
            <a:endParaRPr lang="en-US" sz="2400" i="1" dirty="0" smtClean="0"/>
          </a:p>
          <a:p>
            <a:pPr marL="0" lvl="1">
              <a:defRPr/>
            </a:pPr>
            <a:endParaRPr lang="en-US" sz="2400" i="1" dirty="0"/>
          </a:p>
          <a:p>
            <a:pPr marL="457200" lvl="2">
              <a:defRPr/>
            </a:pPr>
            <a:endParaRPr lang="en-US" sz="2400" dirty="0"/>
          </a:p>
          <a:p>
            <a:pPr marL="742950" lvl="2" indent="-285750">
              <a:buFont typeface="Arial" panose="020B0604020202020204" pitchFamily="34" charset="0"/>
              <a:buChar char="•"/>
              <a:defRPr/>
            </a:pPr>
            <a:endParaRPr lang="en-US" sz="2400" dirty="0" smtClean="0"/>
          </a:p>
          <a:p>
            <a:pPr marL="742950" lvl="2" indent="-285750">
              <a:buFont typeface="Arial" panose="020B0604020202020204" pitchFamily="34" charset="0"/>
              <a:buChar char="•"/>
              <a:defRPr/>
            </a:pPr>
            <a:endParaRPr lang="en-US" sz="2400" dirty="0"/>
          </a:p>
          <a:p>
            <a:pPr marL="0" lvl="1">
              <a:defRPr/>
            </a:pPr>
            <a:endParaRPr lang="en-US" sz="2400" dirty="0"/>
          </a:p>
          <a:p>
            <a:pPr marL="0" lvl="1">
              <a:defRPr/>
            </a:pPr>
            <a:endParaRPr lang="en-US" sz="2400" dirty="0"/>
          </a:p>
          <a:p>
            <a:pPr marL="285750" lvl="1" indent="-285750">
              <a:buFont typeface="Arial" panose="020B0604020202020204" pitchFamily="34" charset="0"/>
              <a:buChar char="•"/>
              <a:defRPr/>
            </a:pPr>
            <a:endParaRPr lang="en-US" sz="2400" dirty="0"/>
          </a:p>
          <a:p>
            <a:pPr>
              <a:defRPr/>
            </a:pPr>
            <a:endParaRPr lang="en-US" sz="2400" dirty="0"/>
          </a:p>
        </p:txBody>
      </p:sp>
      <p:sp>
        <p:nvSpPr>
          <p:cNvPr id="4" name="Title 2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821436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Planning Drives the Investment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56291"/>
            <a:ext cx="8534400" cy="5617572"/>
          </a:xfrm>
        </p:spPr>
        <p:txBody>
          <a:bodyPr>
            <a:normAutofit/>
          </a:bodyPr>
          <a:lstStyle/>
          <a:p>
            <a:r>
              <a:rPr lang="en-US" sz="2000" dirty="0" smtClean="0"/>
              <a:t>Tech Foundation Roadmaps</a:t>
            </a:r>
            <a:br>
              <a:rPr lang="en-US" sz="2000" dirty="0" smtClean="0"/>
            </a:br>
            <a:r>
              <a:rPr lang="en-US" sz="2000" dirty="0" smtClean="0"/>
              <a:t>are completed annually (1</a:t>
            </a:r>
            <a:r>
              <a:rPr lang="en-US" sz="2000" baseline="30000" dirty="0" smtClean="0"/>
              <a:t>st</a:t>
            </a:r>
            <a:r>
              <a:rPr lang="en-US" sz="2000" dirty="0" smtClean="0"/>
              <a:t> Quarter) and </a:t>
            </a:r>
            <a:br>
              <a:rPr lang="en-US" sz="2000" dirty="0" smtClean="0"/>
            </a:br>
            <a:r>
              <a:rPr lang="en-US" sz="2000" dirty="0" smtClean="0"/>
              <a:t>reviewed and accepted by the ARB</a:t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 smtClean="0"/>
          </a:p>
          <a:p>
            <a:r>
              <a:rPr lang="en-US" sz="2000" dirty="0" smtClean="0"/>
              <a:t>Applications are assessed against the roadmaps </a:t>
            </a:r>
            <a:br>
              <a:rPr lang="en-US" sz="2000" dirty="0" smtClean="0"/>
            </a:br>
            <a:r>
              <a:rPr lang="en-US" sz="2000" dirty="0" smtClean="0"/>
              <a:t>bi-annually (</a:t>
            </a:r>
            <a:r>
              <a:rPr lang="en-US" sz="2000" dirty="0"/>
              <a:t>1</a:t>
            </a:r>
            <a:r>
              <a:rPr lang="en-US" sz="2000" dirty="0" smtClean="0"/>
              <a:t>Q/3Q) and as needed for the </a:t>
            </a:r>
            <a:br>
              <a:rPr lang="en-US" sz="2000" dirty="0" smtClean="0"/>
            </a:br>
            <a:r>
              <a:rPr lang="en-US" sz="2000" dirty="0" smtClean="0"/>
              <a:t>Board Deep Dive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 smtClean="0"/>
              <a:t>Forecasting the need for</a:t>
            </a:r>
            <a:r>
              <a:rPr lang="en-US" sz="2000" dirty="0"/>
              <a:t> </a:t>
            </a:r>
            <a:r>
              <a:rPr lang="en-US" sz="2000" dirty="0" smtClean="0"/>
              <a:t>projects on the project </a:t>
            </a:r>
            <a:br>
              <a:rPr lang="en-US" sz="2000" dirty="0" smtClean="0"/>
            </a:br>
            <a:r>
              <a:rPr lang="en-US" sz="2000" dirty="0" smtClean="0"/>
              <a:t>incubator to address the trends using the </a:t>
            </a:r>
            <a:br>
              <a:rPr lang="en-US" sz="2000" dirty="0" smtClean="0"/>
            </a:br>
            <a:r>
              <a:rPr lang="en-US" sz="2000" dirty="0" smtClean="0"/>
              <a:t>Tech Foundation process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00800" y="5055264"/>
            <a:ext cx="2508847" cy="1325939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" name="Picture 8" descr="Screen Clippin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54362" y="963276"/>
            <a:ext cx="3084838" cy="146586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49048" y="2695658"/>
            <a:ext cx="2260599" cy="169545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45109" y="3411563"/>
            <a:ext cx="2251672" cy="133741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589195" y="3543383"/>
            <a:ext cx="2041810" cy="1531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90497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Technical Health Project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0895" y="1143000"/>
            <a:ext cx="8534400" cy="4319832"/>
          </a:xfrm>
        </p:spPr>
        <p:txBody>
          <a:bodyPr>
            <a:noAutofit/>
          </a:bodyPr>
          <a:lstStyle/>
          <a:p>
            <a:r>
              <a:rPr lang="en-US" sz="1800" dirty="0" smtClean="0"/>
              <a:t>Continuous Application Maintenance</a:t>
            </a:r>
          </a:p>
          <a:p>
            <a:pPr marL="400050" lvl="1" indent="0">
              <a:buNone/>
            </a:pPr>
            <a:r>
              <a:rPr lang="en-US" sz="1100" dirty="0" smtClean="0"/>
              <a:t>Maintain </a:t>
            </a:r>
            <a:r>
              <a:rPr lang="en-US" sz="1100" dirty="0"/>
              <a:t>the Application </a:t>
            </a:r>
            <a:r>
              <a:rPr lang="en-US" sz="1100" dirty="0" smtClean="0"/>
              <a:t>in </a:t>
            </a:r>
            <a:r>
              <a:rPr lang="en-US" sz="1100" dirty="0"/>
              <a:t>conjunction with Business projects</a:t>
            </a:r>
            <a:br>
              <a:rPr lang="en-US" sz="1100" dirty="0"/>
            </a:br>
            <a:endParaRPr lang="en-US" sz="1100" dirty="0" smtClean="0"/>
          </a:p>
          <a:p>
            <a:pPr lvl="2"/>
            <a:r>
              <a:rPr lang="en-US" sz="900" dirty="0" smtClean="0"/>
              <a:t>Delivers business and application value at the same time</a:t>
            </a:r>
          </a:p>
          <a:p>
            <a:pPr lvl="2"/>
            <a:r>
              <a:rPr lang="en-US" sz="900" dirty="0" smtClean="0"/>
              <a:t>Reduces the overall cost by combining development and testing cycles</a:t>
            </a:r>
          </a:p>
          <a:p>
            <a:pPr lvl="2"/>
            <a:r>
              <a:rPr lang="en-US" sz="900" dirty="0" smtClean="0"/>
              <a:t>Keeps the application healthy as a matter of normal project processes thru incremental improvements</a:t>
            </a:r>
            <a:br>
              <a:rPr lang="en-US" sz="900" dirty="0" smtClean="0"/>
            </a:br>
            <a:endParaRPr lang="en-US" sz="2000" dirty="0" smtClean="0"/>
          </a:p>
          <a:p>
            <a:r>
              <a:rPr lang="en-US" sz="1800" dirty="0" smtClean="0"/>
              <a:t>Application Technology Refresh Project</a:t>
            </a:r>
          </a:p>
          <a:p>
            <a:pPr marL="400050" lvl="1" indent="0">
              <a:buFont typeface="Arial" panose="020B0604020202020204" pitchFamily="34" charset="0"/>
              <a:buNone/>
            </a:pPr>
            <a:r>
              <a:rPr lang="en-US" sz="1100" dirty="0" smtClean="0"/>
              <a:t>Charter </a:t>
            </a:r>
            <a:r>
              <a:rPr lang="en-US" sz="1100" dirty="0"/>
              <a:t>an “Application Refresh” project to address the overall Application System</a:t>
            </a:r>
            <a:br>
              <a:rPr lang="en-US" sz="1100" dirty="0"/>
            </a:br>
            <a:endParaRPr lang="en-US" sz="1100" dirty="0"/>
          </a:p>
          <a:p>
            <a:pPr lvl="2"/>
            <a:r>
              <a:rPr lang="en-US" sz="900" dirty="0" smtClean="0"/>
              <a:t>Addresses the system technology as a whole</a:t>
            </a:r>
          </a:p>
          <a:p>
            <a:pPr lvl="2"/>
            <a:r>
              <a:rPr lang="en-US" sz="900" dirty="0" smtClean="0"/>
              <a:t>Biggest IT return for the investment</a:t>
            </a:r>
          </a:p>
          <a:p>
            <a:pPr lvl="2"/>
            <a:r>
              <a:rPr lang="en-US" sz="900" dirty="0" smtClean="0"/>
              <a:t>Biggest business operational improvement for the investment</a:t>
            </a:r>
          </a:p>
          <a:p>
            <a:pPr lvl="2"/>
            <a:r>
              <a:rPr lang="en-US" sz="900" dirty="0" smtClean="0"/>
              <a:t>Schedule strategically when there is limited planned business projects</a:t>
            </a:r>
          </a:p>
          <a:p>
            <a:pPr marL="1257300" lvl="2" indent="-457200"/>
            <a:endParaRPr lang="en-US" sz="900" dirty="0"/>
          </a:p>
          <a:p>
            <a:r>
              <a:rPr lang="en-US" sz="1800" dirty="0"/>
              <a:t>Platform Refresh Project</a:t>
            </a:r>
          </a:p>
          <a:p>
            <a:pPr marL="400050" lvl="1" indent="0">
              <a:buNone/>
            </a:pPr>
            <a:r>
              <a:rPr lang="en-US" sz="1100" dirty="0" smtClean="0"/>
              <a:t>Charter </a:t>
            </a:r>
            <a:r>
              <a:rPr lang="en-US" sz="1100" dirty="0"/>
              <a:t>a “Platform Refresh” project to address the platform across all </a:t>
            </a:r>
            <a:r>
              <a:rPr lang="en-US" sz="1100" dirty="0" smtClean="0"/>
              <a:t>applications</a:t>
            </a:r>
            <a:br>
              <a:rPr lang="en-US" sz="1100" dirty="0" smtClean="0"/>
            </a:br>
            <a:endParaRPr lang="en-US" sz="1100" dirty="0" smtClean="0"/>
          </a:p>
          <a:p>
            <a:pPr marL="1257300" lvl="2" indent="-457200"/>
            <a:r>
              <a:rPr lang="en-US" sz="900" dirty="0" smtClean="0"/>
              <a:t>Targets a single application component across the portfolio</a:t>
            </a:r>
          </a:p>
          <a:p>
            <a:pPr marL="1257300" lvl="2" indent="-457200"/>
            <a:r>
              <a:rPr lang="en-US" sz="900" dirty="0" smtClean="0"/>
              <a:t>Least improvement to the overall health</a:t>
            </a:r>
          </a:p>
          <a:p>
            <a:pPr marL="1257300" lvl="2" indent="-457200"/>
            <a:r>
              <a:rPr lang="en-US" sz="900" dirty="0" smtClean="0"/>
              <a:t>Least IT return for the investment</a:t>
            </a:r>
          </a:p>
          <a:p>
            <a:pPr marL="1257300" lvl="2" indent="-457200"/>
            <a:r>
              <a:rPr lang="en-US" sz="900" dirty="0" smtClean="0"/>
              <a:t>Least Business return for the investment and delay</a:t>
            </a:r>
          </a:p>
          <a:p>
            <a:pPr marL="1257300" lvl="2" indent="-457200"/>
            <a:r>
              <a:rPr lang="en-US" sz="900" dirty="0" smtClean="0"/>
              <a:t>Difficult to strategically schedule around other projects due to scope of impact</a:t>
            </a:r>
          </a:p>
          <a:p>
            <a:pPr marL="457200" indent="-457200"/>
            <a:endParaRPr lang="en-US" sz="1600" dirty="0" smtClean="0"/>
          </a:p>
          <a:p>
            <a:pPr marL="1257300" lvl="2" indent="-457200"/>
            <a:endParaRPr lang="en-US" sz="900" dirty="0"/>
          </a:p>
          <a:p>
            <a:pPr marL="457200" indent="-457200"/>
            <a:endParaRPr lang="en-US" sz="1600" dirty="0" smtClean="0"/>
          </a:p>
          <a:p>
            <a:pPr marL="1257300" lvl="2" indent="-457200"/>
            <a:endParaRPr lang="en-US" sz="900" dirty="0"/>
          </a:p>
          <a:p>
            <a:pPr marL="457200" indent="-457200"/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55560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 to IT Technical Roadmap Webex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0895" y="1143000"/>
            <a:ext cx="4840705" cy="4319832"/>
          </a:xfrm>
        </p:spPr>
        <p:txBody>
          <a:bodyPr>
            <a:noAutofit/>
          </a:bodyPr>
          <a:lstStyle/>
          <a:p>
            <a:r>
              <a:rPr lang="en-US" sz="1800" dirty="0" smtClean="0"/>
              <a:t>Continue </a:t>
            </a:r>
            <a:r>
              <a:rPr lang="en-US" sz="1800" dirty="0"/>
              <a:t>working groups as projects on normal timeline for project releases</a:t>
            </a:r>
            <a:endParaRPr lang="en-US" sz="1800" dirty="0" smtClean="0"/>
          </a:p>
          <a:p>
            <a:endParaRPr lang="en-US" sz="1800" dirty="0"/>
          </a:p>
          <a:p>
            <a:r>
              <a:rPr lang="en-US" sz="1800" dirty="0"/>
              <a:t>Proposing Scheduling in </a:t>
            </a:r>
            <a:r>
              <a:rPr lang="en-US" sz="1800" dirty="0" smtClean="0"/>
              <a:t>3Q2017</a:t>
            </a:r>
            <a:br>
              <a:rPr lang="en-US" sz="1800" dirty="0" smtClean="0"/>
            </a:br>
            <a:endParaRPr lang="en-US" sz="1800" dirty="0"/>
          </a:p>
          <a:p>
            <a:r>
              <a:rPr lang="en-US" sz="1800" dirty="0" smtClean="0"/>
              <a:t>Specific audience is IT Staff at the Market Participants</a:t>
            </a:r>
          </a:p>
          <a:p>
            <a:pPr lvl="1"/>
            <a:r>
              <a:rPr lang="en-US" sz="1400" dirty="0" smtClean="0"/>
              <a:t>ERCOT Technical upgrades potentially have impacts on Market Participants</a:t>
            </a:r>
          </a:p>
          <a:p>
            <a:pPr lvl="1"/>
            <a:r>
              <a:rPr lang="en-US" sz="1400" dirty="0" smtClean="0"/>
              <a:t>Market participant upgrades potentially have impacts on ERCOT</a:t>
            </a:r>
            <a:r>
              <a:rPr lang="en-US" sz="1800" dirty="0" smtClean="0"/>
              <a:t/>
            </a:r>
            <a:br>
              <a:rPr lang="en-US" sz="1800" dirty="0" smtClean="0"/>
            </a:br>
            <a:endParaRPr lang="en-US" sz="1800" dirty="0" smtClean="0"/>
          </a:p>
          <a:p>
            <a:r>
              <a:rPr lang="en-US" sz="1800" dirty="0" smtClean="0"/>
              <a:t>Focusing on ERCOT Technical Roadmaps 2017 - 2022</a:t>
            </a:r>
            <a:endParaRPr lang="en-US" sz="900" dirty="0" smtClean="0"/>
          </a:p>
          <a:p>
            <a:pPr marL="0" indent="0">
              <a:buNone/>
            </a:pPr>
            <a:endParaRPr lang="en-US" sz="1800" dirty="0" smtClean="0"/>
          </a:p>
          <a:p>
            <a:endParaRPr lang="en-US" sz="1800" dirty="0"/>
          </a:p>
          <a:p>
            <a:endParaRPr lang="en-US" sz="900" dirty="0" smtClean="0"/>
          </a:p>
          <a:p>
            <a:pPr marL="457200" indent="-457200"/>
            <a:endParaRPr lang="en-US" sz="1600" dirty="0" smtClean="0"/>
          </a:p>
          <a:p>
            <a:pPr marL="1257300" lvl="2" indent="-457200"/>
            <a:endParaRPr lang="en-US" sz="900" dirty="0"/>
          </a:p>
          <a:p>
            <a:pPr marL="457200" indent="-457200"/>
            <a:endParaRPr lang="en-US" sz="1600" dirty="0" smtClean="0"/>
          </a:p>
          <a:p>
            <a:pPr marL="1257300" lvl="2" indent="-457200"/>
            <a:endParaRPr lang="en-US" sz="900" dirty="0"/>
          </a:p>
          <a:p>
            <a:pPr marL="457200" indent="-457200"/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0200" y="1524000"/>
            <a:ext cx="3581400" cy="268605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 rot="19128491">
            <a:off x="5264370" y="2464455"/>
            <a:ext cx="411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SAMPLE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18886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2018 Project Forecast – ERCOT NAESB Upgrade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9664" y="1066800"/>
            <a:ext cx="8534400" cy="4319832"/>
          </a:xfrm>
        </p:spPr>
        <p:txBody>
          <a:bodyPr/>
          <a:lstStyle/>
          <a:p>
            <a:r>
              <a:rPr lang="en-US" sz="2400" dirty="0" smtClean="0"/>
              <a:t>ERCOT needs to upgrade the NAESB Application Suite </a:t>
            </a:r>
          </a:p>
          <a:p>
            <a:pPr lvl="1"/>
            <a:r>
              <a:rPr lang="en-US" sz="2000" dirty="0" smtClean="0"/>
              <a:t>Targeted for a late 2018 or early 2019 release</a:t>
            </a:r>
            <a:br>
              <a:rPr lang="en-US" sz="2000" dirty="0" smtClean="0"/>
            </a:br>
            <a:endParaRPr lang="en-US" sz="2000" dirty="0" smtClean="0"/>
          </a:p>
          <a:p>
            <a:r>
              <a:rPr lang="en-US" sz="2400" dirty="0" smtClean="0"/>
              <a:t>Impacts</a:t>
            </a:r>
            <a:endParaRPr lang="en-US" sz="2000" dirty="0" smtClean="0"/>
          </a:p>
          <a:p>
            <a:pPr lvl="1"/>
            <a:r>
              <a:rPr lang="en-US" sz="2000" b="1" i="1" dirty="0"/>
              <a:t>Does not require participants to complete an upgrade </a:t>
            </a:r>
            <a:endParaRPr lang="en-US" sz="2000" b="1" i="1" dirty="0" smtClean="0"/>
          </a:p>
          <a:p>
            <a:pPr lvl="1"/>
            <a:r>
              <a:rPr lang="en-US" sz="2000" dirty="0" smtClean="0"/>
              <a:t>Requires Market Testing and should be in budget request for 2018</a:t>
            </a:r>
            <a:r>
              <a:rPr lang="en-US" sz="2000" b="1" i="1" dirty="0" smtClean="0"/>
              <a:t/>
            </a:r>
            <a:br>
              <a:rPr lang="en-US" sz="2000" b="1" i="1" dirty="0" smtClean="0"/>
            </a:br>
            <a:endParaRPr lang="en-US" sz="2000" b="1" i="1" dirty="0"/>
          </a:p>
          <a:p>
            <a:r>
              <a:rPr lang="en-US" sz="2400" dirty="0" smtClean="0"/>
              <a:t>Benefits</a:t>
            </a:r>
          </a:p>
          <a:p>
            <a:pPr lvl="1"/>
            <a:r>
              <a:rPr lang="en-US" sz="2000" dirty="0" smtClean="0"/>
              <a:t>Enables Participants capable of using enhanced encryption while supporting current encryption</a:t>
            </a:r>
          </a:p>
          <a:p>
            <a:pPr lvl="1"/>
            <a:r>
              <a:rPr lang="en-US" sz="2000" dirty="0" smtClean="0"/>
              <a:t>Enables RMS to choose upgrade to a version of the NAESB standard above 1.7 when the committee determines the need.</a:t>
            </a:r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97719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Questions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895600"/>
            <a:ext cx="8534400" cy="609601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Additional Questions ?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732595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B3EEE1ECD947947965D171B932E8DFA" ma:contentTypeVersion="0" ma:contentTypeDescription="Create a new document." ma:contentTypeScope="" ma:versionID="15ea593158aa45746e52440e01eccb84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08707FE6-5A29-432D-8855-31F97BDE68F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metadata/properties"/>
    <ds:schemaRef ds:uri="http://purl.org/dc/elements/1.1/"/>
    <ds:schemaRef ds:uri="c34af464-7aa1-4edd-9be4-83dffc1cb926"/>
    <ds:schemaRef ds:uri="http://www.w3.org/XML/1998/namespace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1589</TotalTime>
  <Words>87</Words>
  <Application>Microsoft Office PowerPoint</Application>
  <PresentationFormat>On-screen Show (4:3)</PresentationFormat>
  <Paragraphs>79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1_Custom Design</vt:lpstr>
      <vt:lpstr>Office Theme</vt:lpstr>
      <vt:lpstr>Custom Design</vt:lpstr>
      <vt:lpstr>PowerPoint Presentation</vt:lpstr>
      <vt:lpstr>Agenda</vt:lpstr>
      <vt:lpstr>Planning Drives the Investment </vt:lpstr>
      <vt:lpstr>Technical Health Project Strategy</vt:lpstr>
      <vt:lpstr>IT to IT Technical Roadmap Webex</vt:lpstr>
      <vt:lpstr>2018 Project Forecast – ERCOT NAESB Upgrade</vt:lpstr>
      <vt:lpstr>Questions ?</vt:lpstr>
    </vt:vector>
  </TitlesOfParts>
  <Company>The Electric Reliability Council of Texas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Jim Lee</cp:lastModifiedBy>
  <cp:revision>71</cp:revision>
  <cp:lastPrinted>2016-01-21T20:53:15Z</cp:lastPrinted>
  <dcterms:created xsi:type="dcterms:W3CDTF">2016-01-21T15:20:31Z</dcterms:created>
  <dcterms:modified xsi:type="dcterms:W3CDTF">2017-09-07T22:09:23Z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0x0101007B3EEE1ECD947947965D171B932E8DFA</vt:lpwstr>
  </property>
</Properties>
</file>