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288" r:id="rId7"/>
    <p:sldId id="289" r:id="rId8"/>
    <p:sldId id="290" r:id="rId9"/>
    <p:sldId id="294" r:id="rId10"/>
    <p:sldId id="291" r:id="rId11"/>
    <p:sldId id="292" r:id="rId12"/>
    <p:sldId id="293" r:id="rId13"/>
    <p:sldId id="295" r:id="rId14"/>
    <p:sldId id="296"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2" autoAdjust="0"/>
    <p:restoredTop sz="95450" autoAdjust="0"/>
  </p:normalViewPr>
  <p:slideViewPr>
    <p:cSldViewPr showGuides="1">
      <p:cViewPr varScale="1">
        <p:scale>
          <a:sx n="84" d="100"/>
          <a:sy n="84" d="100"/>
        </p:scale>
        <p:origin x="516" y="7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99" d="100"/>
          <a:sy n="99" d="100"/>
        </p:scale>
        <p:origin x="352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9/14/2017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96615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15 DSWG Meeting</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24598959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15 DSWG Meeting</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7067607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September 15 DSWG Meeting</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September 15 DSWG Meeting</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September 15 DSWG Meeting</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15 DSWG Meeting</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11638034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15 DSWG Meeting</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17702546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15 DSWG Meeting</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23950959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15 DSWG Meeting</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17818977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15 DSWG Meeting</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36409946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September 15 DSWG Meeting</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63" r:id="rId5"/>
    <p:sldLayoutId id="2147483665" r:id="rId6"/>
    <p:sldLayoutId id="2147483666" r:id="rId7"/>
    <p:sldLayoutId id="2147483667" r:id="rId8"/>
    <p:sldLayoutId id="2147483668" r:id="rId9"/>
    <p:sldLayoutId id="2147483669" r:id="rId10"/>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334000" cy="1477328"/>
          </a:xfrm>
          <a:prstGeom prst="rect">
            <a:avLst/>
          </a:prstGeom>
          <a:noFill/>
        </p:spPr>
        <p:txBody>
          <a:bodyPr wrap="square" rtlCol="0">
            <a:spAutoFit/>
          </a:bodyPr>
          <a:lstStyle/>
          <a:p>
            <a:r>
              <a:rPr lang="en-US" sz="2400" dirty="0" smtClean="0">
                <a:solidFill>
                  <a:schemeClr val="tx2"/>
                </a:solidFill>
              </a:rPr>
              <a:t>Review of Protocol Language associated with ERS Performance Calculations During TDSP Outages</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ERS Power Interruptions and Unplanned Unavailability</a:t>
            </a:r>
            <a:endParaRPr lang="en-US" sz="2400" dirty="0"/>
          </a:p>
        </p:txBody>
      </p:sp>
      <p:sp>
        <p:nvSpPr>
          <p:cNvPr id="4" name="Footer Placeholder 3"/>
          <p:cNvSpPr>
            <a:spLocks noGrp="1"/>
          </p:cNvSpPr>
          <p:nvPr>
            <p:ph type="ftr" sz="quarter" idx="11"/>
          </p:nvPr>
        </p:nvSpPr>
        <p:spPr/>
        <p:txBody>
          <a:bodyPr/>
          <a:lstStyle/>
          <a:p>
            <a:r>
              <a:rPr lang="en-US" smtClean="0"/>
              <a:t>September 15 DSWG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10</a:t>
            </a:fld>
            <a:endParaRPr lang="en-US"/>
          </a:p>
        </p:txBody>
      </p:sp>
      <p:sp>
        <p:nvSpPr>
          <p:cNvPr id="6" name="TextBox 5"/>
          <p:cNvSpPr txBox="1"/>
          <p:nvPr/>
        </p:nvSpPr>
        <p:spPr>
          <a:xfrm>
            <a:off x="381000" y="914400"/>
            <a:ext cx="8458200" cy="5324535"/>
          </a:xfrm>
          <a:prstGeom prst="rect">
            <a:avLst/>
          </a:prstGeom>
          <a:noFill/>
        </p:spPr>
        <p:txBody>
          <a:bodyPr wrap="square" rtlCol="0">
            <a:spAutoFit/>
          </a:bodyPr>
          <a:lstStyle/>
          <a:p>
            <a:pPr marL="342900" indent="-342900">
              <a:buFont typeface="Arial" panose="020B0604020202020204" pitchFamily="34" charset="0"/>
              <a:buChar char="•"/>
            </a:pPr>
            <a:r>
              <a:rPr lang="en-US" dirty="0" smtClean="0"/>
              <a:t>Power Interruptions (on TDSP side of meter)</a:t>
            </a:r>
            <a:endParaRPr lang="en-US" dirty="0"/>
          </a:p>
          <a:p>
            <a:pPr marL="800100" lvl="1" indent="-342900">
              <a:buFont typeface="Arial" panose="020B0604020202020204" pitchFamily="34" charset="0"/>
              <a:buChar char="•"/>
            </a:pPr>
            <a:r>
              <a:rPr lang="en-US" sz="1600" dirty="0" smtClean="0"/>
              <a:t>No limit on number of intervals submitted</a:t>
            </a:r>
            <a:endParaRPr lang="en-US" sz="1600" dirty="0"/>
          </a:p>
          <a:p>
            <a:pPr marL="800100" lvl="1" indent="-342900">
              <a:buFont typeface="Arial" panose="020B0604020202020204" pitchFamily="34" charset="0"/>
              <a:buChar char="•"/>
            </a:pPr>
            <a:r>
              <a:rPr lang="en-US" sz="1600" dirty="0" smtClean="0"/>
              <a:t>Submitted after the fact</a:t>
            </a:r>
          </a:p>
          <a:p>
            <a:pPr marL="800100" lvl="1" indent="-342900">
              <a:buFont typeface="Arial" panose="020B0604020202020204" pitchFamily="34" charset="0"/>
              <a:buChar char="•"/>
            </a:pPr>
            <a:r>
              <a:rPr lang="en-US" sz="1600" dirty="0" smtClean="0"/>
              <a:t>ERCOT will produce reports of NWS sites in competitive areas of ERCOT with significant numbers of consecutive intervals flagged as power interruptions that appear to be Harvey related (start date/time – end date/time)</a:t>
            </a:r>
          </a:p>
          <a:p>
            <a:pPr marL="1257300" lvl="2" indent="-342900">
              <a:buFont typeface="Arial" panose="020B0604020202020204" pitchFamily="34" charset="0"/>
              <a:buChar char="•"/>
            </a:pPr>
            <a:r>
              <a:rPr lang="en-US" sz="1600" dirty="0" smtClean="0"/>
              <a:t>AMS status flags</a:t>
            </a:r>
          </a:p>
          <a:p>
            <a:pPr marL="1257300" lvl="2" indent="-342900">
              <a:buFont typeface="Arial" panose="020B0604020202020204" pitchFamily="34" charset="0"/>
              <a:buChar char="•"/>
            </a:pPr>
            <a:r>
              <a:rPr lang="en-US" sz="1600" dirty="0" smtClean="0"/>
              <a:t>IDR status flags</a:t>
            </a:r>
          </a:p>
          <a:p>
            <a:pPr marL="800100" lvl="1" indent="-342900">
              <a:buFont typeface="Arial" panose="020B0604020202020204" pitchFamily="34" charset="0"/>
              <a:buChar char="•"/>
            </a:pPr>
            <a:r>
              <a:rPr lang="en-US" sz="1600" dirty="0" smtClean="0"/>
              <a:t>QSEs may submit power interruption notices using these as backup.</a:t>
            </a:r>
          </a:p>
          <a:p>
            <a:pPr marL="800100" lvl="1" indent="-342900">
              <a:buFont typeface="Arial" panose="020B0604020202020204" pitchFamily="34" charset="0"/>
              <a:buChar char="•"/>
            </a:pPr>
            <a:r>
              <a:rPr lang="en-US" sz="1600" dirty="0" smtClean="0"/>
              <a:t>Sites in NOIE areas will still require supporting documentation from TDSPs</a:t>
            </a:r>
          </a:p>
          <a:p>
            <a:pPr marL="800100" lvl="1" indent="-342900">
              <a:buFont typeface="Arial" panose="020B0604020202020204" pitchFamily="34" charset="0"/>
              <a:buChar char="•"/>
            </a:pPr>
            <a:r>
              <a:rPr lang="en-US" sz="1600" dirty="0" smtClean="0"/>
              <a:t>Power interruption submissions will be validated against ERCOT interval status flags … for this and for the future</a:t>
            </a:r>
          </a:p>
          <a:p>
            <a:pPr marL="800100" lvl="1" indent="-342900">
              <a:buFont typeface="Arial" panose="020B0604020202020204" pitchFamily="34" charset="0"/>
              <a:buChar char="•"/>
            </a:pPr>
            <a:r>
              <a:rPr lang="en-US" sz="1600" dirty="0" smtClean="0"/>
              <a:t>ERCOT will change code to avoid using power interruption intervals in </a:t>
            </a:r>
            <a:r>
              <a:rPr lang="en-US" sz="1600" smtClean="0"/>
              <a:t>calculating baselines</a:t>
            </a:r>
            <a:endParaRPr lang="en-US" sz="1600" dirty="0" smtClean="0"/>
          </a:p>
          <a:p>
            <a:pPr marL="342900" indent="-342900">
              <a:buFont typeface="Arial" panose="020B0604020202020204" pitchFamily="34" charset="0"/>
              <a:buChar char="•"/>
            </a:pPr>
            <a:r>
              <a:rPr lang="en-US" dirty="0" smtClean="0"/>
              <a:t>New submission type ‘Unplanned Unavailability’ </a:t>
            </a:r>
            <a:r>
              <a:rPr lang="en-US" dirty="0"/>
              <a:t>(ERS </a:t>
            </a:r>
            <a:r>
              <a:rPr lang="en-US" dirty="0" smtClean="0"/>
              <a:t>Loads and Generators)</a:t>
            </a:r>
            <a:endParaRPr lang="en-US" dirty="0"/>
          </a:p>
          <a:p>
            <a:pPr marL="800100" lvl="1" indent="-342900">
              <a:buFont typeface="Arial" panose="020B0604020202020204" pitchFamily="34" charset="0"/>
              <a:buChar char="•"/>
            </a:pPr>
            <a:r>
              <a:rPr lang="en-US" sz="1600" dirty="0"/>
              <a:t>No limit on number of intervals submitted</a:t>
            </a:r>
          </a:p>
          <a:p>
            <a:pPr marL="800100" lvl="1" indent="-342900">
              <a:buFont typeface="Arial" panose="020B0604020202020204" pitchFamily="34" charset="0"/>
              <a:buChar char="•"/>
            </a:pPr>
            <a:r>
              <a:rPr lang="en-US" sz="1600" dirty="0"/>
              <a:t>Submitted after the fact</a:t>
            </a:r>
          </a:p>
          <a:p>
            <a:pPr marL="800100" lvl="1" indent="-342900">
              <a:buFont typeface="Arial" panose="020B0604020202020204" pitchFamily="34" charset="0"/>
              <a:buChar char="•"/>
            </a:pPr>
            <a:r>
              <a:rPr lang="en-US" sz="1600" dirty="0" smtClean="0"/>
              <a:t>Can be used to notify ERCOT of periods of unavailability related to equipment issues behind the meter</a:t>
            </a:r>
          </a:p>
          <a:p>
            <a:pPr marL="800100" lvl="1" indent="-342900">
              <a:buFont typeface="Arial" panose="020B0604020202020204" pitchFamily="34" charset="0"/>
              <a:buChar char="•"/>
            </a:pPr>
            <a:r>
              <a:rPr lang="en-US" sz="1600" dirty="0" smtClean="0"/>
              <a:t>Drop-down list on unavailability form will be modified to allow this as a submission type</a:t>
            </a:r>
            <a:endParaRPr lang="en-US" dirty="0"/>
          </a:p>
        </p:txBody>
      </p:sp>
    </p:spTree>
    <p:extLst>
      <p:ext uri="{BB962C8B-B14F-4D97-AF65-F5344CB8AC3E}">
        <p14:creationId xmlns:p14="http://schemas.microsoft.com/office/powerpoint/2010/main" val="3757977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September 15 DSWG Meeting</a:t>
            </a:r>
            <a:endParaRPr lang="en-US"/>
          </a:p>
        </p:txBody>
      </p:sp>
      <p:sp>
        <p:nvSpPr>
          <p:cNvPr id="6" name="Title 5"/>
          <p:cNvSpPr>
            <a:spLocks noGrp="1"/>
          </p:cNvSpPr>
          <p:nvPr>
            <p:ph type="title"/>
          </p:nvPr>
        </p:nvSpPr>
        <p:spPr/>
        <p:txBody>
          <a:bodyPr/>
          <a:lstStyle/>
          <a:p>
            <a:r>
              <a:rPr lang="en-US" dirty="0" smtClean="0"/>
              <a:t>Performance Events</a:t>
            </a:r>
            <a:endParaRPr lang="en-US" dirty="0"/>
          </a:p>
        </p:txBody>
      </p:sp>
      <p:sp>
        <p:nvSpPr>
          <p:cNvPr id="8" name="TextBox 7"/>
          <p:cNvSpPr txBox="1"/>
          <p:nvPr/>
        </p:nvSpPr>
        <p:spPr>
          <a:xfrm>
            <a:off x="228600" y="1143000"/>
            <a:ext cx="8305800" cy="5078313"/>
          </a:xfrm>
          <a:prstGeom prst="rect">
            <a:avLst/>
          </a:prstGeom>
          <a:noFill/>
        </p:spPr>
        <p:txBody>
          <a:bodyPr wrap="square" rtlCol="0">
            <a:spAutoFit/>
          </a:bodyPr>
          <a:lstStyle/>
          <a:p>
            <a:r>
              <a:rPr lang="en-US" b="1" dirty="0"/>
              <a:t>8.1.3.1.4	 </a:t>
            </a:r>
            <a:r>
              <a:rPr lang="en-US" b="1" dirty="0" smtClean="0"/>
              <a:t>Event </a:t>
            </a:r>
            <a:r>
              <a:rPr lang="en-US" b="1" dirty="0"/>
              <a:t>Performance Criteria for Emergency Response Service </a:t>
            </a:r>
            <a:r>
              <a:rPr lang="en-US" b="1" dirty="0" smtClean="0"/>
              <a:t>	 Resources</a:t>
            </a:r>
          </a:p>
          <a:p>
            <a:endParaRPr lang="en-US" b="1" dirty="0"/>
          </a:p>
          <a:p>
            <a:pPr marL="342900" indent="-342900">
              <a:buAutoNum type="arabicParenBoth" startAt="2"/>
            </a:pPr>
            <a:r>
              <a:rPr lang="en-US" dirty="0" smtClean="0"/>
              <a:t>An </a:t>
            </a:r>
            <a:r>
              <a:rPr lang="en-US" dirty="0"/>
              <a:t>ERS Resource’s performance shall not be evaluated for an ERS deployment if one of the following is true</a:t>
            </a:r>
            <a:r>
              <a:rPr lang="en-US" dirty="0" smtClean="0"/>
              <a:t>:</a:t>
            </a:r>
          </a:p>
          <a:p>
            <a:pPr marL="342900" indent="-342900">
              <a:buAutoNum type="arabicParenBoth" startAt="2"/>
            </a:pPr>
            <a:endParaRPr lang="en-US" dirty="0"/>
          </a:p>
          <a:p>
            <a:pPr marL="800100" lvl="1" indent="-342900">
              <a:buAutoNum type="alphaLcParenBoth" startAt="3"/>
            </a:pPr>
            <a:r>
              <a:rPr lang="en-US" dirty="0" smtClean="0"/>
              <a:t>For </a:t>
            </a:r>
            <a:r>
              <a:rPr lang="en-US" u="sng" dirty="0"/>
              <a:t>non-weather-sensitive Resources</a:t>
            </a:r>
            <a:r>
              <a:rPr lang="en-US" dirty="0"/>
              <a:t>, one or more sites of an ERS Resource were disabled or unverifiable due to events on the TDSP side of the meter affecting the supply, delivery or measurement of electricity either during the event or prior that impacts the creation of a credible baseline.  QSEs must provide verification of such events from the TDSP or MRE; </a:t>
            </a:r>
            <a:r>
              <a:rPr lang="en-US" dirty="0" smtClean="0"/>
              <a:t>or</a:t>
            </a:r>
          </a:p>
          <a:p>
            <a:pPr marL="800100" lvl="1" indent="-342900">
              <a:buAutoNum type="alphaLcParenBoth" startAt="3"/>
            </a:pPr>
            <a:endParaRPr lang="en-US" dirty="0"/>
          </a:p>
          <a:p>
            <a:pPr marL="342900">
              <a:tabLst>
                <a:tab pos="800100" algn="l"/>
              </a:tabLst>
            </a:pPr>
            <a:r>
              <a:rPr lang="en-US" dirty="0"/>
              <a:t>(</a:t>
            </a:r>
            <a:r>
              <a:rPr lang="en-US" dirty="0" smtClean="0"/>
              <a:t>d)	For </a:t>
            </a:r>
            <a:r>
              <a:rPr lang="en-US" u="sng" dirty="0"/>
              <a:t>weather-sensitive Resources </a:t>
            </a:r>
            <a:r>
              <a:rPr lang="en-US" dirty="0"/>
              <a:t>10% or more sites of an ERS Load </a:t>
            </a:r>
            <a:r>
              <a:rPr lang="en-US" dirty="0" smtClean="0"/>
              <a:t>	were </a:t>
            </a:r>
            <a:r>
              <a:rPr lang="en-US" dirty="0"/>
              <a:t>disabled or unverifiable due to events on the TDSP side of the </a:t>
            </a:r>
            <a:r>
              <a:rPr lang="en-US" dirty="0" smtClean="0"/>
              <a:t>	meter </a:t>
            </a:r>
            <a:r>
              <a:rPr lang="en-US" dirty="0"/>
              <a:t>affecting the supply, delivery or measurement of electricity either </a:t>
            </a:r>
            <a:r>
              <a:rPr lang="en-US" dirty="0" smtClean="0"/>
              <a:t>	during </a:t>
            </a:r>
            <a:r>
              <a:rPr lang="en-US" dirty="0"/>
              <a:t>the event or prior that impacts the creation of a credible baseline.</a:t>
            </a:r>
          </a:p>
          <a:p>
            <a:endParaRPr lang="en-US" dirty="0"/>
          </a:p>
        </p:txBody>
      </p:sp>
    </p:spTree>
    <p:extLst>
      <p:ext uri="{BB962C8B-B14F-4D97-AF65-F5344CB8AC3E}">
        <p14:creationId xmlns:p14="http://schemas.microsoft.com/office/powerpoint/2010/main" val="715178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a:t>
            </a:r>
            <a:endParaRPr lang="en-US" dirty="0"/>
          </a:p>
        </p:txBody>
      </p:sp>
      <p:sp>
        <p:nvSpPr>
          <p:cNvPr id="4" name="Footer Placeholder 3"/>
          <p:cNvSpPr>
            <a:spLocks noGrp="1"/>
          </p:cNvSpPr>
          <p:nvPr>
            <p:ph type="ftr" sz="quarter" idx="11"/>
          </p:nvPr>
        </p:nvSpPr>
        <p:spPr/>
        <p:txBody>
          <a:bodyPr/>
          <a:lstStyle/>
          <a:p>
            <a:r>
              <a:rPr lang="en-US" smtClean="0"/>
              <a:t>September 15 DSWG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3</a:t>
            </a:fld>
            <a:endParaRPr lang="en-US"/>
          </a:p>
        </p:txBody>
      </p:sp>
      <p:sp>
        <p:nvSpPr>
          <p:cNvPr id="7" name="TextBox 6"/>
          <p:cNvSpPr txBox="1"/>
          <p:nvPr/>
        </p:nvSpPr>
        <p:spPr>
          <a:xfrm>
            <a:off x="381001" y="990600"/>
            <a:ext cx="8458199" cy="4801314"/>
          </a:xfrm>
          <a:prstGeom prst="rect">
            <a:avLst/>
          </a:prstGeom>
          <a:noFill/>
        </p:spPr>
        <p:txBody>
          <a:bodyPr wrap="square" rtlCol="0">
            <a:spAutoFit/>
          </a:bodyPr>
          <a:lstStyle/>
          <a:p>
            <a:r>
              <a:rPr lang="en-US" b="1" dirty="0"/>
              <a:t>8.1.3.2	Testing of Emergency Response Service </a:t>
            </a:r>
            <a:r>
              <a:rPr lang="en-US" b="1" dirty="0" smtClean="0"/>
              <a:t>Resources</a:t>
            </a:r>
          </a:p>
          <a:p>
            <a:endParaRPr lang="en-US" b="1" dirty="0"/>
          </a:p>
          <a:p>
            <a:pPr marL="342900" indent="-342900">
              <a:buAutoNum type="alphaLcParenBoth" startAt="2"/>
            </a:pPr>
            <a:r>
              <a:rPr lang="en-US" dirty="0" smtClean="0"/>
              <a:t>Testing </a:t>
            </a:r>
            <a:r>
              <a:rPr lang="en-US" dirty="0"/>
              <a:t>will be considered void and would require re-testing for any </a:t>
            </a:r>
            <a:r>
              <a:rPr lang="en-US" u="sng" dirty="0"/>
              <a:t>non-weather-sensitive Resources </a:t>
            </a:r>
            <a:r>
              <a:rPr lang="en-US" dirty="0"/>
              <a:t>if one or more sites of an ERS Resource were disabled or unverifiable due to events on the TDSP side of the meter affecting the supply, delivery or measurement of electricity either during the event or prior that impacts the creation of a credible baseline.  QSEs must provide verification of such events from the TDSP or MRE</a:t>
            </a:r>
            <a:r>
              <a:rPr lang="en-US" dirty="0" smtClean="0"/>
              <a:t>.</a:t>
            </a:r>
          </a:p>
          <a:p>
            <a:pPr marL="342900" indent="-342900">
              <a:buAutoNum type="alphaLcParenBoth" startAt="2"/>
            </a:pPr>
            <a:endParaRPr lang="en-US" dirty="0"/>
          </a:p>
          <a:p>
            <a:pPr marL="342900" indent="-342900">
              <a:buFontTx/>
              <a:buAutoNum type="alphaLcParenBoth" startAt="2"/>
            </a:pPr>
            <a:r>
              <a:rPr lang="en-US" dirty="0" smtClean="0"/>
              <a:t>(ix) Testing </a:t>
            </a:r>
            <a:r>
              <a:rPr lang="en-US" dirty="0"/>
              <a:t>will be considered void for any </a:t>
            </a:r>
            <a:r>
              <a:rPr lang="en-US" u="sng" dirty="0"/>
              <a:t>weather-sensitive Resources</a:t>
            </a:r>
            <a:r>
              <a:rPr lang="en-US" dirty="0"/>
              <a:t> if 10% or more sites of a weather-sensitive Resource were disabled or unverifiable due to events on the TDSP side of the meter affecting the supply, delivery or measurement of electricity either during the event or prior that impacts the creation of a credible baseline.  QSEs must provide verification of such events from the TDSP or MRE.</a:t>
            </a:r>
          </a:p>
          <a:p>
            <a:pPr marL="342900" indent="-342900">
              <a:buAutoNum type="alphaLcParenBoth" startAt="2"/>
            </a:pPr>
            <a:endParaRPr lang="en-US" dirty="0"/>
          </a:p>
          <a:p>
            <a:endParaRPr lang="en-US" dirty="0"/>
          </a:p>
        </p:txBody>
      </p:sp>
    </p:spTree>
    <p:extLst>
      <p:ext uri="{BB962C8B-B14F-4D97-AF65-F5344CB8AC3E}">
        <p14:creationId xmlns:p14="http://schemas.microsoft.com/office/powerpoint/2010/main" val="2813275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 Non-Weather Sensitive</a:t>
            </a:r>
            <a:endParaRPr lang="en-US" dirty="0"/>
          </a:p>
        </p:txBody>
      </p:sp>
      <p:sp>
        <p:nvSpPr>
          <p:cNvPr id="4" name="Footer Placeholder 3"/>
          <p:cNvSpPr>
            <a:spLocks noGrp="1"/>
          </p:cNvSpPr>
          <p:nvPr>
            <p:ph type="ftr" sz="quarter" idx="11"/>
          </p:nvPr>
        </p:nvSpPr>
        <p:spPr/>
        <p:txBody>
          <a:bodyPr/>
          <a:lstStyle/>
          <a:p>
            <a:r>
              <a:rPr lang="en-US" smtClean="0"/>
              <a:t>September 15 DSWG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p:cNvSpPr txBox="1"/>
          <p:nvPr/>
        </p:nvSpPr>
        <p:spPr>
          <a:xfrm>
            <a:off x="350889" y="1066800"/>
            <a:ext cx="8431161" cy="4801314"/>
          </a:xfrm>
          <a:prstGeom prst="rect">
            <a:avLst/>
          </a:prstGeom>
          <a:noFill/>
        </p:spPr>
        <p:txBody>
          <a:bodyPr wrap="square" rtlCol="0">
            <a:spAutoFit/>
          </a:bodyPr>
          <a:lstStyle/>
          <a:p>
            <a:r>
              <a:rPr lang="en-US" b="1" dirty="0" smtClean="0"/>
              <a:t>Note: WS ERS availability is deemed to be 1 … monthly tests and/or events are used in lieu of a calculated availability factor</a:t>
            </a:r>
          </a:p>
          <a:p>
            <a:endParaRPr lang="en-US" b="1" dirty="0"/>
          </a:p>
          <a:p>
            <a:endParaRPr lang="en-US" b="1" dirty="0" smtClean="0"/>
          </a:p>
          <a:p>
            <a:r>
              <a:rPr lang="en-US" b="1" dirty="0" smtClean="0"/>
              <a:t>8.1.3.3.1</a:t>
            </a:r>
            <a:r>
              <a:rPr lang="en-US" b="1" dirty="0"/>
              <a:t>	</a:t>
            </a:r>
            <a:r>
              <a:rPr lang="en-US" b="1" dirty="0" smtClean="0"/>
              <a:t>  Suspension </a:t>
            </a:r>
            <a:r>
              <a:rPr lang="en-US" b="1" dirty="0"/>
              <a:t>of Qualification of Non-Weather-Sensitive Emergency </a:t>
            </a:r>
            <a:r>
              <a:rPr lang="en-US" b="1" dirty="0" smtClean="0"/>
              <a:t>    Response </a:t>
            </a:r>
            <a:r>
              <a:rPr lang="en-US" b="1" dirty="0"/>
              <a:t>Service Resources and/or their Qualified Scheduling </a:t>
            </a:r>
            <a:r>
              <a:rPr lang="en-US" b="1" dirty="0" smtClean="0"/>
              <a:t>Entities</a:t>
            </a:r>
          </a:p>
          <a:p>
            <a:endParaRPr lang="en-US" b="1" i="1" dirty="0"/>
          </a:p>
          <a:p>
            <a:pPr marL="514350" indent="-514350"/>
            <a:r>
              <a:rPr lang="en-US" dirty="0"/>
              <a:t>(</a:t>
            </a:r>
            <a:r>
              <a:rPr lang="en-US" dirty="0" smtClean="0"/>
              <a:t>3)    If </a:t>
            </a:r>
            <a:r>
              <a:rPr lang="en-US" dirty="0"/>
              <a:t>a QSE’s portfolio-level availability factor is less than 0.95 excluding the intervals for Resources that had one or more sites of an ERS Resource disabled or unverifiable due to events on the TDSP side of the meter affecting the supply, delivery or measurement of electricity either during the event or prior that impacts the creation of a credible baseline, ERS Resources in that portfolio that were not disabled or unverifiable due to events on the TDSP side of the meter affecting the supply, delivery or measurement of electricity either during the event or prior that impacts the creation of a credible baseline shall be subject to the following: </a:t>
            </a:r>
          </a:p>
          <a:p>
            <a:endParaRPr lang="en-US" dirty="0"/>
          </a:p>
        </p:txBody>
      </p:sp>
    </p:spTree>
    <p:extLst>
      <p:ext uri="{BB962C8B-B14F-4D97-AF65-F5344CB8AC3E}">
        <p14:creationId xmlns:p14="http://schemas.microsoft.com/office/powerpoint/2010/main" val="464544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 Non-Weather Sensitive</a:t>
            </a:r>
            <a:endParaRPr lang="en-US" dirty="0"/>
          </a:p>
        </p:txBody>
      </p:sp>
      <p:sp>
        <p:nvSpPr>
          <p:cNvPr id="4" name="Footer Placeholder 3"/>
          <p:cNvSpPr>
            <a:spLocks noGrp="1"/>
          </p:cNvSpPr>
          <p:nvPr>
            <p:ph type="ftr" sz="quarter" idx="11"/>
          </p:nvPr>
        </p:nvSpPr>
        <p:spPr/>
        <p:txBody>
          <a:bodyPr/>
          <a:lstStyle/>
          <a:p>
            <a:r>
              <a:rPr lang="en-US" smtClean="0"/>
              <a:t>September 15 DSWG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5</a:t>
            </a:fld>
            <a:endParaRPr lang="en-US"/>
          </a:p>
        </p:txBody>
      </p:sp>
      <p:sp>
        <p:nvSpPr>
          <p:cNvPr id="6" name="TextBox 5"/>
          <p:cNvSpPr txBox="1"/>
          <p:nvPr/>
        </p:nvSpPr>
        <p:spPr>
          <a:xfrm>
            <a:off x="350889" y="1066800"/>
            <a:ext cx="8431161" cy="5016758"/>
          </a:xfrm>
          <a:prstGeom prst="rect">
            <a:avLst/>
          </a:prstGeom>
          <a:noFill/>
        </p:spPr>
        <p:txBody>
          <a:bodyPr wrap="square" rtlCol="0">
            <a:spAutoFit/>
          </a:bodyPr>
          <a:lstStyle/>
          <a:p>
            <a:r>
              <a:rPr lang="en-US" sz="1600" b="1" dirty="0" smtClean="0"/>
              <a:t>Step 1:</a:t>
            </a:r>
          </a:p>
          <a:p>
            <a:pPr marL="742950" lvl="1" indent="-285750">
              <a:buFont typeface="Arial" panose="020B0604020202020204" pitchFamily="34" charset="0"/>
              <a:buChar char="•"/>
            </a:pPr>
            <a:r>
              <a:rPr lang="en-US" sz="1600" dirty="0" smtClean="0"/>
              <a:t>Calculate Resource and Portfolio Availability with power interruption intervals included.</a:t>
            </a:r>
          </a:p>
          <a:p>
            <a:pPr marL="742950" lvl="1" indent="-285750">
              <a:buFont typeface="Arial" panose="020B0604020202020204" pitchFamily="34" charset="0"/>
              <a:buChar char="•"/>
            </a:pPr>
            <a:r>
              <a:rPr lang="en-US" sz="1600" dirty="0" smtClean="0"/>
              <a:t>If Portfolio Availability is ≥ 0.95 payment is based on this Availability Factor</a:t>
            </a:r>
          </a:p>
          <a:p>
            <a:pPr marL="742950" lvl="1" indent="-285750">
              <a:buFont typeface="Arial" panose="020B0604020202020204" pitchFamily="34" charset="0"/>
              <a:buChar char="•"/>
            </a:pPr>
            <a:r>
              <a:rPr lang="en-US" sz="1600" dirty="0" smtClean="0"/>
              <a:t>If Portfolio </a:t>
            </a:r>
            <a:r>
              <a:rPr lang="en-US" sz="1600" dirty="0"/>
              <a:t>Availability is </a:t>
            </a:r>
            <a:r>
              <a:rPr lang="en-US" sz="1600" dirty="0" smtClean="0"/>
              <a:t>≤ </a:t>
            </a:r>
            <a:r>
              <a:rPr lang="en-US" sz="1600" dirty="0"/>
              <a:t>0.95 </a:t>
            </a:r>
            <a:r>
              <a:rPr lang="en-US" sz="1600" dirty="0" smtClean="0"/>
              <a:t>then go to Step 2</a:t>
            </a:r>
          </a:p>
          <a:p>
            <a:pPr marL="742950" lvl="1" indent="-285750">
              <a:buFont typeface="Arial" panose="020B0604020202020204" pitchFamily="34" charset="0"/>
              <a:buChar char="•"/>
            </a:pPr>
            <a:endParaRPr lang="en-US" sz="1600" dirty="0"/>
          </a:p>
          <a:p>
            <a:r>
              <a:rPr lang="en-US" sz="1600" b="1" dirty="0" smtClean="0"/>
              <a:t>Step 2:</a:t>
            </a:r>
            <a:endParaRPr lang="en-US" sz="1600" b="1" dirty="0"/>
          </a:p>
          <a:p>
            <a:pPr marL="742950" lvl="1" indent="-285750">
              <a:buFont typeface="Arial" panose="020B0604020202020204" pitchFamily="34" charset="0"/>
              <a:buChar char="•"/>
            </a:pPr>
            <a:r>
              <a:rPr lang="en-US" sz="1600" dirty="0"/>
              <a:t>Calculate </a:t>
            </a:r>
            <a:r>
              <a:rPr lang="en-US" sz="1600" dirty="0" smtClean="0"/>
              <a:t>Portfolio </a:t>
            </a:r>
            <a:r>
              <a:rPr lang="en-US" sz="1600" dirty="0"/>
              <a:t>Availability with power interruption intervals </a:t>
            </a:r>
            <a:r>
              <a:rPr lang="en-US" sz="1600" dirty="0" smtClean="0"/>
              <a:t>excluded.</a:t>
            </a:r>
          </a:p>
          <a:p>
            <a:pPr marL="1200150" lvl="2" indent="-285750">
              <a:buFont typeface="Arial" panose="020B0604020202020204" pitchFamily="34" charset="0"/>
              <a:buChar char="•"/>
            </a:pPr>
            <a:r>
              <a:rPr lang="en-US" sz="1600" dirty="0" smtClean="0"/>
              <a:t>Interval exclusion is done at the Resource level</a:t>
            </a:r>
          </a:p>
          <a:p>
            <a:pPr marL="1200150" lvl="2" indent="-285750">
              <a:buFont typeface="Arial" panose="020B0604020202020204" pitchFamily="34" charset="0"/>
              <a:buChar char="•"/>
            </a:pPr>
            <a:r>
              <a:rPr lang="en-US" sz="1600" dirty="0" smtClean="0"/>
              <a:t>If one or more sites in an aggregation has a power interruption for an interval, that interval is excluded for the Resource</a:t>
            </a:r>
          </a:p>
          <a:p>
            <a:pPr marL="742950" lvl="1" indent="-285750">
              <a:buFont typeface="Arial" panose="020B0604020202020204" pitchFamily="34" charset="0"/>
              <a:buChar char="•"/>
            </a:pPr>
            <a:r>
              <a:rPr lang="en-US" sz="1600" dirty="0" smtClean="0"/>
              <a:t>If </a:t>
            </a:r>
            <a:r>
              <a:rPr lang="en-US" sz="1600" dirty="0"/>
              <a:t>Portfolio Availability is ≥ 0.95 </a:t>
            </a:r>
            <a:r>
              <a:rPr lang="en-US" sz="1600" dirty="0" smtClean="0"/>
              <a:t>payment is based on </a:t>
            </a:r>
            <a:r>
              <a:rPr lang="en-US" sz="1600" dirty="0"/>
              <a:t>Step 1 Availability Factor</a:t>
            </a:r>
            <a:endParaRPr lang="en-US" sz="1600" dirty="0" smtClean="0"/>
          </a:p>
          <a:p>
            <a:pPr marL="742950" lvl="1" indent="-285750">
              <a:buFont typeface="Arial" panose="020B0604020202020204" pitchFamily="34" charset="0"/>
              <a:buChar char="•"/>
            </a:pPr>
            <a:r>
              <a:rPr lang="en-US" sz="1600" dirty="0" smtClean="0"/>
              <a:t>If Portfolio Availability is ≤ 0.95 then go to Step 3</a:t>
            </a:r>
          </a:p>
          <a:p>
            <a:pPr marL="742950" lvl="1" indent="-285750">
              <a:buFont typeface="Arial" panose="020B0604020202020204" pitchFamily="34" charset="0"/>
              <a:buChar char="•"/>
            </a:pPr>
            <a:endParaRPr lang="en-US" sz="1600" dirty="0"/>
          </a:p>
          <a:p>
            <a:r>
              <a:rPr lang="en-US" sz="1600" b="1" dirty="0"/>
              <a:t>Step </a:t>
            </a:r>
            <a:r>
              <a:rPr lang="en-US" sz="1600" b="1" dirty="0" smtClean="0"/>
              <a:t>3:</a:t>
            </a:r>
            <a:endParaRPr lang="en-US" sz="1600" b="1" dirty="0"/>
          </a:p>
          <a:p>
            <a:pPr marL="742950" lvl="1" indent="-285750">
              <a:buFont typeface="Arial" panose="020B0604020202020204" pitchFamily="34" charset="0"/>
              <a:buChar char="•"/>
            </a:pPr>
            <a:r>
              <a:rPr lang="en-US" sz="1600" dirty="0" smtClean="0"/>
              <a:t>For Resources without power interruptions, determine if squaring is necessary (Resource Availability &lt; 0.85)</a:t>
            </a:r>
          </a:p>
          <a:p>
            <a:pPr marL="742950" lvl="1" indent="-285750">
              <a:buFont typeface="Arial" panose="020B0604020202020204" pitchFamily="34" charset="0"/>
              <a:buChar char="•"/>
            </a:pPr>
            <a:r>
              <a:rPr lang="en-US" sz="1600" dirty="0" smtClean="0"/>
              <a:t>If none, payment is based on Step 1 Availability Factor</a:t>
            </a:r>
          </a:p>
          <a:p>
            <a:pPr marL="742950" lvl="1" indent="-285750">
              <a:buFont typeface="Arial" panose="020B0604020202020204" pitchFamily="34" charset="0"/>
              <a:buChar char="•"/>
            </a:pPr>
            <a:r>
              <a:rPr lang="en-US" sz="1600" dirty="0" smtClean="0"/>
              <a:t>If one or more are found, recalculate Portfolio Availability after the squaring and payment is based on this Portfolio Availability</a:t>
            </a:r>
          </a:p>
        </p:txBody>
      </p:sp>
    </p:spTree>
    <p:extLst>
      <p:ext uri="{BB962C8B-B14F-4D97-AF65-F5344CB8AC3E}">
        <p14:creationId xmlns:p14="http://schemas.microsoft.com/office/powerpoint/2010/main" val="3782398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Reductions for WS ERS Loads</a:t>
            </a:r>
            <a:endParaRPr lang="en-US" dirty="0"/>
          </a:p>
        </p:txBody>
      </p:sp>
      <p:sp>
        <p:nvSpPr>
          <p:cNvPr id="4" name="Footer Placeholder 3"/>
          <p:cNvSpPr>
            <a:spLocks noGrp="1"/>
          </p:cNvSpPr>
          <p:nvPr>
            <p:ph type="ftr" sz="quarter" idx="11"/>
          </p:nvPr>
        </p:nvSpPr>
        <p:spPr/>
        <p:txBody>
          <a:bodyPr/>
          <a:lstStyle/>
          <a:p>
            <a:r>
              <a:rPr lang="en-US" smtClean="0"/>
              <a:t>September 15 DSWG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6</a:t>
            </a:fld>
            <a:endParaRPr lang="en-US"/>
          </a:p>
        </p:txBody>
      </p:sp>
      <p:sp>
        <p:nvSpPr>
          <p:cNvPr id="6" name="TextBox 5"/>
          <p:cNvSpPr txBox="1"/>
          <p:nvPr/>
        </p:nvSpPr>
        <p:spPr>
          <a:xfrm>
            <a:off x="342901" y="914400"/>
            <a:ext cx="8458199" cy="5355312"/>
          </a:xfrm>
          <a:prstGeom prst="rect">
            <a:avLst/>
          </a:prstGeom>
          <a:noFill/>
        </p:spPr>
        <p:txBody>
          <a:bodyPr wrap="square" rtlCol="0">
            <a:spAutoFit/>
          </a:bodyPr>
          <a:lstStyle/>
          <a:p>
            <a:r>
              <a:rPr lang="en-US" b="1" dirty="0"/>
              <a:t>8.1.3.3.2	</a:t>
            </a:r>
            <a:r>
              <a:rPr lang="en-US" b="1" dirty="0" smtClean="0"/>
              <a:t>  Payment </a:t>
            </a:r>
            <a:r>
              <a:rPr lang="en-US" b="1" dirty="0"/>
              <a:t>Reduction and Suspension of Qualification of Weather-Sensitive Emergency Response Service Loads and/or their Qualified Scheduling </a:t>
            </a:r>
            <a:r>
              <a:rPr lang="en-US" b="1" dirty="0" smtClean="0"/>
              <a:t>Entities</a:t>
            </a:r>
          </a:p>
          <a:p>
            <a:endParaRPr lang="en-US" b="1" i="1" dirty="0"/>
          </a:p>
          <a:p>
            <a:pPr marL="457200" indent="-457200">
              <a:buAutoNum type="arabicParenBoth"/>
            </a:pPr>
            <a:r>
              <a:rPr lang="en-US" dirty="0" smtClean="0"/>
              <a:t>If </a:t>
            </a:r>
            <a:r>
              <a:rPr lang="en-US" dirty="0"/>
              <a:t>the QSE portfolio-level event performance factor for the QSE’s portfolio of </a:t>
            </a:r>
            <a:r>
              <a:rPr lang="en-US" u="sng" dirty="0"/>
              <a:t>Weather-Sensitive ERS Loads </a:t>
            </a:r>
            <a:r>
              <a:rPr lang="en-US" dirty="0"/>
              <a:t>for the ERS Contract Period as calculated in Section 8.1.3.3.4, Performance Criteria for Qualified Scheduling Entities Representing Weather-Sensitive Emergency Response Service Loads, is greater than or equal to 0.90 or if 10% or more sites of an ERS Load were disabled or unverifiable due to events on the TDSP side of the meter affecting the supply, delivery or measurement of electricity either during the event or prior that impacts the creation of a credible baseline, </a:t>
            </a:r>
            <a:r>
              <a:rPr lang="en-US" b="1" dirty="0">
                <a:solidFill>
                  <a:srgbClr val="FF0000"/>
                </a:solidFill>
              </a:rPr>
              <a:t>ERCOT shall not impose a payment reduction for any of the those ERS Loads</a:t>
            </a:r>
            <a:r>
              <a:rPr lang="en-US" dirty="0"/>
              <a:t>.  Otherwise, ERCOT shall compute QSE portfolio-level Demand reduction values for each test and event throughout the ERS Contract Period as the greater of zero or the portfolio-level baseline </a:t>
            </a:r>
            <a:r>
              <a:rPr lang="en-US" dirty="0" smtClean="0"/>
              <a:t>……</a:t>
            </a:r>
          </a:p>
          <a:p>
            <a:pPr marL="457200" indent="-457200">
              <a:buAutoNum type="arabicParenBoth"/>
            </a:pPr>
            <a:endParaRPr lang="en-US" b="1" i="1" dirty="0" smtClean="0"/>
          </a:p>
          <a:p>
            <a:r>
              <a:rPr lang="en-US" b="1" i="1" dirty="0" smtClean="0"/>
              <a:t>Note: ERCOT has and will avoid testing during periods of widespread outages affecting WS ERS </a:t>
            </a:r>
            <a:r>
              <a:rPr lang="en-US" b="1" i="1" dirty="0" err="1" smtClean="0"/>
              <a:t>Resoruces</a:t>
            </a:r>
            <a:r>
              <a:rPr lang="en-US" b="1" i="1" dirty="0" smtClean="0"/>
              <a:t> </a:t>
            </a:r>
            <a:endParaRPr lang="en-US" b="1" i="1" dirty="0"/>
          </a:p>
        </p:txBody>
      </p:sp>
    </p:spTree>
    <p:extLst>
      <p:ext uri="{BB962C8B-B14F-4D97-AF65-F5344CB8AC3E}">
        <p14:creationId xmlns:p14="http://schemas.microsoft.com/office/powerpoint/2010/main" val="3757560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QSE Portfolio level Adjustment</a:t>
            </a:r>
            <a:endParaRPr lang="en-US" dirty="0"/>
          </a:p>
        </p:txBody>
      </p:sp>
      <p:sp>
        <p:nvSpPr>
          <p:cNvPr id="4" name="Footer Placeholder 3"/>
          <p:cNvSpPr>
            <a:spLocks noGrp="1"/>
          </p:cNvSpPr>
          <p:nvPr>
            <p:ph type="ftr" sz="quarter" idx="11"/>
          </p:nvPr>
        </p:nvSpPr>
        <p:spPr/>
        <p:txBody>
          <a:bodyPr/>
          <a:lstStyle/>
          <a:p>
            <a:r>
              <a:rPr lang="en-US" smtClean="0"/>
              <a:t>September 15 DSWG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7</a:t>
            </a:fld>
            <a:endParaRPr lang="en-US"/>
          </a:p>
        </p:txBody>
      </p:sp>
      <p:sp>
        <p:nvSpPr>
          <p:cNvPr id="6" name="TextBox 5"/>
          <p:cNvSpPr txBox="1"/>
          <p:nvPr/>
        </p:nvSpPr>
        <p:spPr>
          <a:xfrm>
            <a:off x="381000" y="1143000"/>
            <a:ext cx="8458200" cy="3693319"/>
          </a:xfrm>
          <a:prstGeom prst="rect">
            <a:avLst/>
          </a:prstGeom>
          <a:noFill/>
        </p:spPr>
        <p:txBody>
          <a:bodyPr wrap="square" rtlCol="0">
            <a:spAutoFit/>
          </a:bodyPr>
          <a:lstStyle/>
          <a:p>
            <a:r>
              <a:rPr lang="en-US" b="1" dirty="0"/>
              <a:t>8.1.3.3.3	</a:t>
            </a:r>
            <a:r>
              <a:rPr lang="en-US" b="1" dirty="0" smtClean="0"/>
              <a:t>  Performance </a:t>
            </a:r>
            <a:r>
              <a:rPr lang="en-US" b="1" dirty="0"/>
              <a:t>Criteria for Qualified Scheduling Entities Representing Non-Weather-Sensitive Emergency Response Service </a:t>
            </a:r>
            <a:r>
              <a:rPr lang="en-US" b="1" dirty="0" smtClean="0"/>
              <a:t>Resources</a:t>
            </a:r>
          </a:p>
          <a:p>
            <a:endParaRPr lang="en-US" b="1" i="1" dirty="0"/>
          </a:p>
          <a:p>
            <a:r>
              <a:rPr lang="en-US" dirty="0" smtClean="0"/>
              <a:t>(b)  Event </a:t>
            </a:r>
            <a:r>
              <a:rPr lang="en-US" dirty="0"/>
              <a:t>Performance</a:t>
            </a:r>
            <a:r>
              <a:rPr lang="en-US" dirty="0" smtClean="0"/>
              <a:t>:</a:t>
            </a:r>
          </a:p>
          <a:p>
            <a:r>
              <a:rPr lang="en-US" dirty="0" smtClean="0"/>
              <a:t> </a:t>
            </a:r>
            <a:endParaRPr lang="en-US" dirty="0"/>
          </a:p>
          <a:p>
            <a:pPr marL="457200" indent="-457200"/>
            <a:r>
              <a:rPr lang="en-US" dirty="0"/>
              <a:t>(</a:t>
            </a:r>
            <a:r>
              <a:rPr lang="en-US" dirty="0" smtClean="0"/>
              <a:t>iv)  ERCOT </a:t>
            </a:r>
            <a:r>
              <a:rPr lang="en-US" dirty="0"/>
              <a:t>will not include any Resources in the calculation of the </a:t>
            </a:r>
            <a:r>
              <a:rPr lang="en-US" dirty="0" err="1"/>
              <a:t>ERSEPF</a:t>
            </a:r>
            <a:r>
              <a:rPr lang="en-US" i="1" baseline="-25000" dirty="0" err="1"/>
              <a:t>qr</a:t>
            </a:r>
            <a:r>
              <a:rPr lang="en-US" dirty="0"/>
              <a:t> if one or more sites of an ERS Resource were disabled or unverifiable due to events on the TDSP side of the meter affecting the supply, delivery or measurement of electricity either during the event or prior that impacts the creation of a credible baseline.  QSEs must provide verification of such events from the TDSP or MRE.</a:t>
            </a:r>
          </a:p>
          <a:p>
            <a:endParaRPr lang="en-US" dirty="0"/>
          </a:p>
        </p:txBody>
      </p:sp>
    </p:spTree>
    <p:extLst>
      <p:ext uri="{BB962C8B-B14F-4D97-AF65-F5344CB8AC3E}">
        <p14:creationId xmlns:p14="http://schemas.microsoft.com/office/powerpoint/2010/main" val="593106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QSE Portfolio level Adjustment</a:t>
            </a:r>
          </a:p>
        </p:txBody>
      </p:sp>
      <p:sp>
        <p:nvSpPr>
          <p:cNvPr id="4" name="Footer Placeholder 3"/>
          <p:cNvSpPr>
            <a:spLocks noGrp="1"/>
          </p:cNvSpPr>
          <p:nvPr>
            <p:ph type="ftr" sz="quarter" idx="11"/>
          </p:nvPr>
        </p:nvSpPr>
        <p:spPr/>
        <p:txBody>
          <a:bodyPr/>
          <a:lstStyle/>
          <a:p>
            <a:r>
              <a:rPr lang="en-US" smtClean="0"/>
              <a:t>September 15 DSWG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8</a:t>
            </a:fld>
            <a:endParaRPr lang="en-US"/>
          </a:p>
        </p:txBody>
      </p:sp>
      <p:sp>
        <p:nvSpPr>
          <p:cNvPr id="6" name="TextBox 5"/>
          <p:cNvSpPr txBox="1"/>
          <p:nvPr/>
        </p:nvSpPr>
        <p:spPr>
          <a:xfrm>
            <a:off x="381001" y="1219200"/>
            <a:ext cx="8458200" cy="3970318"/>
          </a:xfrm>
          <a:prstGeom prst="rect">
            <a:avLst/>
          </a:prstGeom>
          <a:noFill/>
        </p:spPr>
        <p:txBody>
          <a:bodyPr wrap="square" rtlCol="0">
            <a:spAutoFit/>
          </a:bodyPr>
          <a:lstStyle/>
          <a:p>
            <a:r>
              <a:rPr lang="en-US" b="1" dirty="0"/>
              <a:t>8.1.3.3.4	</a:t>
            </a:r>
            <a:r>
              <a:rPr lang="en-US" b="1" dirty="0" smtClean="0"/>
              <a:t> Performance </a:t>
            </a:r>
            <a:r>
              <a:rPr lang="en-US" b="1" dirty="0"/>
              <a:t>Criteria for Qualified Scheduling Entities Representing Weather-Sensitive Emergency Response Service </a:t>
            </a:r>
            <a:r>
              <a:rPr lang="en-US" b="1" dirty="0" smtClean="0"/>
              <a:t>Loads</a:t>
            </a:r>
          </a:p>
          <a:p>
            <a:endParaRPr lang="en-US" b="1" i="1" dirty="0"/>
          </a:p>
          <a:p>
            <a:pPr marL="457200" indent="-457200"/>
            <a:r>
              <a:rPr lang="en-US" dirty="0" smtClean="0"/>
              <a:t> </a:t>
            </a:r>
            <a:r>
              <a:rPr lang="en-US" dirty="0"/>
              <a:t>(</a:t>
            </a:r>
            <a:r>
              <a:rPr lang="en-US" dirty="0" smtClean="0"/>
              <a:t>1)  A </a:t>
            </a:r>
            <a:r>
              <a:rPr lang="en-US" dirty="0"/>
              <a:t>QSE’s ERS performance will be evaluated based on the performance of its portfolio of Weather-Sensitive ERS Loads during ERS deployment events in an ERS Standard Contract Term as follows</a:t>
            </a:r>
            <a:r>
              <a:rPr lang="en-US" dirty="0" smtClean="0"/>
              <a:t>:</a:t>
            </a:r>
          </a:p>
          <a:p>
            <a:pPr marL="457200" indent="-457200"/>
            <a:endParaRPr lang="en-US" dirty="0"/>
          </a:p>
          <a:p>
            <a:pPr marL="457200" indent="-457200"/>
            <a:r>
              <a:rPr lang="en-US" dirty="0"/>
              <a:t>(</a:t>
            </a:r>
            <a:r>
              <a:rPr lang="en-US" dirty="0" smtClean="0"/>
              <a:t>e)   ERCOT </a:t>
            </a:r>
            <a:r>
              <a:rPr lang="en-US" dirty="0"/>
              <a:t>will not include any weather-sensitive ERS Loads in the calculation of the ERSEPF if 10% or more sites of an ERS Load were disabled or unverifiable due to events on the TDSP side of the meter affecting the supply, delivery or measurement of electricity either during the event or prior that impacts the creation of a credible baseline.  QSEs must provide verification of such events from the TDSP or </a:t>
            </a:r>
            <a:r>
              <a:rPr lang="en-US" dirty="0" smtClean="0"/>
              <a:t>MRE</a:t>
            </a:r>
            <a:r>
              <a:rPr lang="en-US" dirty="0"/>
              <a:t>.</a:t>
            </a:r>
          </a:p>
          <a:p>
            <a:endParaRPr lang="en-US" b="1" i="1" dirty="0"/>
          </a:p>
        </p:txBody>
      </p:sp>
    </p:spTree>
    <p:extLst>
      <p:ext uri="{BB962C8B-B14F-4D97-AF65-F5344CB8AC3E}">
        <p14:creationId xmlns:p14="http://schemas.microsoft.com/office/powerpoint/2010/main" val="3256250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ERS Unavailability</a:t>
            </a:r>
            <a:endParaRPr lang="en-US" dirty="0"/>
          </a:p>
        </p:txBody>
      </p:sp>
      <p:sp>
        <p:nvSpPr>
          <p:cNvPr id="4" name="Footer Placeholder 3"/>
          <p:cNvSpPr>
            <a:spLocks noGrp="1"/>
          </p:cNvSpPr>
          <p:nvPr>
            <p:ph type="ftr" sz="quarter" idx="11"/>
          </p:nvPr>
        </p:nvSpPr>
        <p:spPr/>
        <p:txBody>
          <a:bodyPr/>
          <a:lstStyle/>
          <a:p>
            <a:r>
              <a:rPr lang="en-US" smtClean="0"/>
              <a:t>September 15 DSWG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9</a:t>
            </a:fld>
            <a:endParaRPr lang="en-US"/>
          </a:p>
        </p:txBody>
      </p:sp>
      <p:sp>
        <p:nvSpPr>
          <p:cNvPr id="6" name="TextBox 5"/>
          <p:cNvSpPr txBox="1"/>
          <p:nvPr/>
        </p:nvSpPr>
        <p:spPr>
          <a:xfrm>
            <a:off x="533400" y="762000"/>
            <a:ext cx="8458200" cy="4862870"/>
          </a:xfrm>
          <a:prstGeom prst="rect">
            <a:avLst/>
          </a:prstGeom>
          <a:noFill/>
        </p:spPr>
        <p:txBody>
          <a:bodyPr wrap="square" rtlCol="0">
            <a:spAutoFit/>
          </a:bodyPr>
          <a:lstStyle/>
          <a:p>
            <a:pPr marL="342900" indent="-342900">
              <a:buFont typeface="Arial" panose="020B0604020202020204" pitchFamily="34" charset="0"/>
              <a:buChar char="•"/>
            </a:pPr>
            <a:r>
              <a:rPr lang="en-US" dirty="0" smtClean="0"/>
              <a:t>Scheduled Unavailability (ERS Loads)</a:t>
            </a:r>
            <a:endParaRPr lang="en-US" dirty="0"/>
          </a:p>
          <a:p>
            <a:pPr marL="800100" lvl="1" indent="-342900">
              <a:buFont typeface="Arial" panose="020B0604020202020204" pitchFamily="34" charset="0"/>
              <a:buChar char="•"/>
            </a:pPr>
            <a:r>
              <a:rPr lang="en-US" sz="1600" dirty="0" smtClean="0"/>
              <a:t>Up to 2% of committed intervals of unavailability are excluded from the Availability calculation if scheduled and submitted at least 3 days in advance.</a:t>
            </a:r>
            <a:endParaRPr lang="en-US" sz="1600" dirty="0"/>
          </a:p>
          <a:p>
            <a:pPr marL="800100" lvl="1" indent="-342900">
              <a:buFont typeface="Arial" panose="020B0604020202020204" pitchFamily="34" charset="0"/>
              <a:buChar char="•"/>
            </a:pPr>
            <a:r>
              <a:rPr lang="en-US" sz="1600" dirty="0" smtClean="0"/>
              <a:t>Unavailability that exceeds the 2% threshold should still be reported but will not be </a:t>
            </a:r>
            <a:r>
              <a:rPr lang="en-US" sz="1600" dirty="0"/>
              <a:t>excluded from the Availability </a:t>
            </a:r>
            <a:r>
              <a:rPr lang="en-US" sz="1600" dirty="0" smtClean="0"/>
              <a:t>calculation</a:t>
            </a:r>
          </a:p>
          <a:p>
            <a:pPr marL="800100" lvl="1" indent="-342900">
              <a:buFont typeface="Arial" panose="020B0604020202020204" pitchFamily="34" charset="0"/>
              <a:buChar char="•"/>
            </a:pPr>
            <a:r>
              <a:rPr lang="en-US" sz="1600" dirty="0" smtClean="0"/>
              <a:t>Revisions and cancellations are allowed</a:t>
            </a:r>
          </a:p>
          <a:p>
            <a:pPr marL="1257300" lvl="2" indent="-342900">
              <a:buFont typeface="Arial" panose="020B0604020202020204" pitchFamily="34" charset="0"/>
              <a:buChar char="•"/>
            </a:pPr>
            <a:r>
              <a:rPr lang="en-US" sz="1600" dirty="0" smtClean="0"/>
              <a:t>Additional intervals are excluded </a:t>
            </a:r>
            <a:r>
              <a:rPr lang="en-US" sz="1600" dirty="0"/>
              <a:t>if submitted at least 3 days in </a:t>
            </a:r>
            <a:r>
              <a:rPr lang="en-US" sz="1600" dirty="0" smtClean="0"/>
              <a:t>advance</a:t>
            </a:r>
          </a:p>
          <a:p>
            <a:pPr marL="1257300" lvl="2" indent="-342900">
              <a:buFont typeface="Arial" panose="020B0604020202020204" pitchFamily="34" charset="0"/>
              <a:buChar char="•"/>
            </a:pPr>
            <a:r>
              <a:rPr lang="en-US" sz="1600" dirty="0" smtClean="0"/>
              <a:t>Reductions in intervals will be used for availability if submitted 1 day in advance</a:t>
            </a:r>
          </a:p>
          <a:p>
            <a:pPr marL="1257300" lvl="2" indent="-342900">
              <a:buFont typeface="Arial" panose="020B0604020202020204" pitchFamily="34" charset="0"/>
              <a:buChar char="•"/>
            </a:pPr>
            <a:endParaRPr lang="en-US" sz="1600" dirty="0" smtClean="0"/>
          </a:p>
          <a:p>
            <a:pPr marL="342900" indent="-342900">
              <a:buFont typeface="Arial" panose="020B0604020202020204" pitchFamily="34" charset="0"/>
              <a:buChar char="•"/>
            </a:pPr>
            <a:r>
              <a:rPr lang="en-US" dirty="0" smtClean="0"/>
              <a:t>Planned Maintenance </a:t>
            </a:r>
            <a:r>
              <a:rPr lang="en-US" dirty="0"/>
              <a:t>(ERS </a:t>
            </a:r>
            <a:r>
              <a:rPr lang="en-US" dirty="0" smtClean="0"/>
              <a:t>Generators)</a:t>
            </a:r>
            <a:endParaRPr lang="en-US" dirty="0"/>
          </a:p>
          <a:p>
            <a:pPr marL="800100" lvl="1" indent="-342900">
              <a:buFont typeface="Arial" panose="020B0604020202020204" pitchFamily="34" charset="0"/>
              <a:buChar char="•"/>
            </a:pPr>
            <a:r>
              <a:rPr lang="en-US" sz="1600" dirty="0" smtClean="0"/>
              <a:t>Submitted no later than 2 business days prior to ERS SCT</a:t>
            </a:r>
          </a:p>
          <a:p>
            <a:pPr marL="800100" lvl="1" indent="-342900">
              <a:buFont typeface="Arial" panose="020B0604020202020204" pitchFamily="34" charset="0"/>
              <a:buChar char="•"/>
            </a:pPr>
            <a:r>
              <a:rPr lang="en-US" sz="1600" dirty="0" smtClean="0"/>
              <a:t>Limited to </a:t>
            </a:r>
            <a:r>
              <a:rPr lang="en-US" sz="1600" dirty="0"/>
              <a:t>2% of committed </a:t>
            </a:r>
            <a:r>
              <a:rPr lang="en-US" sz="1600" dirty="0" smtClean="0"/>
              <a:t>intervals</a:t>
            </a:r>
          </a:p>
          <a:p>
            <a:pPr marL="800100" lvl="1" indent="-342900">
              <a:buFont typeface="Arial" panose="020B0604020202020204" pitchFamily="34" charset="0"/>
              <a:buChar char="•"/>
            </a:pPr>
            <a:r>
              <a:rPr lang="en-US" sz="1600" dirty="0" smtClean="0"/>
              <a:t>Revisions </a:t>
            </a:r>
            <a:r>
              <a:rPr lang="en-US" sz="1600" dirty="0"/>
              <a:t>and cancellations are </a:t>
            </a:r>
            <a:r>
              <a:rPr lang="en-US" sz="1600" dirty="0" smtClean="0"/>
              <a:t>allowed</a:t>
            </a:r>
          </a:p>
          <a:p>
            <a:pPr marL="1257300" lvl="2" indent="-342900">
              <a:buFont typeface="Arial" panose="020B0604020202020204" pitchFamily="34" charset="0"/>
              <a:buChar char="•"/>
            </a:pPr>
            <a:r>
              <a:rPr lang="en-US" sz="1600" dirty="0" smtClean="0"/>
              <a:t>Cannot increase the number of intervals</a:t>
            </a:r>
            <a:endParaRPr lang="en-US" sz="1600" dirty="0"/>
          </a:p>
          <a:p>
            <a:pPr marL="1257300" lvl="2" indent="-342900">
              <a:buFont typeface="Arial" panose="020B0604020202020204" pitchFamily="34" charset="0"/>
              <a:buChar char="•"/>
            </a:pPr>
            <a:r>
              <a:rPr lang="en-US" sz="1600" dirty="0"/>
              <a:t>Additional intervals are excluded if submitted at least 3 days in advance</a:t>
            </a:r>
          </a:p>
          <a:p>
            <a:pPr marL="1257300" lvl="2" indent="-342900">
              <a:buFont typeface="Arial" panose="020B0604020202020204" pitchFamily="34" charset="0"/>
              <a:buChar char="•"/>
            </a:pPr>
            <a:r>
              <a:rPr lang="en-US" sz="1600" dirty="0"/>
              <a:t>Reductions in intervals will be used for availability if submitted 1 day in advance</a:t>
            </a:r>
          </a:p>
          <a:p>
            <a:pPr marL="1257300" lvl="2" indent="-342900">
              <a:buFont typeface="Arial" panose="020B0604020202020204" pitchFamily="34" charset="0"/>
              <a:buChar char="•"/>
            </a:pPr>
            <a:endParaRPr lang="en-US" dirty="0"/>
          </a:p>
        </p:txBody>
      </p:sp>
    </p:spTree>
    <p:extLst>
      <p:ext uri="{BB962C8B-B14F-4D97-AF65-F5344CB8AC3E}">
        <p14:creationId xmlns:p14="http://schemas.microsoft.com/office/powerpoint/2010/main" val="360368204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http://schemas.microsoft.com/office/infopath/2007/PartnerControls"/>
    <ds:schemaRef ds:uri="http://purl.org/dc/dcmitype/"/>
    <ds:schemaRef ds:uri="http://www.w3.org/XML/1998/namespace"/>
    <ds:schemaRef ds:uri="http://purl.org/dc/elements/1.1/"/>
    <ds:schemaRef ds:uri="http://schemas.microsoft.com/office/2006/documentManagement/types"/>
    <ds:schemaRef ds:uri="c34af464-7aa1-4edd-9be4-83dffc1cb926"/>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5699</TotalTime>
  <Words>591</Words>
  <Application>Microsoft Office PowerPoint</Application>
  <PresentationFormat>On-screen Show (4:3)</PresentationFormat>
  <Paragraphs>107</Paragraphs>
  <Slides>10</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1_Custom Design</vt:lpstr>
      <vt:lpstr>Office Theme</vt:lpstr>
      <vt:lpstr>PowerPoint Presentation</vt:lpstr>
      <vt:lpstr>Performance Events</vt:lpstr>
      <vt:lpstr>Testing</vt:lpstr>
      <vt:lpstr>Availability Non-Weather Sensitive</vt:lpstr>
      <vt:lpstr>Availability Non-Weather Sensitive</vt:lpstr>
      <vt:lpstr>Payment Reductions for WS ERS Loads</vt:lpstr>
      <vt:lpstr>QSE Portfolio level Adjustment</vt:lpstr>
      <vt:lpstr>QSE Portfolio level Adjustment</vt:lpstr>
      <vt:lpstr>ERS Unavailability</vt:lpstr>
      <vt:lpstr>ERS Power Interruptions and Unplanned Unavailability</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Raish, Carl</cp:lastModifiedBy>
  <cp:revision>110</cp:revision>
  <cp:lastPrinted>2017-09-14T22:44:29Z</cp:lastPrinted>
  <dcterms:created xsi:type="dcterms:W3CDTF">2016-01-21T15:20:31Z</dcterms:created>
  <dcterms:modified xsi:type="dcterms:W3CDTF">2017-09-15T13:13:00Z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