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36"/>
  </p:notesMasterIdLst>
  <p:handoutMasterIdLst>
    <p:handoutMasterId r:id="rId37"/>
  </p:handoutMasterIdLst>
  <p:sldIdLst>
    <p:sldId id="260" r:id="rId6"/>
    <p:sldId id="307" r:id="rId7"/>
    <p:sldId id="266" r:id="rId8"/>
    <p:sldId id="361" r:id="rId9"/>
    <p:sldId id="299" r:id="rId10"/>
    <p:sldId id="357" r:id="rId11"/>
    <p:sldId id="337" r:id="rId12"/>
    <p:sldId id="342" r:id="rId13"/>
    <p:sldId id="340" r:id="rId14"/>
    <p:sldId id="343" r:id="rId15"/>
    <p:sldId id="341" r:id="rId16"/>
    <p:sldId id="346" r:id="rId17"/>
    <p:sldId id="353" r:id="rId18"/>
    <p:sldId id="359" r:id="rId19"/>
    <p:sldId id="345" r:id="rId20"/>
    <p:sldId id="347" r:id="rId21"/>
    <p:sldId id="348" r:id="rId22"/>
    <p:sldId id="356" r:id="rId23"/>
    <p:sldId id="360" r:id="rId24"/>
    <p:sldId id="349" r:id="rId25"/>
    <p:sldId id="350" r:id="rId26"/>
    <p:sldId id="351" r:id="rId27"/>
    <p:sldId id="352" r:id="rId28"/>
    <p:sldId id="354" r:id="rId29"/>
    <p:sldId id="363" r:id="rId30"/>
    <p:sldId id="365" r:id="rId31"/>
    <p:sldId id="366" r:id="rId32"/>
    <p:sldId id="367" r:id="rId33"/>
    <p:sldId id="355" r:id="rId34"/>
    <p:sldId id="296" r:id="rId3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294" y="15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7347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539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77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420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937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947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754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851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145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942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838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855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860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090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0854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3353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610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60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8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4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0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mailto:craish@ercot.com" TargetMode="External"/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133600"/>
            <a:ext cx="51816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Analysis of </a:t>
            </a:r>
            <a:r>
              <a:rPr lang="en-US" sz="2000" dirty="0" smtClean="0"/>
              <a:t>the Impact of 4-CP </a:t>
            </a:r>
            <a:r>
              <a:rPr lang="en-US" sz="2000" dirty="0"/>
              <a:t>Transmission </a:t>
            </a:r>
            <a:r>
              <a:rPr lang="en-US" sz="2000" dirty="0" smtClean="0"/>
              <a:t>Charges on Real Time Prices</a:t>
            </a:r>
            <a:endParaRPr lang="en-US" dirty="0" smtClean="0"/>
          </a:p>
          <a:p>
            <a:endParaRPr lang="en-US" dirty="0"/>
          </a:p>
          <a:p>
            <a:pPr algn="ctr"/>
            <a:r>
              <a:rPr lang="en-US" sz="1600" dirty="0" smtClean="0"/>
              <a:t>Carl L Raish</a:t>
            </a:r>
            <a:endParaRPr lang="en-US" sz="1600" dirty="0"/>
          </a:p>
          <a:p>
            <a:pPr algn="ctr"/>
            <a:r>
              <a:rPr lang="en-US" sz="1600" dirty="0" smtClean="0"/>
              <a:t>Principal Load Profiling and Modeling</a:t>
            </a:r>
            <a:endParaRPr lang="en-US" sz="1600" dirty="0"/>
          </a:p>
          <a:p>
            <a:pPr algn="ctr"/>
            <a:endParaRPr lang="en-US" dirty="0"/>
          </a:p>
          <a:p>
            <a:pPr algn="ctr"/>
            <a:r>
              <a:rPr lang="en-US" sz="1600" dirty="0" smtClean="0"/>
              <a:t>WMS </a:t>
            </a:r>
            <a:r>
              <a:rPr lang="en-US" sz="1600" smtClean="0"/>
              <a:t>– September 6, </a:t>
            </a:r>
            <a:r>
              <a:rPr lang="en-US" sz="1600" dirty="0" smtClean="0"/>
              <a:t>2017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/>
              <a:t>Max CP/</a:t>
            </a:r>
            <a:r>
              <a:rPr lang="en-US" altLang="en-US" sz="2400" dirty="0" err="1" smtClean="0"/>
              <a:t>NearCP</a:t>
            </a:r>
            <a:r>
              <a:rPr lang="en-US" altLang="en-US" sz="2400" dirty="0" smtClean="0"/>
              <a:t> Reductions - Hour </a:t>
            </a:r>
            <a:r>
              <a:rPr lang="en-US" altLang="en-US" sz="2400" dirty="0"/>
              <a:t>Ending </a:t>
            </a:r>
            <a:r>
              <a:rPr lang="en-US" altLang="en-US" sz="2400" dirty="0" smtClean="0"/>
              <a:t>17:00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4114800" y="1524000"/>
            <a:ext cx="4343400" cy="3124200"/>
            <a:chOff x="4791075" y="1447800"/>
            <a:chExt cx="4048125" cy="299561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91075" y="1624013"/>
              <a:ext cx="4048125" cy="2819400"/>
            </a:xfrm>
            <a:prstGeom prst="rect">
              <a:avLst/>
            </a:prstGeom>
            <a:ln w="12700">
              <a:solidFill>
                <a:srgbClr val="00B0F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9" name="TextBox 8"/>
            <p:cNvSpPr txBox="1"/>
            <p:nvPr/>
          </p:nvSpPr>
          <p:spPr>
            <a:xfrm>
              <a:off x="6858000" y="3481698"/>
              <a:ext cx="1066800" cy="3385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Slope = 2</a:t>
              </a:r>
              <a:endParaRPr lang="en-US" sz="1600" dirty="0"/>
            </a:p>
          </p:txBody>
        </p:sp>
        <p:cxnSp>
          <p:nvCxnSpPr>
            <p:cNvPr id="11" name="Straight Arrow Connector 10"/>
            <p:cNvCxnSpPr>
              <a:stCxn id="9" idx="0"/>
            </p:cNvCxnSpPr>
            <p:nvPr/>
          </p:nvCxnSpPr>
          <p:spPr>
            <a:xfrm flipV="1">
              <a:off x="7391400" y="2743200"/>
              <a:ext cx="228600" cy="73849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91075" y="1624013"/>
              <a:ext cx="4048125" cy="2819400"/>
            </a:xfrm>
            <a:prstGeom prst="rect">
              <a:avLst/>
            </a:prstGeom>
            <a:ln w="12700">
              <a:solidFill>
                <a:srgbClr val="00B0F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5" name="TextBox 4"/>
            <p:cNvSpPr txBox="1">
              <a:spLocks noChangeArrowheads="1"/>
            </p:cNvSpPr>
            <p:nvPr/>
          </p:nvSpPr>
          <p:spPr bwMode="auto">
            <a:xfrm>
              <a:off x="5384800" y="1447800"/>
              <a:ext cx="2997200" cy="49371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1C93C8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/>
                <a:t>Postage Stamp Transmission Rates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2002-2017</a:t>
              </a:r>
            </a:p>
          </p:txBody>
        </p:sp>
        <p:sp>
          <p:nvSpPr>
            <p:cNvPr id="17" name="TextBox 2"/>
            <p:cNvSpPr txBox="1">
              <a:spLocks noChangeArrowheads="1"/>
            </p:cNvSpPr>
            <p:nvPr/>
          </p:nvSpPr>
          <p:spPr bwMode="auto">
            <a:xfrm>
              <a:off x="6248400" y="2105025"/>
              <a:ext cx="1600200" cy="307975"/>
            </a:xfrm>
            <a:prstGeom prst="rect">
              <a:avLst/>
            </a:prstGeom>
            <a:solidFill>
              <a:srgbClr val="0DD7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chemeClr val="bg1"/>
                  </a:solidFill>
                </a:rPr>
                <a:t>Currently $52.91</a:t>
              </a:r>
            </a:p>
          </p:txBody>
        </p:sp>
        <p:sp>
          <p:nvSpPr>
            <p:cNvPr id="18" name="Oval 3"/>
            <p:cNvSpPr>
              <a:spLocks noChangeArrowheads="1"/>
            </p:cNvSpPr>
            <p:nvPr/>
          </p:nvSpPr>
          <p:spPr bwMode="auto">
            <a:xfrm>
              <a:off x="8494713" y="2184400"/>
              <a:ext cx="279400" cy="231775"/>
            </a:xfrm>
            <a:prstGeom prst="ellipse">
              <a:avLst/>
            </a:prstGeom>
            <a:noFill/>
            <a:ln w="19050" algn="ctr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19" name="Right Arrow 4"/>
            <p:cNvSpPr>
              <a:spLocks noChangeArrowheads="1"/>
            </p:cNvSpPr>
            <p:nvPr/>
          </p:nvSpPr>
          <p:spPr bwMode="auto">
            <a:xfrm>
              <a:off x="7802563" y="2184400"/>
              <a:ext cx="604837" cy="152400"/>
            </a:xfrm>
            <a:prstGeom prst="rightArrow">
              <a:avLst>
                <a:gd name="adj1" fmla="val 50000"/>
                <a:gd name="adj2" fmla="val 49958"/>
              </a:avLst>
            </a:prstGeom>
            <a:solidFill>
              <a:srgbClr val="0DD7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374616" y="1515079"/>
            <a:ext cx="3587784" cy="3590321"/>
          </a:xfrm>
          <a:effectLst>
            <a:softEdge rad="63500"/>
          </a:effectLst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sz="1800" dirty="0" smtClean="0"/>
              <a:t>Postage Stamp rate for Transmission Cost of Service has more than tripled since 2002</a:t>
            </a:r>
          </a:p>
          <a:p>
            <a:pPr>
              <a:defRPr/>
            </a:pPr>
            <a:r>
              <a:rPr lang="en-US" altLang="en-US" sz="1800" dirty="0" smtClean="0"/>
              <a:t>&gt;$7B in Competitive Renewable Energy Zone (CREZ) transmission investment </a:t>
            </a:r>
          </a:p>
          <a:p>
            <a:pPr lvl="1">
              <a:defRPr/>
            </a:pPr>
            <a:r>
              <a:rPr lang="en-US" altLang="en-US" sz="1800" dirty="0" smtClean="0"/>
              <a:t>$4.9B of CREZ activated in 2013 alone</a:t>
            </a:r>
          </a:p>
          <a:p>
            <a:pPr>
              <a:defRPr/>
            </a:pPr>
            <a:r>
              <a:rPr lang="en-US" altLang="en-US" sz="1800" dirty="0" smtClean="0"/>
              <a:t>&gt;$2B in projects activated in 2016</a:t>
            </a:r>
            <a:endParaRPr lang="en-US" altLang="en-US" dirty="0" smtClean="0"/>
          </a:p>
        </p:txBody>
      </p:sp>
      <p:sp>
        <p:nvSpPr>
          <p:cNvPr id="21" name="TextBox 7"/>
          <p:cNvSpPr txBox="1">
            <a:spLocks noChangeArrowheads="1"/>
          </p:cNvSpPr>
          <p:nvPr/>
        </p:nvSpPr>
        <p:spPr bwMode="auto">
          <a:xfrm>
            <a:off x="4534707" y="2659105"/>
            <a:ext cx="13716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/>
              <a:t>Source:  PUCT Dockets</a:t>
            </a:r>
          </a:p>
        </p:txBody>
      </p:sp>
      <p:sp>
        <p:nvSpPr>
          <p:cNvPr id="22" name="TextBox 5"/>
          <p:cNvSpPr txBox="1">
            <a:spLocks noChangeArrowheads="1"/>
          </p:cNvSpPr>
          <p:nvPr/>
        </p:nvSpPr>
        <p:spPr bwMode="auto">
          <a:xfrm>
            <a:off x="4262437" y="4809521"/>
            <a:ext cx="40481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The postage stamp rate (per </a:t>
            </a:r>
            <a:r>
              <a:rPr lang="en-US" altLang="en-US" sz="1400" dirty="0" smtClean="0"/>
              <a:t>4-CP </a:t>
            </a:r>
            <a:r>
              <a:rPr lang="en-US" altLang="en-US" sz="1400" dirty="0"/>
              <a:t>kW) is charged to DSPs, who in turn reimburse TSPs for their transmission investments</a:t>
            </a:r>
          </a:p>
        </p:txBody>
      </p:sp>
    </p:spTree>
    <p:extLst>
      <p:ext uri="{BB962C8B-B14F-4D97-AF65-F5344CB8AC3E}">
        <p14:creationId xmlns:p14="http://schemas.microsoft.com/office/powerpoint/2010/main" val="177310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System Lambda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4800" y="106680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SCED System Lambda </a:t>
            </a:r>
            <a:r>
              <a:rPr lang="en-US" sz="2000" dirty="0">
                <a:solidFill>
                  <a:srgbClr val="444444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λ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cost of providing one additional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MWh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energy at the load electrical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buses. Essentially the load weighted average marginal price for energy across nodes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0" y="2057400"/>
            <a:ext cx="4851405" cy="368441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52400" y="2057400"/>
            <a:ext cx="3581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Aggregate Energy Offer Curve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800100" lvl="1" indent="-342900">
              <a:buAutoNum type="arabicPeriod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online generators</a:t>
            </a:r>
          </a:p>
          <a:p>
            <a:pPr marL="800100" lvl="1" indent="-342900">
              <a:buAutoNum type="arabicPeriod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SCED energy offer curves for each</a:t>
            </a:r>
          </a:p>
          <a:p>
            <a:pPr marL="800100" lvl="1" indent="-342900">
              <a:buAutoNum type="arabicPeriod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LASL and HASL for each</a:t>
            </a:r>
          </a:p>
          <a:p>
            <a:pPr marL="800100" lvl="1" indent="-342900">
              <a:buAutoNum type="arabicPeriod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Aggregate the SCED energy offer curves between LASL and HASL across the generators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4876800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Caveats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1"/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approach does not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 generator ramp rates, constraint changes, market behavior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14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sz="2400" dirty="0" smtClean="0"/>
              <a:t>Preliminary Impact of 4-CP </a:t>
            </a:r>
            <a:r>
              <a:rPr lang="en-US" altLang="en-US" sz="2400" dirty="0"/>
              <a:t>Back-cast </a:t>
            </a:r>
            <a:r>
              <a:rPr lang="en-US" altLang="en-US" sz="2400" dirty="0" smtClean="0"/>
              <a:t>on RT Prices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76400" y="838200"/>
            <a:ext cx="579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Final system lambda &gt; $200 &amp; </a:t>
            </a:r>
            <a:r>
              <a:rPr lang="el-GR" dirty="0" smtClean="0"/>
              <a:t>Δ</a:t>
            </a:r>
            <a:r>
              <a:rPr lang="en-US" dirty="0" smtClean="0"/>
              <a:t> system lambda &gt; $50</a:t>
            </a:r>
          </a:p>
          <a:p>
            <a:pPr algn="ctr"/>
            <a:endParaRPr lang="en-US" sz="800" dirty="0" smtClean="0"/>
          </a:p>
          <a:p>
            <a:pPr algn="ctr"/>
            <a:r>
              <a:rPr lang="en-US" sz="1400" dirty="0" smtClean="0"/>
              <a:t>2015 - 3 days and 19 intervals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0" y="3124200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2016 - 7 days and 40 intervals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838200" y="5864423"/>
            <a:ext cx="7543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approach does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consider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generator ramp rates, constraint changes, market behavior changes.</a:t>
            </a:r>
            <a:endParaRPr lang="en-US" sz="1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1546086"/>
            <a:ext cx="4196625" cy="154552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8399" y="3464571"/>
            <a:ext cx="4196625" cy="2290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16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/>
              <a:t>Back-cast</a:t>
            </a:r>
            <a:r>
              <a:rPr lang="en-US" altLang="en-US" dirty="0" smtClean="0"/>
              <a:t> Impact of 4-CP on Real Time Prices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00200" y="877669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Final system lambda &lt;= $200 | </a:t>
            </a:r>
            <a:r>
              <a:rPr lang="el-GR" dirty="0" smtClean="0"/>
              <a:t>Δ</a:t>
            </a:r>
            <a:r>
              <a:rPr lang="en-US" dirty="0" smtClean="0"/>
              <a:t> system lambda &lt;= $50</a:t>
            </a:r>
          </a:p>
          <a:p>
            <a:pPr algn="ctr"/>
            <a:endParaRPr lang="en-US" sz="1000" dirty="0" smtClean="0"/>
          </a:p>
          <a:p>
            <a:pPr algn="ctr"/>
            <a:r>
              <a:rPr lang="en-US" sz="1600" dirty="0" smtClean="0"/>
              <a:t>2015 - 15 days and 701 intervals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2971800" y="3505200"/>
            <a:ext cx="32104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2016 - 18 days and 824 intervals</a:t>
            </a:r>
            <a:endParaRPr lang="en-US" sz="1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1773037"/>
            <a:ext cx="4250456" cy="16559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5143" y="3886200"/>
            <a:ext cx="4250457" cy="163638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38200" y="5715000"/>
            <a:ext cx="7543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approach does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consider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generator ramp rates, constraint changes, market behavior changes.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8551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Quantifying ERCOT level Price Response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001000" cy="5715000"/>
          </a:xfrm>
        </p:spPr>
        <p:txBody>
          <a:bodyPr/>
          <a:lstStyle/>
          <a:p>
            <a:pPr eaLnBrk="1" hangingPunct="1">
              <a:buFont typeface="+mj-lt"/>
              <a:buAutoNum type="arabicPeriod"/>
              <a:defRPr/>
            </a:pPr>
            <a:r>
              <a:rPr lang="en-US" altLang="en-US" sz="2000" dirty="0" smtClean="0">
                <a:solidFill>
                  <a:srgbClr val="000000"/>
                </a:solidFill>
                <a:cs typeface="Times New Roman" pitchFamily="18" charset="0"/>
              </a:rPr>
              <a:t>ERCOT has conducted an annual survey of REPs to identify ESIIDs on several categories of demand/price response programs.</a:t>
            </a:r>
            <a:endParaRPr lang="en-US" altLang="en-US" sz="18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Font typeface="+mj-lt"/>
              <a:buAutoNum type="arabicPeriod"/>
              <a:defRPr/>
            </a:pPr>
            <a:r>
              <a:rPr lang="en-US" altLang="en-US" sz="2000" dirty="0" smtClean="0">
                <a:solidFill>
                  <a:srgbClr val="000000"/>
                </a:solidFill>
                <a:cs typeface="Times New Roman" pitchFamily="18" charset="0"/>
              </a:rPr>
              <a:t>ERCOT has used the survey data to quantify the frequency and magnitude of response in competitive areas</a:t>
            </a:r>
          </a:p>
          <a:p>
            <a:pPr eaLnBrk="1" hangingPunct="1">
              <a:buFont typeface="+mj-lt"/>
              <a:buAutoNum type="arabicPeriod"/>
              <a:defRPr/>
            </a:pPr>
            <a:r>
              <a:rPr lang="en-US" altLang="en-US" sz="2000" dirty="0" smtClean="0">
                <a:solidFill>
                  <a:srgbClr val="000000"/>
                </a:solidFill>
                <a:cs typeface="Times New Roman" pitchFamily="18" charset="0"/>
              </a:rPr>
              <a:t>ERCOT has used NOIE load as calculated from boundary meters to identify NOIEs the respond to price and has quantified the frequency and magnitude of that response.</a:t>
            </a:r>
          </a:p>
          <a:p>
            <a:pPr>
              <a:buFont typeface="+mj-lt"/>
              <a:buAutoNum type="arabicPeriod"/>
              <a:defRPr/>
            </a:pPr>
            <a:r>
              <a:rPr lang="en-US" altLang="en-US" sz="2000" dirty="0" smtClean="0">
                <a:solidFill>
                  <a:srgbClr val="000000"/>
                </a:solidFill>
                <a:cs typeface="Times New Roman" pitchFamily="18" charset="0"/>
              </a:rPr>
              <a:t>ERCOT has used export data from distributed generators to identify those that respond to price and has </a:t>
            </a:r>
            <a:r>
              <a:rPr lang="en-US" altLang="en-US" sz="2000" dirty="0">
                <a:solidFill>
                  <a:srgbClr val="000000"/>
                </a:solidFill>
                <a:cs typeface="Times New Roman" pitchFamily="18" charset="0"/>
              </a:rPr>
              <a:t>quantified the frequency and magnitude of that response.</a:t>
            </a:r>
          </a:p>
          <a:p>
            <a:pPr marL="0" indent="0">
              <a:buNone/>
              <a:defRPr/>
            </a:pPr>
            <a:endParaRPr lang="en-US" altLang="en-US" sz="1800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421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Competitive Price Response Survey Results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405937"/>
              </p:ext>
            </p:extLst>
          </p:nvPr>
        </p:nvGraphicFramePr>
        <p:xfrm>
          <a:off x="457200" y="914400"/>
          <a:ext cx="8229601" cy="4571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507"/>
                <a:gridCol w="1210234"/>
                <a:gridCol w="968188"/>
                <a:gridCol w="1290918"/>
                <a:gridCol w="1290918"/>
                <a:gridCol w="1290918"/>
                <a:gridCol w="1290918"/>
              </a:tblGrid>
              <a:tr h="16479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</a:t>
                      </a:r>
                    </a:p>
                    <a:p>
                      <a:pPr algn="ctr"/>
                      <a:r>
                        <a:rPr lang="en-US" dirty="0" smtClean="0"/>
                        <a:t>MW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2016 MW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ESIIDs Deployed 2015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ESIIDs Deployed 2016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ESIIDs Not Deployed 2015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ESIIDs Not Deployed 2016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17717">
                <a:tc>
                  <a:txBody>
                    <a:bodyPr/>
                    <a:lstStyle/>
                    <a:p>
                      <a:r>
                        <a:rPr lang="en-US" dirty="0" smtClean="0"/>
                        <a:t>4-CP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1,321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1,409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1,800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1,700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9,500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9,700</a:t>
                      </a:r>
                      <a:endParaRPr lang="en-US" dirty="0"/>
                    </a:p>
                  </a:txBody>
                  <a:tcPr anchor="ctr"/>
                </a:tc>
              </a:tr>
              <a:tr h="417717">
                <a:tc>
                  <a:txBody>
                    <a:bodyPr/>
                    <a:lstStyle/>
                    <a:p>
                      <a:r>
                        <a:rPr lang="en-US" dirty="0" smtClean="0"/>
                        <a:t>BI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</a:tr>
              <a:tr h="417717">
                <a:tc>
                  <a:txBody>
                    <a:bodyPr/>
                    <a:lstStyle/>
                    <a:p>
                      <a:r>
                        <a:rPr lang="en-US" dirty="0" smtClean="0"/>
                        <a:t>OLC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7,000</a:t>
                      </a:r>
                      <a:endParaRPr lang="en-US" dirty="0"/>
                    </a:p>
                  </a:txBody>
                  <a:tcPr anchor="ctr"/>
                </a:tc>
              </a:tr>
              <a:tr h="417717">
                <a:tc>
                  <a:txBody>
                    <a:bodyPr/>
                    <a:lstStyle/>
                    <a:p>
                      <a:r>
                        <a:rPr lang="en-US" dirty="0" smtClean="0"/>
                        <a:t>OTH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34,000</a:t>
                      </a:r>
                      <a:endParaRPr lang="en-US" dirty="0"/>
                    </a:p>
                  </a:txBody>
                  <a:tcPr anchor="ctr"/>
                </a:tc>
              </a:tr>
              <a:tr h="417717">
                <a:tc>
                  <a:txBody>
                    <a:bodyPr/>
                    <a:lstStyle/>
                    <a:p>
                      <a:r>
                        <a:rPr lang="en-US" dirty="0" smtClean="0"/>
                        <a:t>PR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79,000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452,000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435,000</a:t>
                      </a:r>
                      <a:endParaRPr lang="en-US" dirty="0"/>
                    </a:p>
                  </a:txBody>
                  <a:tcPr anchor="ctr"/>
                </a:tc>
              </a:tr>
              <a:tr h="417717">
                <a:tc>
                  <a:txBody>
                    <a:bodyPr/>
                    <a:lstStyle/>
                    <a:p>
                      <a:r>
                        <a:rPr lang="en-US" dirty="0" smtClean="0"/>
                        <a:t>RTP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</a:tr>
              <a:tr h="417717">
                <a:tc>
                  <a:txBody>
                    <a:bodyPr/>
                    <a:lstStyle/>
                    <a:p>
                      <a:r>
                        <a:rPr lang="en-US" dirty="0" smtClean="0"/>
                        <a:t>TOU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322,000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331,000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22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Load Price Response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34357" y="914400"/>
            <a:ext cx="8001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Competitive Loads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the 2015 and 2016 REP survey submissions to identify ESIIDs on Real Time Pricing and Block and Index Pricing.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Quantify load reductions by load zone on high price days (at least 4 consecutive intervals with prices &gt;= $200)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Estimate regression model of load reduction as a function of price at the load zone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348574" y="3048000"/>
            <a:ext cx="3766226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NOIE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Loads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Quantify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load reductions by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NOIE on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 price days (at least 4 consecutive intervals with prices &gt;= $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200) and classify as price responsive based on frequency and magnitude of response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Estimate regression model of load reduction as a function of price at the load zone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level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Calculate aggregate model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1013" y="2590800"/>
            <a:ext cx="4583266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04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Distributed Generator Price Response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34357" y="838200"/>
            <a:ext cx="8001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Registered Distributed Generators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Selected generators being paid Load Zone prices for exports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Eliminated any with primary fuel of sun, wind or other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 include exports from PUNs with generators that are not </a:t>
            </a: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eneration </a:t>
            </a: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esources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Unregistered Distributed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Generators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Selected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ESIIDs with DG profile type (exports are settled as negative energy)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Eliminated Distributed Renewable Generators (PV and WND profile types)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8574" y="2667000"/>
            <a:ext cx="3766226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Quantify Price Response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Followed baseline methodology used for loads to quantify export increases on high price days (at least 4 consecutive intervals with prices &gt;= $200)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Classified generators as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price responsive based on frequency and magnitude of response (47 of 109, name plate MW 428.9)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Estimate regression model of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export increase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a function of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load zone price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aggregate model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2743200"/>
            <a:ext cx="4583266" cy="3494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14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Distributed Generator Baseline Examples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914400"/>
            <a:ext cx="4716043" cy="31083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400" y="3326974"/>
            <a:ext cx="4531468" cy="298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37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Interaction of 4-CP and Price Response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001000" cy="5715000"/>
          </a:xfrm>
        </p:spPr>
        <p:txBody>
          <a:bodyPr/>
          <a:lstStyle/>
          <a:p>
            <a:pPr eaLnBrk="1" hangingPunct="1">
              <a:buFont typeface="+mj-lt"/>
              <a:buAutoNum type="arabicPeriod"/>
              <a:defRPr/>
            </a:pPr>
            <a:r>
              <a:rPr lang="en-US" altLang="en-US" sz="2000" dirty="0" smtClean="0">
                <a:solidFill>
                  <a:srgbClr val="000000"/>
                </a:solidFill>
                <a:cs typeface="Times New Roman" pitchFamily="18" charset="0"/>
              </a:rPr>
              <a:t>Removal of 4-CP response would tend to increase prices</a:t>
            </a:r>
          </a:p>
          <a:p>
            <a:pPr eaLnBrk="1" hangingPunct="1">
              <a:buFont typeface="+mj-lt"/>
              <a:buAutoNum type="arabicPeriod"/>
              <a:defRPr/>
            </a:pPr>
            <a:r>
              <a:rPr lang="en-US" altLang="en-US" sz="2000" dirty="0" smtClean="0">
                <a:solidFill>
                  <a:srgbClr val="000000"/>
                </a:solidFill>
                <a:cs typeface="Times New Roman" pitchFamily="18" charset="0"/>
              </a:rPr>
              <a:t>Price increases would trigger increased price response</a:t>
            </a:r>
          </a:p>
          <a:p>
            <a:pPr eaLnBrk="1" hangingPunct="1">
              <a:buFont typeface="+mj-lt"/>
              <a:buAutoNum type="arabicPeriod"/>
              <a:defRPr/>
            </a:pPr>
            <a:r>
              <a:rPr lang="en-US" altLang="en-US" sz="2000" dirty="0" smtClean="0">
                <a:solidFill>
                  <a:srgbClr val="000000"/>
                </a:solidFill>
                <a:cs typeface="Times New Roman" pitchFamily="18" charset="0"/>
              </a:rPr>
              <a:t>Find the point on the aggregated offer curve where system lambda for the GTBD adjusted for price volume of price response is consistent with the price response modeled as a function of system lambda.</a:t>
            </a:r>
          </a:p>
          <a:p>
            <a:pPr eaLnBrk="1" hangingPunct="1">
              <a:buFont typeface="+mj-lt"/>
              <a:buAutoNum type="arabicPeriod"/>
              <a:defRPr/>
            </a:pPr>
            <a:r>
              <a:rPr lang="en-US" altLang="en-US" sz="2000" dirty="0" smtClean="0">
                <a:solidFill>
                  <a:srgbClr val="000000"/>
                </a:solidFill>
                <a:cs typeface="Times New Roman" pitchFamily="18" charset="0"/>
              </a:rPr>
              <a:t>Limited analysis to days identified with significant changes to system lambda when adding 4-CP response.</a:t>
            </a:r>
          </a:p>
        </p:txBody>
      </p:sp>
    </p:spTree>
    <p:extLst>
      <p:ext uri="{BB962C8B-B14F-4D97-AF65-F5344CB8AC3E}">
        <p14:creationId xmlns:p14="http://schemas.microsoft.com/office/powerpoint/2010/main" val="3718469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How </a:t>
            </a:r>
            <a:r>
              <a:rPr lang="en-US" altLang="en-US" dirty="0" smtClean="0"/>
              <a:t>4-CP </a:t>
            </a:r>
            <a:r>
              <a:rPr lang="en-US" altLang="en-US" dirty="0"/>
              <a:t>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001000" cy="5181600"/>
          </a:xfrm>
        </p:spPr>
        <p:txBody>
          <a:bodyPr/>
          <a:lstStyle/>
          <a:p>
            <a:pPr>
              <a:defRPr/>
            </a:pPr>
            <a:r>
              <a:rPr lang="en-US" altLang="en-US" sz="2000" b="0" dirty="0">
                <a:solidFill>
                  <a:srgbClr val="000000"/>
                </a:solidFill>
                <a:cs typeface="Times New Roman" pitchFamily="18" charset="0"/>
              </a:rPr>
              <a:t>‘BUSIDRRQ’ customers </a:t>
            </a:r>
            <a:r>
              <a:rPr lang="en-US" altLang="en-US" sz="2000" dirty="0"/>
              <a:t>≥ </a:t>
            </a:r>
            <a:r>
              <a:rPr lang="en-US" altLang="en-US" sz="2000" b="0" dirty="0" smtClean="0">
                <a:solidFill>
                  <a:srgbClr val="000000"/>
                </a:solidFill>
                <a:cs typeface="Times New Roman" pitchFamily="18" charset="0"/>
              </a:rPr>
              <a:t>700 </a:t>
            </a:r>
            <a:r>
              <a:rPr lang="en-US" altLang="en-US" sz="2000" b="0" dirty="0">
                <a:solidFill>
                  <a:srgbClr val="000000"/>
                </a:solidFill>
                <a:cs typeface="Times New Roman" pitchFamily="18" charset="0"/>
              </a:rPr>
              <a:t>kW or </a:t>
            </a:r>
            <a:r>
              <a:rPr lang="en-US" altLang="en-US" sz="2000" b="0" dirty="0" smtClean="0">
                <a:solidFill>
                  <a:srgbClr val="000000"/>
                </a:solidFill>
                <a:cs typeface="Times New Roman" pitchFamily="18" charset="0"/>
              </a:rPr>
              <a:t>served </a:t>
            </a:r>
            <a:r>
              <a:rPr lang="en-US" altLang="en-US" sz="2000" b="0" dirty="0">
                <a:solidFill>
                  <a:srgbClr val="000000"/>
                </a:solidFill>
                <a:cs typeface="Times New Roman" pitchFamily="18" charset="0"/>
              </a:rPr>
              <a:t>at transmission (69 kV) </a:t>
            </a:r>
            <a:r>
              <a:rPr lang="en-US" altLang="en-US" sz="2000" b="0" dirty="0" smtClean="0">
                <a:solidFill>
                  <a:srgbClr val="000000"/>
                </a:solidFill>
                <a:cs typeface="Times New Roman" pitchFamily="18" charset="0"/>
              </a:rPr>
              <a:t>voltage</a:t>
            </a:r>
            <a:r>
              <a:rPr lang="en-US" altLang="en-US" sz="2000" b="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altLang="en-US" sz="2000" b="0" dirty="0" smtClean="0">
                <a:solidFill>
                  <a:srgbClr val="000000"/>
                </a:solidFill>
                <a:cs typeface="Times New Roman" pitchFamily="18" charset="0"/>
              </a:rPr>
              <a:t>are subject to 4-CP charges.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/>
              <a:t>Simple average of the metered load during ERCOT system monthly peak 15-minute intervals in four summer months -- June, July, August &amp; September.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/>
              <a:t>Multiplied by the applicable prevailing TDSP Tariff, as approved by PUC.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/>
              <a:t>Is the basis for the monthly 4-CP-based rates for the following calendar year.</a:t>
            </a:r>
          </a:p>
          <a:p>
            <a:pPr eaLnBrk="1" hangingPunct="1">
              <a:defRPr/>
            </a:pPr>
            <a:r>
              <a:rPr lang="en-US" altLang="en-US" sz="2000" b="0" dirty="0" smtClean="0">
                <a:solidFill>
                  <a:srgbClr val="000000"/>
                </a:solidFill>
                <a:cs typeface="Times New Roman" pitchFamily="18" charset="0"/>
              </a:rPr>
              <a:t>Analysis for this report addressed 4-CP in both the competitive and NOIE areas of ERCOT. </a:t>
            </a:r>
          </a:p>
          <a:p>
            <a:pPr>
              <a:defRPr/>
            </a:pPr>
            <a:r>
              <a:rPr lang="en-US" altLang="en-US" sz="1800" dirty="0">
                <a:solidFill>
                  <a:srgbClr val="000000"/>
                </a:solidFill>
                <a:cs typeface="Times New Roman" pitchFamily="18" charset="0"/>
              </a:rPr>
              <a:t>The analysis used </a:t>
            </a:r>
            <a:r>
              <a:rPr lang="en-US" altLang="en-US" sz="1800" dirty="0" smtClean="0">
                <a:solidFill>
                  <a:srgbClr val="000000"/>
                </a:solidFill>
                <a:cs typeface="Times New Roman" pitchFamily="18" charset="0"/>
              </a:rPr>
              <a:t>settlement system interval data</a:t>
            </a:r>
          </a:p>
          <a:p>
            <a:pPr lvl="1">
              <a:defRPr/>
            </a:pPr>
            <a:r>
              <a:rPr lang="en-US" altLang="en-US" sz="1800" dirty="0" smtClean="0">
                <a:solidFill>
                  <a:srgbClr val="000000"/>
                </a:solidFill>
                <a:cs typeface="Times New Roman" pitchFamily="18" charset="0"/>
              </a:rPr>
              <a:t>For ESIIDs </a:t>
            </a:r>
            <a:r>
              <a:rPr lang="en-US" altLang="en-US" sz="1800" dirty="0">
                <a:solidFill>
                  <a:srgbClr val="000000"/>
                </a:solidFill>
                <a:cs typeface="Times New Roman" pitchFamily="18" charset="0"/>
              </a:rPr>
              <a:t>in competitive ERCOT areas with ‘BUSIDRRQ’ profile types</a:t>
            </a:r>
            <a:r>
              <a:rPr lang="en-US" altLang="en-US" sz="1800" dirty="0" smtClean="0"/>
              <a:t>.</a:t>
            </a:r>
          </a:p>
          <a:p>
            <a:pPr lvl="1">
              <a:defRPr/>
            </a:pPr>
            <a:r>
              <a:rPr lang="en-US" altLang="en-US" sz="1800" dirty="0" smtClean="0"/>
              <a:t>Calculated interval data of the native load in NOIE areas … NOIE area boundary metered imports plus generation located inside the </a:t>
            </a:r>
            <a:r>
              <a:rPr lang="en-US" altLang="en-US" sz="1800" dirty="0"/>
              <a:t>NOIE area </a:t>
            </a:r>
            <a:endParaRPr lang="en-US" altLang="en-US" sz="1800" dirty="0" smtClean="0"/>
          </a:p>
          <a:p>
            <a:pPr marL="457200" lvl="1" indent="0" eaLnBrk="1" hangingPunct="1">
              <a:buFontTx/>
              <a:buNone/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293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Adjust System Lambda for Price Response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71800" y="9906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Aggregate Energy Offer Curve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3439" y="1655007"/>
            <a:ext cx="6117121" cy="42123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71800" y="3129330"/>
            <a:ext cx="2209800" cy="646331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Actual</a:t>
            </a:r>
          </a:p>
          <a:p>
            <a:r>
              <a:rPr lang="en-US" dirty="0" smtClean="0"/>
              <a:t>($75, 66,776.4 MW)</a:t>
            </a:r>
            <a:endParaRPr lang="en-US" dirty="0"/>
          </a:p>
        </p:txBody>
      </p:sp>
      <p:cxnSp>
        <p:nvCxnSpPr>
          <p:cNvPr id="9" name="Straight Arrow Connector 8"/>
          <p:cNvCxnSpPr>
            <a:stCxn id="6" idx="2"/>
          </p:cNvCxnSpPr>
          <p:nvPr/>
        </p:nvCxnSpPr>
        <p:spPr>
          <a:xfrm flipH="1">
            <a:off x="3048000" y="3775661"/>
            <a:ext cx="1028700" cy="720139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128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Adjust System Lambda for Price Response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3600" y="9906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Increase GTBD by 1,020 MW of 4-CP Reduction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3439" y="1653485"/>
            <a:ext cx="6117121" cy="421391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67000" y="2526268"/>
            <a:ext cx="2590800" cy="369332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($6,991, 67,796.2 MW)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5262154" y="2590800"/>
            <a:ext cx="986246" cy="133861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987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3529" y="1673268"/>
            <a:ext cx="6136942" cy="4194132"/>
          </a:xfrm>
          <a:prstGeom prst="rect">
            <a:avLst/>
          </a:prstGeom>
        </p:spPr>
      </p:pic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Adjust System Lambda for Price Response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3600" y="990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Lower GTBD by 408 MW of Price Response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09800" y="3770334"/>
            <a:ext cx="2438400" cy="369332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($197, 67,388.2 MW)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505200" y="4139666"/>
            <a:ext cx="1524000" cy="432334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543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3439" y="1662616"/>
            <a:ext cx="6117121" cy="4204784"/>
          </a:xfrm>
          <a:prstGeom prst="rect">
            <a:avLst/>
          </a:prstGeom>
        </p:spPr>
      </p:pic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Adjust System Lambda for Price Response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62200" y="9906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Converges at 188 MW of Price Response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44302" y="3652316"/>
            <a:ext cx="2438400" cy="369332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($725, 67,608.5 MW)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962400" y="4021648"/>
            <a:ext cx="1752600" cy="397952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828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/>
              <a:t>Back-cast </a:t>
            </a:r>
            <a:r>
              <a:rPr lang="en-US" altLang="en-US" dirty="0" smtClean="0"/>
              <a:t>Impact of 4-CP on Real Time Prices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76400" y="838200"/>
            <a:ext cx="5791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Accounting for anticipated DR/DG price response</a:t>
            </a:r>
          </a:p>
          <a:p>
            <a:pPr algn="ctr"/>
            <a:endParaRPr lang="en-US" sz="800" dirty="0" smtClean="0"/>
          </a:p>
          <a:p>
            <a:pPr algn="ctr"/>
            <a:r>
              <a:rPr lang="en-US" sz="1600" dirty="0" smtClean="0"/>
              <a:t>2015 - 3 </a:t>
            </a:r>
            <a:r>
              <a:rPr lang="en-US" sz="1600" dirty="0"/>
              <a:t>days and 19 intervals</a:t>
            </a:r>
          </a:p>
        </p:txBody>
      </p:sp>
      <p:sp>
        <p:nvSpPr>
          <p:cNvPr id="10" name="Rectangle 9"/>
          <p:cNvSpPr/>
          <p:nvPr/>
        </p:nvSpPr>
        <p:spPr>
          <a:xfrm>
            <a:off x="838200" y="5864423"/>
            <a:ext cx="7543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approach does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consider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generator ramp rates, constraint changes, market behavior changes.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0" y="3124200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2016 - 7 days and 40 intervals</a:t>
            </a:r>
            <a:endParaRPr lang="en-US" sz="14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1524000"/>
            <a:ext cx="5943600" cy="153781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0200" y="3431977"/>
            <a:ext cx="5943600" cy="2432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97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Behavioral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1"/>
            <a:ext cx="8686800" cy="1142999"/>
          </a:xfrm>
        </p:spPr>
        <p:txBody>
          <a:bodyPr/>
          <a:lstStyle/>
          <a:p>
            <a:r>
              <a:rPr lang="en-US" sz="1400" dirty="0" smtClean="0"/>
              <a:t>4-CP response is hard to predict including both the deployment days and magnitude</a:t>
            </a:r>
          </a:p>
          <a:p>
            <a:r>
              <a:rPr lang="en-US" sz="1400" dirty="0" smtClean="0"/>
              <a:t>Only 10 of the 33 deployment days in </a:t>
            </a:r>
            <a:r>
              <a:rPr lang="en-US" sz="1400" dirty="0"/>
              <a:t>2015 and </a:t>
            </a:r>
            <a:r>
              <a:rPr lang="en-US" sz="1400" dirty="0" smtClean="0"/>
              <a:t>2016, disregarding behavioral changes other than price DR and DG price response, could potentially result in significant real time price increases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905000"/>
            <a:ext cx="7315200" cy="4188927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2057400" y="2209800"/>
            <a:ext cx="0" cy="350520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971800" y="2209800"/>
            <a:ext cx="0" cy="350520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009104" y="2209800"/>
            <a:ext cx="0" cy="350520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724400" y="2209800"/>
            <a:ext cx="0" cy="350520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5439696" y="2209800"/>
            <a:ext cx="0" cy="350520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233652" y="2209800"/>
            <a:ext cx="0" cy="350520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123470" y="2209800"/>
            <a:ext cx="0" cy="350520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23395" y="2280498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2009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2286000" y="2280497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2010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3227789" y="2280496"/>
            <a:ext cx="568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2011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4142189" y="2280495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2012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4827989" y="2280495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2013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5589989" y="2280494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2014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6428189" y="2280493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2015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7291409" y="2285999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2016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9256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438399"/>
            <a:ext cx="6858000" cy="37944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Behavioral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990599"/>
          </a:xfrm>
        </p:spPr>
        <p:txBody>
          <a:bodyPr/>
          <a:lstStyle/>
          <a:p>
            <a:r>
              <a:rPr lang="en-US" sz="1400" dirty="0" smtClean="0"/>
              <a:t>Small changes in 4-CP response, </a:t>
            </a:r>
            <a:r>
              <a:rPr lang="en-US" sz="1400" dirty="0"/>
              <a:t>disregarding behavioral changes other than price DR and DG price response, </a:t>
            </a:r>
            <a:r>
              <a:rPr lang="en-US" sz="1400" dirty="0" smtClean="0"/>
              <a:t>can result in significant changes in system lambda</a:t>
            </a:r>
          </a:p>
          <a:p>
            <a:r>
              <a:rPr lang="en-US" sz="1400" dirty="0" smtClean="0"/>
              <a:t>Short term behavioral changes in response to higher prices would be likely to draw historically off-line resources into the market and would put significant and highly variable downward pressure on prices</a:t>
            </a:r>
          </a:p>
          <a:p>
            <a:r>
              <a:rPr lang="en-US" sz="1400" dirty="0" smtClean="0"/>
              <a:t>Long term behavioral changes of all types would be likely and would further increase the downward pressure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267200" y="21336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2015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2550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Behavioral </a:t>
            </a:r>
            <a:r>
              <a:rPr lang="en-US" dirty="0" smtClean="0"/>
              <a:t>Issues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267200" y="7620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2016</a:t>
            </a:r>
            <a:endParaRPr lang="en-US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1098351"/>
            <a:ext cx="6553200" cy="5260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8757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Behavioral </a:t>
            </a:r>
            <a:r>
              <a:rPr lang="en-US" dirty="0" smtClean="0"/>
              <a:t>Issues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0" y="987623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2016 continued</a:t>
            </a: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083" y="1828800"/>
            <a:ext cx="6542517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0650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/>
              <a:t>Observations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914400"/>
            <a:ext cx="8305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600" dirty="0" smtClean="0"/>
              <a:t>Back cast analysis of removing 4-CP load reductions without any other adjustment does show a significant and highly volatile impact on real time prices in 2015 and 2016 for ten days (59 intervals).</a:t>
            </a:r>
          </a:p>
          <a:p>
            <a:pPr marL="342900" indent="-342900">
              <a:buAutoNum type="arabicPeriod"/>
            </a:pPr>
            <a:endParaRPr lang="en-US" sz="1600" dirty="0" smtClean="0"/>
          </a:p>
          <a:p>
            <a:pPr marL="342900" indent="-342900">
              <a:buFontTx/>
              <a:buAutoNum type="arabicPeriod"/>
            </a:pPr>
            <a:r>
              <a:rPr lang="en-US" sz="1600" dirty="0"/>
              <a:t>4-CP reduction across intervals and across days are highly variable and back cast prices are highly volatile.</a:t>
            </a:r>
          </a:p>
          <a:p>
            <a:pPr marL="342900" indent="-342900">
              <a:buAutoNum type="arabicPeriod"/>
            </a:pPr>
            <a:endParaRPr lang="en-US" sz="1600" dirty="0" smtClean="0"/>
          </a:p>
          <a:p>
            <a:pPr marL="342900" indent="-342900">
              <a:buFontTx/>
              <a:buAutoNum type="arabicPeriod"/>
            </a:pPr>
            <a:r>
              <a:rPr lang="en-US" sz="1600" dirty="0" smtClean="0"/>
              <a:t>The back </a:t>
            </a:r>
            <a:r>
              <a:rPr lang="en-US" sz="1600" dirty="0"/>
              <a:t>cast analysis </a:t>
            </a:r>
            <a:r>
              <a:rPr lang="en-US" sz="1600" dirty="0" smtClean="0"/>
              <a:t>shows small changes on the remaining 23 days … days not likely to trigger </a:t>
            </a:r>
            <a:r>
              <a:rPr lang="en-US" sz="1600" dirty="0"/>
              <a:t>DG and DR </a:t>
            </a:r>
            <a:r>
              <a:rPr lang="en-US" sz="1600" dirty="0" smtClean="0"/>
              <a:t>price response or behavioral changes among Generation Resources.</a:t>
            </a:r>
            <a:endParaRPr lang="en-US" sz="1600" dirty="0"/>
          </a:p>
          <a:p>
            <a:pPr marL="342900" indent="-342900">
              <a:buAutoNum type="arabicPeriod"/>
            </a:pP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smtClean="0"/>
              <a:t>Considering price response from DG and DR in the back-cast analysis does show reductions in the impact on real time prices, but the volatility of the impact remains high.</a:t>
            </a:r>
          </a:p>
          <a:p>
            <a:pPr marL="342900" indent="-342900">
              <a:buAutoNum type="arabicPeriod"/>
            </a:pPr>
            <a:endParaRPr lang="en-US" sz="1600" dirty="0"/>
          </a:p>
          <a:p>
            <a:pPr marL="342900" indent="-342900">
              <a:buAutoNum type="arabicPeriod"/>
            </a:pPr>
            <a:r>
              <a:rPr lang="en-US" sz="1600" dirty="0" smtClean="0"/>
              <a:t>On days with significant impacts, Generation Resources would be likely to modify their offer decisions based on the potential for the higher price increases identified above.</a:t>
            </a:r>
          </a:p>
          <a:p>
            <a:pPr marL="342900" indent="-342900">
              <a:buAutoNum type="arabicPeriod"/>
            </a:pPr>
            <a:endParaRPr lang="en-US" sz="1600" dirty="0"/>
          </a:p>
          <a:p>
            <a:pPr marL="342900" indent="-342900">
              <a:buAutoNum type="arabicPeriod"/>
            </a:pPr>
            <a:r>
              <a:rPr lang="en-US" sz="1600" dirty="0"/>
              <a:t>The short </a:t>
            </a:r>
            <a:r>
              <a:rPr lang="en-US" sz="1600" dirty="0" smtClean="0"/>
              <a:t>and long term </a:t>
            </a:r>
            <a:r>
              <a:rPr lang="en-US" sz="1600" dirty="0"/>
              <a:t>potential for behavioral </a:t>
            </a:r>
            <a:r>
              <a:rPr lang="en-US" sz="1600" dirty="0" smtClean="0"/>
              <a:t>changes in DR, DG and Generation Resources clearly exists and likely would be highly variable as well.</a:t>
            </a:r>
          </a:p>
        </p:txBody>
      </p:sp>
    </p:spTree>
    <p:extLst>
      <p:ext uri="{BB962C8B-B14F-4D97-AF65-F5344CB8AC3E}">
        <p14:creationId xmlns:p14="http://schemas.microsoft.com/office/powerpoint/2010/main" val="176996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Analysis Objective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001000" cy="57150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altLang="en-US" sz="2000" b="0" dirty="0" smtClean="0">
                <a:solidFill>
                  <a:srgbClr val="000000"/>
                </a:solidFill>
                <a:cs typeface="Times New Roman" pitchFamily="18" charset="0"/>
              </a:rPr>
              <a:t>Test quantification of 4-CP impact on real-time prices by: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en-US" altLang="en-US" sz="2000" dirty="0" smtClean="0">
                <a:solidFill>
                  <a:srgbClr val="000000"/>
                </a:solidFill>
                <a:cs typeface="Times New Roman" pitchFamily="18" charset="0"/>
              </a:rPr>
              <a:t>R</a:t>
            </a:r>
            <a:r>
              <a:rPr lang="en-US" altLang="en-US" sz="2000" b="0" dirty="0" smtClean="0">
                <a:solidFill>
                  <a:srgbClr val="000000"/>
                </a:solidFill>
                <a:cs typeface="Times New Roman" pitchFamily="18" charset="0"/>
              </a:rPr>
              <a:t>emove estimated amount of 4-CP response (adding it </a:t>
            </a:r>
            <a:r>
              <a:rPr lang="en-US" altLang="en-US" sz="2000" dirty="0" smtClean="0">
                <a:solidFill>
                  <a:srgbClr val="000000"/>
                </a:solidFill>
                <a:cs typeface="Times New Roman" pitchFamily="18" charset="0"/>
              </a:rPr>
              <a:t>back to ERCOT load); and,</a:t>
            </a:r>
          </a:p>
          <a:p>
            <a:pPr marL="457200" indent="-457200">
              <a:buAutoNum type="arabicPeriod"/>
              <a:defRPr/>
            </a:pPr>
            <a:r>
              <a:rPr lang="en-US" altLang="en-US" sz="2000" dirty="0" smtClean="0">
                <a:solidFill>
                  <a:srgbClr val="000000"/>
                </a:solidFill>
                <a:cs typeface="Times New Roman" pitchFamily="18" charset="0"/>
              </a:rPr>
              <a:t>Estimate </a:t>
            </a:r>
            <a:r>
              <a:rPr lang="en-US" altLang="en-US" sz="2000" dirty="0">
                <a:solidFill>
                  <a:srgbClr val="000000"/>
                </a:solidFill>
                <a:cs typeface="Times New Roman" pitchFamily="18" charset="0"/>
              </a:rPr>
              <a:t>revised system </a:t>
            </a:r>
            <a:r>
              <a:rPr lang="en-US" altLang="en-US" sz="2000" dirty="0" smtClean="0">
                <a:solidFill>
                  <a:srgbClr val="000000"/>
                </a:solidFill>
                <a:cs typeface="Times New Roman" pitchFamily="18" charset="0"/>
              </a:rPr>
              <a:t>lambda, taking price response from load and distributed generation into consideration.</a:t>
            </a:r>
          </a:p>
          <a:p>
            <a:pPr marL="457200" indent="-457200">
              <a:buAutoNum type="arabicPeriod"/>
              <a:defRPr/>
            </a:pPr>
            <a:r>
              <a:rPr lang="en-US" altLang="en-US" sz="2000" dirty="0" smtClean="0">
                <a:solidFill>
                  <a:srgbClr val="000000"/>
                </a:solidFill>
                <a:cs typeface="Times New Roman" pitchFamily="18" charset="0"/>
              </a:rPr>
              <a:t>Issues with generator behavioral response</a:t>
            </a:r>
            <a:endParaRPr lang="en-US" altLang="en-US" sz="1800" dirty="0" smtClean="0">
              <a:solidFill>
                <a:srgbClr val="92D05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8999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30</a:t>
            </a:fld>
            <a:endParaRPr lang="en-US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860800" y="2065338"/>
            <a:ext cx="1136650" cy="1925637"/>
            <a:chOff x="1968" y="672"/>
            <a:chExt cx="1416" cy="2400"/>
          </a:xfrm>
        </p:grpSpPr>
        <p:pic>
          <p:nvPicPr>
            <p:cNvPr id="6" name="Picture 4" descr="MCj0340308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672"/>
              <a:ext cx="1416" cy="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496" y="1008"/>
              <a:ext cx="576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ON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2496" y="2353"/>
              <a:ext cx="739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OFF</a:t>
              </a:r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33600" y="5068888"/>
            <a:ext cx="5029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205163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2051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hlinkClick r:id="rId3"/>
              </a:rPr>
              <a:t>craish@ercot.com</a:t>
            </a:r>
            <a:r>
              <a:rPr lang="en-US" altLang="en-US" sz="1800" b="0"/>
              <a:t>	512/248-3876</a:t>
            </a:r>
          </a:p>
        </p:txBody>
      </p:sp>
    </p:spTree>
    <p:extLst>
      <p:ext uri="{BB962C8B-B14F-4D97-AF65-F5344CB8AC3E}">
        <p14:creationId xmlns:p14="http://schemas.microsoft.com/office/powerpoint/2010/main" val="2971159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Analysis </a:t>
            </a:r>
            <a:r>
              <a:rPr lang="en-US" altLang="en-US" dirty="0" smtClean="0"/>
              <a:t>Methodology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001000" cy="5715000"/>
          </a:xfrm>
        </p:spPr>
        <p:txBody>
          <a:bodyPr/>
          <a:lstStyle/>
          <a:p>
            <a:pPr eaLnBrk="1" hangingPunct="1">
              <a:buFont typeface="+mj-lt"/>
              <a:buAutoNum type="arabicPeriod"/>
              <a:defRPr/>
            </a:pPr>
            <a:r>
              <a:rPr lang="en-US" altLang="en-US" sz="2000" b="0" dirty="0" smtClean="0">
                <a:solidFill>
                  <a:srgbClr val="000000"/>
                </a:solidFill>
                <a:cs typeface="Times New Roman" pitchFamily="18" charset="0"/>
              </a:rPr>
              <a:t>Select 4-CP and Near-CP days in 2015 and 2016.</a:t>
            </a:r>
          </a:p>
          <a:p>
            <a:pPr lvl="1">
              <a:defRPr/>
            </a:pPr>
            <a:r>
              <a:rPr lang="en-US" altLang="en-US" sz="1600" dirty="0" smtClean="0">
                <a:solidFill>
                  <a:srgbClr val="000000"/>
                </a:solidFill>
                <a:cs typeface="Times New Roman" pitchFamily="18" charset="0"/>
              </a:rPr>
              <a:t>8 4-CP days </a:t>
            </a:r>
          </a:p>
          <a:p>
            <a:pPr lvl="1">
              <a:defRPr/>
            </a:pPr>
            <a:r>
              <a:rPr lang="en-US" altLang="en-US" sz="1600" b="0" dirty="0" smtClean="0">
                <a:solidFill>
                  <a:srgbClr val="000000"/>
                </a:solidFill>
                <a:cs typeface="Times New Roman" pitchFamily="18" charset="0"/>
              </a:rPr>
              <a:t>11 Near-CP days in 2015 and 14 Near-CP days in 2016</a:t>
            </a:r>
          </a:p>
          <a:p>
            <a:pPr lvl="1">
              <a:defRPr/>
            </a:pPr>
            <a:r>
              <a:rPr lang="en-US" altLang="en-US" sz="1600" dirty="0" smtClean="0">
                <a:solidFill>
                  <a:srgbClr val="000000"/>
                </a:solidFill>
                <a:cs typeface="Times New Roman" pitchFamily="18" charset="0"/>
              </a:rPr>
              <a:t>Use intervals 48 – 96 for each of the 33 days (1,584 intervals)</a:t>
            </a:r>
          </a:p>
          <a:p>
            <a:pPr eaLnBrk="1" hangingPunct="1">
              <a:buFont typeface="+mj-lt"/>
              <a:buAutoNum type="arabicPeriod"/>
              <a:defRPr/>
            </a:pPr>
            <a:r>
              <a:rPr lang="en-US" altLang="en-US" sz="2000" dirty="0" smtClean="0">
                <a:solidFill>
                  <a:srgbClr val="000000"/>
                </a:solidFill>
                <a:cs typeface="Times New Roman" pitchFamily="18" charset="0"/>
              </a:rPr>
              <a:t>Calculate revised system lambda with GTBD increased by the 4-CP response amount in each SCED interval</a:t>
            </a:r>
          </a:p>
          <a:p>
            <a:pPr eaLnBrk="1" hangingPunct="1">
              <a:buFont typeface="+mj-lt"/>
              <a:buAutoNum type="arabicPeriod"/>
              <a:defRPr/>
            </a:pPr>
            <a:r>
              <a:rPr lang="en-US" altLang="en-US" sz="2000" dirty="0" smtClean="0">
                <a:solidFill>
                  <a:srgbClr val="000000"/>
                </a:solidFill>
                <a:cs typeface="Times New Roman" pitchFamily="18" charset="0"/>
              </a:rPr>
              <a:t>Develop </a:t>
            </a:r>
            <a:r>
              <a:rPr lang="en-US" altLang="en-US" sz="2000" dirty="0">
                <a:solidFill>
                  <a:srgbClr val="000000"/>
                </a:solidFill>
                <a:cs typeface="Times New Roman" pitchFamily="18" charset="0"/>
              </a:rPr>
              <a:t>ERCOT-level price response model for load and distributed generation</a:t>
            </a:r>
          </a:p>
          <a:p>
            <a:pPr lvl="1">
              <a:defRPr/>
            </a:pPr>
            <a:r>
              <a:rPr lang="en-US" altLang="en-US" sz="1600" dirty="0" smtClean="0">
                <a:solidFill>
                  <a:srgbClr val="000000"/>
                </a:solidFill>
                <a:cs typeface="Times New Roman" pitchFamily="18" charset="0"/>
              </a:rPr>
              <a:t>Competitive </a:t>
            </a:r>
            <a:r>
              <a:rPr lang="en-US" altLang="en-US" sz="1600" dirty="0">
                <a:solidFill>
                  <a:srgbClr val="000000"/>
                </a:solidFill>
                <a:cs typeface="Times New Roman" pitchFamily="18" charset="0"/>
              </a:rPr>
              <a:t>area load </a:t>
            </a:r>
            <a:r>
              <a:rPr lang="en-US" altLang="en-US" sz="1600" dirty="0" smtClean="0">
                <a:solidFill>
                  <a:srgbClr val="000000"/>
                </a:solidFill>
                <a:cs typeface="Times New Roman" pitchFamily="18" charset="0"/>
              </a:rPr>
              <a:t>using annual survey</a:t>
            </a:r>
            <a:endParaRPr lang="en-US" altLang="en-US" sz="1600" dirty="0">
              <a:solidFill>
                <a:srgbClr val="000000"/>
              </a:solidFill>
              <a:cs typeface="Times New Roman" pitchFamily="18" charset="0"/>
            </a:endParaRPr>
          </a:p>
          <a:p>
            <a:pPr lvl="1">
              <a:defRPr/>
            </a:pPr>
            <a:r>
              <a:rPr lang="en-US" altLang="en-US" sz="1600" dirty="0" smtClean="0">
                <a:solidFill>
                  <a:srgbClr val="000000"/>
                </a:solidFill>
                <a:cs typeface="Times New Roman" pitchFamily="18" charset="0"/>
              </a:rPr>
              <a:t>Load of NOIEs identified as responding </a:t>
            </a:r>
            <a:r>
              <a:rPr lang="en-US" altLang="en-US" sz="1600" dirty="0">
                <a:solidFill>
                  <a:srgbClr val="000000"/>
                </a:solidFill>
                <a:cs typeface="Times New Roman" pitchFamily="18" charset="0"/>
              </a:rPr>
              <a:t>to </a:t>
            </a:r>
            <a:r>
              <a:rPr lang="en-US" altLang="en-US" sz="1600" dirty="0" smtClean="0">
                <a:solidFill>
                  <a:srgbClr val="000000"/>
                </a:solidFill>
                <a:cs typeface="Times New Roman" pitchFamily="18" charset="0"/>
              </a:rPr>
              <a:t>price</a:t>
            </a:r>
          </a:p>
          <a:p>
            <a:pPr lvl="1">
              <a:defRPr/>
            </a:pPr>
            <a:r>
              <a:rPr lang="en-US" altLang="en-US" sz="1600" dirty="0" smtClean="0">
                <a:solidFill>
                  <a:srgbClr val="000000"/>
                </a:solidFill>
                <a:cs typeface="Times New Roman" pitchFamily="18" charset="0"/>
              </a:rPr>
              <a:t>Exports from distributed </a:t>
            </a:r>
            <a:r>
              <a:rPr lang="en-US" altLang="en-US" sz="1600" dirty="0">
                <a:solidFill>
                  <a:srgbClr val="000000"/>
                </a:solidFill>
                <a:cs typeface="Times New Roman" pitchFamily="18" charset="0"/>
              </a:rPr>
              <a:t>generators that respond to </a:t>
            </a:r>
            <a:r>
              <a:rPr lang="en-US" altLang="en-US" sz="1600" dirty="0" smtClean="0">
                <a:solidFill>
                  <a:srgbClr val="000000"/>
                </a:solidFill>
                <a:cs typeface="Times New Roman" pitchFamily="18" charset="0"/>
              </a:rPr>
              <a:t>price</a:t>
            </a:r>
            <a:endParaRPr lang="en-US" altLang="en-US" sz="1600" dirty="0">
              <a:solidFill>
                <a:srgbClr val="000000"/>
              </a:solidFill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en-US" altLang="en-US" sz="2000" dirty="0">
                <a:solidFill>
                  <a:srgbClr val="000000"/>
                </a:solidFill>
                <a:cs typeface="Times New Roman" pitchFamily="18" charset="0"/>
              </a:rPr>
              <a:t>4. Iteratively:</a:t>
            </a:r>
          </a:p>
          <a:p>
            <a:pPr lvl="1">
              <a:defRPr/>
            </a:pPr>
            <a:r>
              <a:rPr lang="en-US" altLang="en-US" sz="1600" dirty="0">
                <a:solidFill>
                  <a:srgbClr val="000000"/>
                </a:solidFill>
                <a:cs typeface="Times New Roman" pitchFamily="18" charset="0"/>
              </a:rPr>
              <a:t>Calculate price response MW based on revised system lambda</a:t>
            </a:r>
          </a:p>
          <a:p>
            <a:pPr lvl="1">
              <a:defRPr/>
            </a:pPr>
            <a:r>
              <a:rPr lang="en-US" altLang="en-US" sz="1600" dirty="0">
                <a:solidFill>
                  <a:srgbClr val="000000"/>
                </a:solidFill>
                <a:cs typeface="Times New Roman" pitchFamily="18" charset="0"/>
              </a:rPr>
              <a:t>Modify GTBD based on price response</a:t>
            </a:r>
          </a:p>
          <a:p>
            <a:pPr lvl="1">
              <a:defRPr/>
            </a:pPr>
            <a:r>
              <a:rPr lang="en-US" altLang="en-US" sz="1600" dirty="0">
                <a:solidFill>
                  <a:srgbClr val="000000"/>
                </a:solidFill>
                <a:cs typeface="Times New Roman" pitchFamily="18" charset="0"/>
              </a:rPr>
              <a:t>Calculate revised system lambda at the modified GTBD</a:t>
            </a:r>
          </a:p>
          <a:p>
            <a:pPr lvl="1">
              <a:defRPr/>
            </a:pPr>
            <a:r>
              <a:rPr lang="en-US" altLang="en-US" sz="1600" dirty="0">
                <a:solidFill>
                  <a:srgbClr val="000000"/>
                </a:solidFill>
                <a:cs typeface="Times New Roman" pitchFamily="18" charset="0"/>
              </a:rPr>
              <a:t>Continue iterating until the point (GTBD adjusted for price response, revised system lambda) matches a point on the aggregated energy offer curve</a:t>
            </a:r>
          </a:p>
          <a:p>
            <a:pPr eaLnBrk="1" hangingPunct="1">
              <a:buFont typeface="+mj-lt"/>
              <a:buAutoNum type="arabicPeriod"/>
              <a:defRPr/>
            </a:pPr>
            <a:endParaRPr lang="en-US" altLang="en-US" sz="1800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869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4708" y="3130062"/>
            <a:ext cx="3337292" cy="215479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4708" y="914400"/>
            <a:ext cx="3337292" cy="216335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213" y="3130062"/>
            <a:ext cx="3345587" cy="216065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5026" y="914400"/>
            <a:ext cx="3349774" cy="21633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Competitive Load on 4 </a:t>
            </a:r>
            <a:r>
              <a:rPr lang="en-US" altLang="en-US" dirty="0"/>
              <a:t>CP Days - </a:t>
            </a:r>
            <a:r>
              <a:rPr lang="en-US" altLang="en-US" dirty="0" smtClean="0"/>
              <a:t>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TextBox 21"/>
          <p:cNvSpPr txBox="1">
            <a:spLocks noChangeArrowheads="1"/>
          </p:cNvSpPr>
          <p:nvPr/>
        </p:nvSpPr>
        <p:spPr bwMode="auto">
          <a:xfrm>
            <a:off x="1078924" y="2406618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436</a:t>
            </a:r>
            <a:endParaRPr lang="en-US" altLang="en-US" dirty="0"/>
          </a:p>
        </p:txBody>
      </p:sp>
      <p:sp>
        <p:nvSpPr>
          <p:cNvPr id="10" name="TextBox 21"/>
          <p:cNvSpPr txBox="1">
            <a:spLocks noChangeArrowheads="1"/>
          </p:cNvSpPr>
          <p:nvPr/>
        </p:nvSpPr>
        <p:spPr bwMode="auto">
          <a:xfrm>
            <a:off x="1074737" y="4847511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626</a:t>
            </a:r>
            <a:endParaRPr lang="en-US" altLang="en-US" dirty="0"/>
          </a:p>
        </p:txBody>
      </p:sp>
      <p:sp>
        <p:nvSpPr>
          <p:cNvPr id="11" name="TextBox 21"/>
          <p:cNvSpPr txBox="1">
            <a:spLocks noChangeArrowheads="1"/>
          </p:cNvSpPr>
          <p:nvPr/>
        </p:nvSpPr>
        <p:spPr bwMode="auto">
          <a:xfrm>
            <a:off x="5372657" y="2409111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452</a:t>
            </a:r>
            <a:endParaRPr lang="en-US" altLang="en-US" dirty="0"/>
          </a:p>
        </p:txBody>
      </p:sp>
      <p:sp>
        <p:nvSpPr>
          <p:cNvPr id="12" name="TextBox 21"/>
          <p:cNvSpPr txBox="1">
            <a:spLocks noChangeArrowheads="1"/>
          </p:cNvSpPr>
          <p:nvPr/>
        </p:nvSpPr>
        <p:spPr bwMode="auto">
          <a:xfrm>
            <a:off x="5372657" y="4847510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577</a:t>
            </a:r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54864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Load reductions for ESIIDs that respond to 4-CP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Reductions start around noon and continue to midnight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410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3142172"/>
            <a:ext cx="3309253" cy="214268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027" y="914400"/>
            <a:ext cx="3349774" cy="216503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3130062"/>
            <a:ext cx="3349773" cy="215479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29200" y="903773"/>
            <a:ext cx="3324761" cy="21739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NOIE </a:t>
            </a:r>
            <a:r>
              <a:rPr lang="en-US" altLang="en-US" dirty="0"/>
              <a:t>4 </a:t>
            </a:r>
            <a:r>
              <a:rPr lang="en-US" altLang="en-US" dirty="0" smtClean="0"/>
              <a:t>Load on CP </a:t>
            </a:r>
            <a:r>
              <a:rPr lang="en-US" altLang="en-US" dirty="0"/>
              <a:t>Days - </a:t>
            </a:r>
            <a:r>
              <a:rPr lang="en-US" altLang="en-US" dirty="0" smtClean="0"/>
              <a:t>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TextBox 21"/>
          <p:cNvSpPr txBox="1">
            <a:spLocks noChangeArrowheads="1"/>
          </p:cNvSpPr>
          <p:nvPr/>
        </p:nvSpPr>
        <p:spPr bwMode="auto">
          <a:xfrm>
            <a:off x="1078924" y="2406618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440</a:t>
            </a:r>
            <a:endParaRPr lang="en-US" altLang="en-US" dirty="0"/>
          </a:p>
        </p:txBody>
      </p:sp>
      <p:sp>
        <p:nvSpPr>
          <p:cNvPr id="10" name="TextBox 21"/>
          <p:cNvSpPr txBox="1">
            <a:spLocks noChangeArrowheads="1"/>
          </p:cNvSpPr>
          <p:nvPr/>
        </p:nvSpPr>
        <p:spPr bwMode="auto">
          <a:xfrm>
            <a:off x="1074737" y="4847511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783</a:t>
            </a:r>
            <a:endParaRPr lang="en-US" altLang="en-US" dirty="0"/>
          </a:p>
        </p:txBody>
      </p:sp>
      <p:sp>
        <p:nvSpPr>
          <p:cNvPr id="11" name="TextBox 21"/>
          <p:cNvSpPr txBox="1">
            <a:spLocks noChangeArrowheads="1"/>
          </p:cNvSpPr>
          <p:nvPr/>
        </p:nvSpPr>
        <p:spPr bwMode="auto">
          <a:xfrm>
            <a:off x="5372657" y="2409111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481</a:t>
            </a:r>
            <a:endParaRPr lang="en-US" altLang="en-US" dirty="0"/>
          </a:p>
        </p:txBody>
      </p:sp>
      <p:sp>
        <p:nvSpPr>
          <p:cNvPr id="12" name="TextBox 21"/>
          <p:cNvSpPr txBox="1">
            <a:spLocks noChangeArrowheads="1"/>
          </p:cNvSpPr>
          <p:nvPr/>
        </p:nvSpPr>
        <p:spPr bwMode="auto">
          <a:xfrm>
            <a:off x="5372657" y="4847510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552</a:t>
            </a:r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54864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Load reductions for NOIEs that respond to 4-CP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Reductions start around noon and continue to midnight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23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Competitive + NOIE Response 2009 - 2016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914400"/>
            <a:ext cx="830580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1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/>
              <a:t>Max 4-CP/</a:t>
            </a:r>
            <a:r>
              <a:rPr lang="en-US" altLang="en-US" sz="2400" dirty="0" err="1" smtClean="0"/>
              <a:t>NearCP</a:t>
            </a:r>
            <a:r>
              <a:rPr lang="en-US" altLang="en-US" sz="2400" dirty="0" smtClean="0"/>
              <a:t> Reductions - Hour </a:t>
            </a:r>
            <a:r>
              <a:rPr lang="en-US" altLang="en-US" sz="2400" dirty="0"/>
              <a:t>Ending </a:t>
            </a:r>
            <a:r>
              <a:rPr lang="en-US" altLang="en-US" sz="2400" dirty="0" smtClean="0"/>
              <a:t>17:00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849378"/>
            <a:ext cx="7315200" cy="526672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extBox 5"/>
          <p:cNvSpPr txBox="1"/>
          <p:nvPr/>
        </p:nvSpPr>
        <p:spPr>
          <a:xfrm>
            <a:off x="1752600" y="2590800"/>
            <a:ext cx="121920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Slope = 21</a:t>
            </a:r>
            <a:endParaRPr lang="en-US" sz="1600" dirty="0"/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2362200" y="2929354"/>
            <a:ext cx="76200" cy="652046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58000" y="3481698"/>
            <a:ext cx="106680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Slope = 2</a:t>
            </a:r>
            <a:endParaRPr lang="en-US" sz="1600" dirty="0"/>
          </a:p>
        </p:txBody>
      </p:sp>
      <p:cxnSp>
        <p:nvCxnSpPr>
          <p:cNvPr id="11" name="Straight Arrow Connector 10"/>
          <p:cNvCxnSpPr>
            <a:stCxn id="9" idx="0"/>
          </p:cNvCxnSpPr>
          <p:nvPr/>
        </p:nvCxnSpPr>
        <p:spPr>
          <a:xfrm flipV="1">
            <a:off x="7391400" y="2743200"/>
            <a:ext cx="228600" cy="738498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819400" y="4232812"/>
            <a:ext cx="121920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Slope = 88</a:t>
            </a:r>
            <a:endParaRPr lang="en-US" sz="1600" dirty="0"/>
          </a:p>
        </p:txBody>
      </p:sp>
      <p:cxnSp>
        <p:nvCxnSpPr>
          <p:cNvPr id="13" name="Straight Arrow Connector 12"/>
          <p:cNvCxnSpPr>
            <a:stCxn id="12" idx="0"/>
          </p:cNvCxnSpPr>
          <p:nvPr/>
        </p:nvCxnSpPr>
        <p:spPr>
          <a:xfrm flipH="1" flipV="1">
            <a:off x="2743200" y="3657600"/>
            <a:ext cx="685800" cy="575212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781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037" y="791602"/>
            <a:ext cx="4746303" cy="30183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/>
              <a:t>Growth of ESIIDs and NOIEs with 4-CP Response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4774" y="3352800"/>
            <a:ext cx="4738226" cy="303080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209800" y="2209800"/>
            <a:ext cx="121920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Slope = 10</a:t>
            </a:r>
            <a:endParaRPr lang="en-US" sz="1600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2286000" y="1676400"/>
            <a:ext cx="559981" cy="53340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805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16744</TotalTime>
  <Words>1707</Words>
  <Application>Microsoft Office PowerPoint</Application>
  <PresentationFormat>On-screen Show (4:3)</PresentationFormat>
  <Paragraphs>269</Paragraphs>
  <Slides>30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Britannic Bold</vt:lpstr>
      <vt:lpstr>Calibri</vt:lpstr>
      <vt:lpstr>Segoe UI</vt:lpstr>
      <vt:lpstr>Tahoma</vt:lpstr>
      <vt:lpstr>Times New Roman</vt:lpstr>
      <vt:lpstr>1_Custom Design</vt:lpstr>
      <vt:lpstr>Office Theme</vt:lpstr>
      <vt:lpstr>PowerPoint Presentation</vt:lpstr>
      <vt:lpstr>How 4-CP Works</vt:lpstr>
      <vt:lpstr>Analysis Objective</vt:lpstr>
      <vt:lpstr>Analysis Methodology</vt:lpstr>
      <vt:lpstr>Competitive Load on 4 CP Days - 2016</vt:lpstr>
      <vt:lpstr>NOIE 4 Load on CP Days - 2016</vt:lpstr>
      <vt:lpstr>Competitive + NOIE Response 2009 - 2016</vt:lpstr>
      <vt:lpstr>Max 4-CP/NearCP Reductions - Hour Ending 17:00</vt:lpstr>
      <vt:lpstr>Growth of ESIIDs and NOIEs with 4-CP Response</vt:lpstr>
      <vt:lpstr>Max CP/NearCP Reductions - Hour Ending 17:00</vt:lpstr>
      <vt:lpstr>System Lambda</vt:lpstr>
      <vt:lpstr>Preliminary Impact of 4-CP Back-cast on RT Prices</vt:lpstr>
      <vt:lpstr>Back-cast Impact of 4-CP on Real Time Prices</vt:lpstr>
      <vt:lpstr>Quantifying ERCOT level Price Response</vt:lpstr>
      <vt:lpstr>Competitive Price Response Survey Results</vt:lpstr>
      <vt:lpstr>Load Price Response</vt:lpstr>
      <vt:lpstr>Distributed Generator Price Response</vt:lpstr>
      <vt:lpstr>Distributed Generator Baseline Examples</vt:lpstr>
      <vt:lpstr>Interaction of 4-CP and Price Response</vt:lpstr>
      <vt:lpstr>Adjust System Lambda for Price Response</vt:lpstr>
      <vt:lpstr>Adjust System Lambda for Price Response</vt:lpstr>
      <vt:lpstr>Adjust System Lambda for Price Response</vt:lpstr>
      <vt:lpstr>Adjust System Lambda for Price Response</vt:lpstr>
      <vt:lpstr>Back-cast Impact of 4-CP on Real Time Prices</vt:lpstr>
      <vt:lpstr>Behavioral Issues</vt:lpstr>
      <vt:lpstr>Behavioral Issues</vt:lpstr>
      <vt:lpstr>Behavioral Issues (continued)</vt:lpstr>
      <vt:lpstr>Behavioral Issues (continued)</vt:lpstr>
      <vt:lpstr>Observations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Repa, Lisa</cp:lastModifiedBy>
  <cp:revision>314</cp:revision>
  <cp:lastPrinted>2017-03-24T11:28:55Z</cp:lastPrinted>
  <dcterms:created xsi:type="dcterms:W3CDTF">2016-01-21T15:20:31Z</dcterms:created>
  <dcterms:modified xsi:type="dcterms:W3CDTF">2017-09-15T13:24:57Z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