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2" r:id="rId12"/>
    <p:sldId id="3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2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13" d="100"/>
          <a:sy n="113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PR181-01 CRR Framework Upgrade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Congestion Management Working Group (CMWG)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September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Project Overview</a:t>
            </a:r>
          </a:p>
          <a:p>
            <a:r>
              <a:rPr lang="en-US" sz="2000" dirty="0" smtClean="0"/>
              <a:t>Benefits</a:t>
            </a:r>
          </a:p>
          <a:p>
            <a:r>
              <a:rPr lang="en-US" sz="2000" dirty="0" smtClean="0"/>
              <a:t>High Level Timeline</a:t>
            </a:r>
          </a:p>
          <a:p>
            <a:r>
              <a:rPr lang="en-US" sz="2000" dirty="0" smtClean="0"/>
              <a:t>Market Communications</a:t>
            </a:r>
          </a:p>
          <a:p>
            <a:r>
              <a:rPr lang="en-US" sz="2000" dirty="0" smtClean="0"/>
              <a:t>Questions/Open </a:t>
            </a:r>
            <a:r>
              <a:rPr lang="en-US" sz="2000" dirty="0" smtClean="0"/>
              <a:t>Discussion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Will </a:t>
            </a:r>
            <a:r>
              <a:rPr lang="en-US" sz="2000" dirty="0"/>
              <a:t>improve the ability to support and maintain the CRR system by upgrading the User Interface framework and its related components to current </a:t>
            </a:r>
            <a:r>
              <a:rPr lang="en-US" sz="2000" dirty="0" smtClean="0"/>
              <a:t>versions </a:t>
            </a:r>
          </a:p>
          <a:p>
            <a:pPr lvl="1"/>
            <a:r>
              <a:rPr lang="en-US" sz="1600" dirty="0" smtClean="0"/>
              <a:t>New Market User Interface (MUI) will be compatible with latest web browsers and removes Java applets and the Java Runtime Environment (JRE) requirement </a:t>
            </a:r>
          </a:p>
          <a:p>
            <a:pPr lvl="1"/>
            <a:r>
              <a:rPr lang="en-US" sz="1600" dirty="0" smtClean="0"/>
              <a:t>Commonly being referred to as the MUI Upgrade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It will also position the ERCOT CRR system to be maintained on a standard software support </a:t>
            </a:r>
            <a:r>
              <a:rPr lang="en-US" sz="2000" dirty="0" smtClean="0"/>
              <a:t>contract </a:t>
            </a:r>
          </a:p>
          <a:p>
            <a:endParaRPr lang="en-US" sz="2000" dirty="0"/>
          </a:p>
          <a:p>
            <a:r>
              <a:rPr lang="en-US" sz="2000" dirty="0"/>
              <a:t>Additionally, this project will include </a:t>
            </a:r>
            <a:r>
              <a:rPr lang="en-US" sz="2000" dirty="0" smtClean="0"/>
              <a:t>SCR777 (Bilateral </a:t>
            </a:r>
            <a:r>
              <a:rPr lang="en-US" sz="2000" dirty="0"/>
              <a:t>CRR Interface </a:t>
            </a:r>
            <a:r>
              <a:rPr lang="en-US" sz="2000" dirty="0" smtClean="0"/>
              <a:t>Enhancement) and NPRR648 (Remove </a:t>
            </a:r>
            <a:r>
              <a:rPr lang="en-US" sz="2000" dirty="0"/>
              <a:t>References to Flowgate </a:t>
            </a:r>
            <a:r>
              <a:rPr lang="en-US" sz="2000" dirty="0" smtClean="0"/>
              <a:t>Rights)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Market participants will no longer have to maintain a workstation with outdated software in order to participate in CRR Auctions</a:t>
            </a:r>
          </a:p>
          <a:p>
            <a:r>
              <a:rPr lang="en-US" sz="1800" dirty="0" smtClean="0"/>
              <a:t>Clearer validation </a:t>
            </a:r>
            <a:r>
              <a:rPr lang="en-US" sz="1800" dirty="0"/>
              <a:t>of </a:t>
            </a:r>
            <a:r>
              <a:rPr lang="en-US" sz="1800" dirty="0" smtClean="0"/>
              <a:t>auction portfolios and more descriptive error messages for uploads</a:t>
            </a:r>
          </a:p>
          <a:p>
            <a:r>
              <a:rPr lang="en-US" sz="1800" dirty="0"/>
              <a:t>Improved auction file download capabilities – can select multiple files to download into one zip file</a:t>
            </a:r>
          </a:p>
          <a:p>
            <a:r>
              <a:rPr lang="en-US" sz="1800" dirty="0" smtClean="0"/>
              <a:t>40% annual capacity shaping for PCRR nominations will be correctly calculated by the CRR application – no more spreadsheets and manual changes by ERCOT</a:t>
            </a:r>
          </a:p>
          <a:p>
            <a:r>
              <a:rPr lang="en-US" sz="1800" dirty="0" smtClean="0"/>
              <a:t>Will be able to upload bilateral trades – no longer have to submit 1 trade at a time</a:t>
            </a:r>
          </a:p>
          <a:p>
            <a:r>
              <a:rPr lang="en-US" sz="1800" dirty="0" smtClean="0"/>
              <a:t>New “Messages” tab on the Counter-Party MUI to communicate any credit related messages, such as closing of auction submissions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543800" cy="4087856"/>
          </a:xfrm>
        </p:spPr>
        <p:txBody>
          <a:bodyPr/>
          <a:lstStyle/>
          <a:p>
            <a:r>
              <a:rPr lang="en-US" sz="2000" dirty="0" smtClean="0"/>
              <a:t>SEP 18, 2017 – Market requalification period begins</a:t>
            </a:r>
          </a:p>
          <a:p>
            <a:pPr lvl="1"/>
            <a:r>
              <a:rPr lang="en-US" sz="1800" dirty="0" smtClean="0"/>
              <a:t>All current and new CRR Account Holders and their Counter-Parties must complete qualification test for new MUI</a:t>
            </a:r>
          </a:p>
          <a:p>
            <a:r>
              <a:rPr lang="en-US" sz="2000" dirty="0" smtClean="0"/>
              <a:t>DEC 8, 2017 – Market requalification period ends</a:t>
            </a:r>
          </a:p>
          <a:p>
            <a:pPr lvl="1"/>
            <a:r>
              <a:rPr lang="en-US" sz="1600" dirty="0" smtClean="0"/>
              <a:t>Any CRR Account Holders or Counter-Parties that have not completed requalification will need to communicate their intentions to ERCOT</a:t>
            </a:r>
          </a:p>
          <a:p>
            <a:pPr lvl="1"/>
            <a:r>
              <a:rPr lang="en-US" sz="1600" dirty="0" smtClean="0"/>
              <a:t>Cannot guarantee there will be enough time to get them qualified prior to implementing the new MUI</a:t>
            </a:r>
          </a:p>
          <a:p>
            <a:r>
              <a:rPr lang="en-US" sz="2000" dirty="0" smtClean="0"/>
              <a:t>JAN 22, 2018 – MUI implementation go-live</a:t>
            </a:r>
          </a:p>
          <a:p>
            <a:pPr lvl="1"/>
            <a:r>
              <a:rPr lang="en-US" sz="1600" b="1" dirty="0" smtClean="0"/>
              <a:t>Any CRR Account Holders or Counter-Parties that have not completed requalification will not be able to participate in any auctions after this date, until a qualification test is passed</a:t>
            </a:r>
          </a:p>
          <a:p>
            <a:r>
              <a:rPr lang="en-US" sz="2200" dirty="0" smtClean="0"/>
              <a:t>NOV/DEC 2017 – Reminder for PCRR-eligible NOIEs</a:t>
            </a:r>
          </a:p>
          <a:p>
            <a:pPr lvl="1"/>
            <a:r>
              <a:rPr lang="en-US" sz="1800" dirty="0" smtClean="0"/>
              <a:t>NPRR808, Three Year CRR Auction, requires off-cycle allocation</a:t>
            </a:r>
          </a:p>
          <a:p>
            <a:pPr lvl="1"/>
            <a:r>
              <a:rPr lang="en-US" sz="1800" dirty="0"/>
              <a:t>2020 annual allocation will be completed using the current MUI</a:t>
            </a:r>
          </a:p>
          <a:p>
            <a:pPr lvl="1"/>
            <a:endParaRPr lang="en-US" sz="1800" dirty="0" smtClean="0"/>
          </a:p>
          <a:p>
            <a:pPr lvl="2"/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4572000"/>
            <a:ext cx="7467600" cy="1143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Communications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JUL 19, 2017 – Initial Market Notice</a:t>
            </a:r>
          </a:p>
          <a:p>
            <a:pPr lvl="1"/>
            <a:r>
              <a:rPr lang="en-US" sz="1800" dirty="0" smtClean="0"/>
              <a:t>General information about the upgrade and asked CRR Account Holders and Counter-Parties to test </a:t>
            </a:r>
            <a:r>
              <a:rPr lang="en-US" sz="1800" dirty="0" smtClean="0"/>
              <a:t>their MOTE </a:t>
            </a:r>
            <a:r>
              <a:rPr lang="en-US" sz="1800" dirty="0" smtClean="0"/>
              <a:t>digital certificates</a:t>
            </a:r>
          </a:p>
          <a:p>
            <a:r>
              <a:rPr lang="en-US" sz="2000" dirty="0" smtClean="0"/>
              <a:t>AUG 18, 2017 – Reminder Market Notice</a:t>
            </a:r>
            <a:endParaRPr lang="en-US" sz="2000" dirty="0"/>
          </a:p>
          <a:p>
            <a:pPr lvl="1"/>
            <a:r>
              <a:rPr lang="en-US" sz="1800" dirty="0" smtClean="0"/>
              <a:t>Same general </a:t>
            </a:r>
            <a:r>
              <a:rPr lang="en-US" sz="1800" dirty="0"/>
              <a:t>information about the upgrade and </a:t>
            </a:r>
            <a:r>
              <a:rPr lang="en-US" sz="1800" dirty="0" smtClean="0"/>
              <a:t>another reminder </a:t>
            </a:r>
            <a:r>
              <a:rPr lang="en-US" sz="1800" dirty="0" smtClean="0"/>
              <a:t>to test MOTE digital certificates</a:t>
            </a:r>
            <a:endParaRPr lang="en-US" sz="1800" dirty="0"/>
          </a:p>
          <a:p>
            <a:r>
              <a:rPr lang="en-US" sz="2000" dirty="0" smtClean="0"/>
              <a:t>SEP 8, 2017 – Market Notice to announce posting of supporting documentation</a:t>
            </a:r>
          </a:p>
          <a:p>
            <a:pPr lvl="1"/>
            <a:r>
              <a:rPr lang="en-US" sz="1800" dirty="0" smtClean="0"/>
              <a:t>MUI Handbook and Specifications, Requalification Process and Scorecard, Sample Upload Files</a:t>
            </a:r>
          </a:p>
          <a:p>
            <a:pPr lvl="1"/>
            <a:r>
              <a:rPr lang="en-US" sz="1800" dirty="0" smtClean="0"/>
              <a:t>Another reminder to test MOTE digital certificates</a:t>
            </a:r>
          </a:p>
          <a:p>
            <a:r>
              <a:rPr lang="en-US" sz="2000" dirty="0" smtClean="0"/>
              <a:t>SEP 11, 2017 – MUI Operator Message posted with SEP 8 Market Notice attached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Communications – continued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087856"/>
          </a:xfrm>
        </p:spPr>
        <p:txBody>
          <a:bodyPr/>
          <a:lstStyle/>
          <a:p>
            <a:r>
              <a:rPr lang="en-US" sz="2000" dirty="0" smtClean="0"/>
              <a:t>SEP </a:t>
            </a:r>
            <a:r>
              <a:rPr lang="en-US" sz="2000" dirty="0" smtClean="0"/>
              <a:t>14, 2017 – Market Notice to announce scheduled WebEx sessions (September 20 and 28) </a:t>
            </a:r>
          </a:p>
          <a:p>
            <a:pPr lvl="1"/>
            <a:r>
              <a:rPr lang="en-US" sz="1800" dirty="0" smtClean="0"/>
              <a:t>Another reminder to test MOTE digital certificates</a:t>
            </a:r>
          </a:p>
          <a:p>
            <a:pPr lvl="1"/>
            <a:r>
              <a:rPr lang="en-US" sz="1800" dirty="0" smtClean="0"/>
              <a:t>Attached to MUI Operator Message</a:t>
            </a:r>
          </a:p>
          <a:p>
            <a:r>
              <a:rPr lang="en-US" sz="2000" dirty="0"/>
              <a:t>SEP 14, 2017 – Market Notice to announce available online MUI training course</a:t>
            </a:r>
          </a:p>
          <a:p>
            <a:pPr lvl="1"/>
            <a:r>
              <a:rPr lang="en-US" sz="1800" dirty="0"/>
              <a:t>Attached to MUI Operator Message</a:t>
            </a:r>
          </a:p>
          <a:p>
            <a:r>
              <a:rPr lang="en-US" sz="2000" dirty="0" smtClean="0"/>
              <a:t>SEP </a:t>
            </a:r>
            <a:r>
              <a:rPr lang="en-US" sz="2000" dirty="0" smtClean="0"/>
              <a:t>15, 2017 </a:t>
            </a:r>
            <a:r>
              <a:rPr lang="en-US" sz="2000" dirty="0"/>
              <a:t>– Reminder Market </a:t>
            </a:r>
            <a:r>
              <a:rPr lang="en-US" sz="2000" dirty="0" smtClean="0"/>
              <a:t>Notice to be sent later today</a:t>
            </a:r>
            <a:endParaRPr lang="en-US" sz="2000" dirty="0"/>
          </a:p>
          <a:p>
            <a:pPr lvl="1"/>
            <a:r>
              <a:rPr lang="en-US" sz="1800" dirty="0" smtClean="0"/>
              <a:t>Reminder that requalification period starts next Monday (SEP 18)</a:t>
            </a:r>
          </a:p>
          <a:p>
            <a:pPr lvl="1"/>
            <a:r>
              <a:rPr lang="en-US" sz="1800" dirty="0" smtClean="0"/>
              <a:t>Another reminder </a:t>
            </a:r>
            <a:r>
              <a:rPr lang="en-US" sz="1800" dirty="0"/>
              <a:t>to test MOTE digital </a:t>
            </a:r>
            <a:r>
              <a:rPr lang="en-US" sz="1800" dirty="0" smtClean="0"/>
              <a:t>certificates</a:t>
            </a:r>
          </a:p>
          <a:p>
            <a:pPr lvl="1"/>
            <a:r>
              <a:rPr lang="en-US" sz="1800" dirty="0" smtClean="0"/>
              <a:t>Will be attached to MUI Operator Message</a:t>
            </a:r>
            <a:endParaRPr lang="en-US" sz="1800" dirty="0"/>
          </a:p>
          <a:p>
            <a:endParaRPr lang="en-US" sz="22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5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Questions/Open Discussion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REMINDER:  In order to participate in CRR Auctions after the January 2018 implementation of the upgraded MUI, CRR Account Holders and their Counter-Parties must pass a requalification test.</a:t>
            </a:r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34331</TotalTime>
  <Words>605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Project Overview</vt:lpstr>
      <vt:lpstr>Benefits</vt:lpstr>
      <vt:lpstr>High Level Timeline</vt:lpstr>
      <vt:lpstr>Market Communications</vt:lpstr>
      <vt:lpstr>Market Communications – continued </vt:lpstr>
      <vt:lpstr>Questions/Open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House, Donald</cp:lastModifiedBy>
  <cp:revision>461</cp:revision>
  <cp:lastPrinted>2017-06-12T16:23:29Z</cp:lastPrinted>
  <dcterms:created xsi:type="dcterms:W3CDTF">2016-01-21T15:20:31Z</dcterms:created>
  <dcterms:modified xsi:type="dcterms:W3CDTF">2017-09-14T20:26:20Z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