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338" r:id="rId6"/>
    <p:sldId id="355" r:id="rId7"/>
    <p:sldId id="379" r:id="rId8"/>
    <p:sldId id="380" r:id="rId9"/>
    <p:sldId id="381" r:id="rId10"/>
    <p:sldId id="377" r:id="rId11"/>
    <p:sldId id="382" r:id="rId12"/>
    <p:sldId id="37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93A528-4035-4DD7-A2AF-E3CE06A5894C}">
          <p14:sldIdLst>
            <p14:sldId id="338"/>
            <p14:sldId id="355"/>
            <p14:sldId id="379"/>
            <p14:sldId id="380"/>
            <p14:sldId id="381"/>
            <p14:sldId id="377"/>
            <p14:sldId id="382"/>
            <p14:sldId id="3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6897" autoAdjust="0"/>
  </p:normalViewPr>
  <p:slideViewPr>
    <p:cSldViewPr showGuides="1">
      <p:cViewPr varScale="1">
        <p:scale>
          <a:sx n="113" d="100"/>
          <a:sy n="113" d="100"/>
        </p:scale>
        <p:origin x="12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18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77789" y="6561136"/>
            <a:ext cx="666211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z="1000" smtClean="0">
                <a:solidFill>
                  <a:schemeClr val="bg1">
                    <a:lumMod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2133600"/>
            <a:ext cx="5486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PR181-01 CRR Framework Upgrade</a:t>
            </a:r>
          </a:p>
          <a:p>
            <a:r>
              <a:rPr lang="en-US" sz="2400" b="1" i="1" dirty="0" smtClean="0">
                <a:solidFill>
                  <a:schemeClr val="accent1"/>
                </a:solidFill>
              </a:rPr>
              <a:t>Project Update for Congestion Management Working Group (CMWG)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September 15,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7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r>
              <a:rPr lang="en-US" sz="2000" dirty="0" smtClean="0"/>
              <a:t>Project Overview</a:t>
            </a:r>
          </a:p>
          <a:p>
            <a:r>
              <a:rPr lang="en-US" sz="2000" dirty="0" smtClean="0"/>
              <a:t>Benefits</a:t>
            </a:r>
          </a:p>
          <a:p>
            <a:r>
              <a:rPr lang="en-US" sz="2000" dirty="0" smtClean="0"/>
              <a:t>High Level Timeline</a:t>
            </a:r>
          </a:p>
          <a:p>
            <a:r>
              <a:rPr lang="en-US" sz="2000" dirty="0" smtClean="0"/>
              <a:t>Market Communications</a:t>
            </a:r>
          </a:p>
          <a:p>
            <a:r>
              <a:rPr lang="en-US" sz="2000" dirty="0" smtClean="0"/>
              <a:t>Questions/Open </a:t>
            </a:r>
            <a:r>
              <a:rPr lang="en-US" sz="2000" dirty="0" smtClean="0"/>
              <a:t>Discussion</a:t>
            </a:r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9863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dirty="0" smtClean="0"/>
              <a:t>Project Overview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endParaRPr lang="en-US" sz="2000" dirty="0" smtClean="0"/>
          </a:p>
          <a:p>
            <a:endParaRPr lang="en-US" sz="2000" b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1066800"/>
            <a:ext cx="7543800" cy="40878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Will </a:t>
            </a:r>
            <a:r>
              <a:rPr lang="en-US" sz="2000" dirty="0"/>
              <a:t>improve the ability to support and maintain the CRR system by upgrading the User Interface framework and its related components to current </a:t>
            </a:r>
            <a:r>
              <a:rPr lang="en-US" sz="2000" dirty="0" smtClean="0"/>
              <a:t>versions </a:t>
            </a:r>
          </a:p>
          <a:p>
            <a:pPr lvl="1"/>
            <a:r>
              <a:rPr lang="en-US" sz="1600" dirty="0" smtClean="0"/>
              <a:t>New Market User Interface (MUI) will be compatible with latest web browsers and removes Java applets and the Java Runtime Environment (JRE) requirement </a:t>
            </a:r>
          </a:p>
          <a:p>
            <a:pPr lvl="1"/>
            <a:r>
              <a:rPr lang="en-US" sz="1600" dirty="0" smtClean="0"/>
              <a:t>Commonly being referred to as the MUI Upgrade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  <a:p>
            <a:r>
              <a:rPr lang="en-US" sz="2000" dirty="0"/>
              <a:t>It will also position the ERCOT CRR system to be maintained on a standard software support </a:t>
            </a:r>
            <a:r>
              <a:rPr lang="en-US" sz="2000" dirty="0" smtClean="0"/>
              <a:t>contract </a:t>
            </a:r>
          </a:p>
          <a:p>
            <a:endParaRPr lang="en-US" sz="2000" dirty="0"/>
          </a:p>
          <a:p>
            <a:r>
              <a:rPr lang="en-US" sz="2000" dirty="0"/>
              <a:t>Additionally, this project will include </a:t>
            </a:r>
            <a:r>
              <a:rPr lang="en-US" sz="2000" dirty="0" smtClean="0"/>
              <a:t>SCR777 (Bilateral </a:t>
            </a:r>
            <a:r>
              <a:rPr lang="en-US" sz="2000" dirty="0"/>
              <a:t>CRR Interface </a:t>
            </a:r>
            <a:r>
              <a:rPr lang="en-US" sz="2000" dirty="0" smtClean="0"/>
              <a:t>Enhancement) and NPRR648 (Remove </a:t>
            </a:r>
            <a:r>
              <a:rPr lang="en-US" sz="2000" dirty="0"/>
              <a:t>References to Flowgate </a:t>
            </a:r>
            <a:r>
              <a:rPr lang="en-US" sz="2000" dirty="0" smtClean="0"/>
              <a:t>Rights)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14960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219200"/>
            <a:ext cx="7543800" cy="40878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Market participants will no longer have to maintain a workstation with outdated software in order to participate in CRR Auctions</a:t>
            </a:r>
          </a:p>
          <a:p>
            <a:r>
              <a:rPr lang="en-US" sz="1800" dirty="0" smtClean="0"/>
              <a:t>Clearer validation </a:t>
            </a:r>
            <a:r>
              <a:rPr lang="en-US" sz="1800" dirty="0"/>
              <a:t>of </a:t>
            </a:r>
            <a:r>
              <a:rPr lang="en-US" sz="1800" dirty="0" smtClean="0"/>
              <a:t>auction portfolios and more descriptive error messages for uploads</a:t>
            </a:r>
          </a:p>
          <a:p>
            <a:r>
              <a:rPr lang="en-US" sz="1800" dirty="0"/>
              <a:t>Improved auction file download capabilities – can select multiple files to download into one zip file</a:t>
            </a:r>
          </a:p>
          <a:p>
            <a:r>
              <a:rPr lang="en-US" sz="1800" dirty="0" smtClean="0"/>
              <a:t>40% annual capacity shaping for PCRR nominations will be correctly calculated by the CRR application – no more spreadsheets and manual changes by ERCOT</a:t>
            </a:r>
          </a:p>
          <a:p>
            <a:r>
              <a:rPr lang="en-US" sz="1800" dirty="0" smtClean="0"/>
              <a:t>Will be able to upload bilateral trades – no longer have to submit 1 trade at a time</a:t>
            </a:r>
          </a:p>
          <a:p>
            <a:r>
              <a:rPr lang="en-US" sz="1800" dirty="0" smtClean="0"/>
              <a:t>New “Messages” tab on the Counter-Party MUI to communicate any credit related messages, such as closing of auction submissions</a:t>
            </a:r>
          </a:p>
        </p:txBody>
      </p:sp>
    </p:spTree>
    <p:extLst>
      <p:ext uri="{BB962C8B-B14F-4D97-AF65-F5344CB8AC3E}">
        <p14:creationId xmlns:p14="http://schemas.microsoft.com/office/powerpoint/2010/main" val="286462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7543800" cy="4087856"/>
          </a:xfrm>
        </p:spPr>
        <p:txBody>
          <a:bodyPr/>
          <a:lstStyle/>
          <a:p>
            <a:r>
              <a:rPr lang="en-US" sz="2000" dirty="0" smtClean="0"/>
              <a:t>SEP 18, 2017 – Market requalification period begins</a:t>
            </a:r>
          </a:p>
          <a:p>
            <a:pPr lvl="1"/>
            <a:r>
              <a:rPr lang="en-US" sz="1800" dirty="0" smtClean="0"/>
              <a:t>All current and new CRR Account Holders and their Counter-Parties must complete qualification test for new MUI</a:t>
            </a:r>
          </a:p>
          <a:p>
            <a:r>
              <a:rPr lang="en-US" sz="2000" dirty="0" smtClean="0"/>
              <a:t>DEC 8, 2017 – Market requalification period ends</a:t>
            </a:r>
          </a:p>
          <a:p>
            <a:pPr lvl="1"/>
            <a:r>
              <a:rPr lang="en-US" sz="1600" dirty="0" smtClean="0"/>
              <a:t>Any CRR Account Holders or Counter-Parties that have not completed requalification will need to communicate their intentions to ERCOT</a:t>
            </a:r>
          </a:p>
          <a:p>
            <a:pPr lvl="1"/>
            <a:r>
              <a:rPr lang="en-US" sz="1600" dirty="0" smtClean="0"/>
              <a:t>Cannot guarantee there will be enough time to get them qualified prior to implementing the new MUI</a:t>
            </a:r>
          </a:p>
          <a:p>
            <a:r>
              <a:rPr lang="en-US" sz="2000" dirty="0" smtClean="0"/>
              <a:t>JAN 22, 2018 – MUI implementation go-live</a:t>
            </a:r>
          </a:p>
          <a:p>
            <a:pPr lvl="1"/>
            <a:r>
              <a:rPr lang="en-US" sz="1600" b="1" dirty="0" smtClean="0"/>
              <a:t>Any CRR Account Holders or Counter-Parties that have not completed requalification will not be able to participate in any auctions after this date, until a qualification test is passed</a:t>
            </a:r>
          </a:p>
          <a:p>
            <a:r>
              <a:rPr lang="en-US" sz="2200" dirty="0" smtClean="0"/>
              <a:t>NOV/DEC 2017 – Reminder for PCRR-eligible NOIEs</a:t>
            </a:r>
          </a:p>
          <a:p>
            <a:pPr lvl="1"/>
            <a:r>
              <a:rPr lang="en-US" sz="1800" dirty="0" smtClean="0"/>
              <a:t>NPRR808, Three Year CRR Auction, requires off-cycle allocation</a:t>
            </a:r>
          </a:p>
          <a:p>
            <a:pPr lvl="1"/>
            <a:r>
              <a:rPr lang="en-US" sz="1800" dirty="0"/>
              <a:t>2020 annual allocation will be completed using the current MUI</a:t>
            </a:r>
          </a:p>
          <a:p>
            <a:pPr lvl="1"/>
            <a:endParaRPr lang="en-US" sz="1800" dirty="0" smtClean="0"/>
          </a:p>
          <a:p>
            <a:pPr lvl="2"/>
            <a:endParaRPr lang="en-US" sz="1400" dirty="0"/>
          </a:p>
          <a:p>
            <a:pPr marL="914400" lvl="2" indent="0">
              <a:buNone/>
            </a:pPr>
            <a:endParaRPr lang="en-US" sz="1400" dirty="0" smtClean="0"/>
          </a:p>
          <a:p>
            <a:endParaRPr lang="en-US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81000" y="4572000"/>
            <a:ext cx="7467600" cy="114300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3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Communications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4087856"/>
          </a:xfrm>
        </p:spPr>
        <p:txBody>
          <a:bodyPr/>
          <a:lstStyle/>
          <a:p>
            <a:r>
              <a:rPr lang="en-US" sz="2000" dirty="0" smtClean="0"/>
              <a:t>JUL 19, 2017 – Initial Market Notice</a:t>
            </a:r>
          </a:p>
          <a:p>
            <a:pPr lvl="1"/>
            <a:r>
              <a:rPr lang="en-US" sz="1800" dirty="0" smtClean="0"/>
              <a:t>General information about the upgrade and asked CRR Account Holders and Counter-Parties to test </a:t>
            </a:r>
            <a:r>
              <a:rPr lang="en-US" sz="1800" dirty="0" smtClean="0"/>
              <a:t>their MOTE </a:t>
            </a:r>
            <a:r>
              <a:rPr lang="en-US" sz="1800" dirty="0" smtClean="0"/>
              <a:t>digital certificates</a:t>
            </a:r>
          </a:p>
          <a:p>
            <a:r>
              <a:rPr lang="en-US" sz="2000" dirty="0" smtClean="0"/>
              <a:t>AUG 18, 2017 – Reminder Market Notice</a:t>
            </a:r>
            <a:endParaRPr lang="en-US" sz="2000" dirty="0"/>
          </a:p>
          <a:p>
            <a:pPr lvl="1"/>
            <a:r>
              <a:rPr lang="en-US" sz="1800" dirty="0" smtClean="0"/>
              <a:t>Same general </a:t>
            </a:r>
            <a:r>
              <a:rPr lang="en-US" sz="1800" dirty="0"/>
              <a:t>information about the upgrade and </a:t>
            </a:r>
            <a:r>
              <a:rPr lang="en-US" sz="1800" dirty="0" smtClean="0"/>
              <a:t>another reminder </a:t>
            </a:r>
            <a:r>
              <a:rPr lang="en-US" sz="1800" dirty="0" smtClean="0"/>
              <a:t>to test MOTE digital certificates</a:t>
            </a:r>
            <a:endParaRPr lang="en-US" sz="1800" dirty="0"/>
          </a:p>
          <a:p>
            <a:r>
              <a:rPr lang="en-US" sz="2000" dirty="0" smtClean="0"/>
              <a:t>SEP 8, 2017 – Market Notice to announce posting of supporting documentation</a:t>
            </a:r>
          </a:p>
          <a:p>
            <a:pPr lvl="1"/>
            <a:r>
              <a:rPr lang="en-US" sz="1800" dirty="0" smtClean="0"/>
              <a:t>MUI Handbook and Specifications, Requalification Process and Scorecard, Sample Upload Files</a:t>
            </a:r>
          </a:p>
          <a:p>
            <a:pPr lvl="1"/>
            <a:r>
              <a:rPr lang="en-US" sz="1800" dirty="0" smtClean="0"/>
              <a:t>Another reminder to test MOTE digital certificates</a:t>
            </a:r>
          </a:p>
          <a:p>
            <a:r>
              <a:rPr lang="en-US" sz="2000" dirty="0" smtClean="0"/>
              <a:t>SEP 11, 2017 – MUI Operator Message posted with SEP 8 Market Notice attached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172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Communications – continued 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4087856"/>
          </a:xfrm>
        </p:spPr>
        <p:txBody>
          <a:bodyPr/>
          <a:lstStyle/>
          <a:p>
            <a:r>
              <a:rPr lang="en-US" sz="2000" dirty="0" smtClean="0"/>
              <a:t>SEP </a:t>
            </a:r>
            <a:r>
              <a:rPr lang="en-US" sz="2000" dirty="0" smtClean="0"/>
              <a:t>14, 2017 – Market Notice to announce scheduled WebEx sessions (September 20 and 28) </a:t>
            </a:r>
          </a:p>
          <a:p>
            <a:pPr lvl="1"/>
            <a:r>
              <a:rPr lang="en-US" sz="1800" dirty="0" smtClean="0"/>
              <a:t>Another reminder to test MOTE digital certificates</a:t>
            </a:r>
          </a:p>
          <a:p>
            <a:pPr lvl="1"/>
            <a:r>
              <a:rPr lang="en-US" sz="1800" dirty="0" smtClean="0"/>
              <a:t>Attached to MUI Operator Message</a:t>
            </a:r>
          </a:p>
          <a:p>
            <a:r>
              <a:rPr lang="en-US" sz="2000" dirty="0"/>
              <a:t>SEP 14, 2017 – Market Notice to announce available online MUI training course</a:t>
            </a:r>
          </a:p>
          <a:p>
            <a:pPr lvl="1"/>
            <a:r>
              <a:rPr lang="en-US" sz="1800" dirty="0"/>
              <a:t>Attached to MUI Operator Message</a:t>
            </a:r>
          </a:p>
          <a:p>
            <a:r>
              <a:rPr lang="en-US" sz="2000" dirty="0" smtClean="0"/>
              <a:t>SEP </a:t>
            </a:r>
            <a:r>
              <a:rPr lang="en-US" sz="2000" dirty="0" smtClean="0"/>
              <a:t>15, 2017 </a:t>
            </a:r>
            <a:r>
              <a:rPr lang="en-US" sz="2000" dirty="0"/>
              <a:t>– Reminder Market </a:t>
            </a:r>
            <a:r>
              <a:rPr lang="en-US" sz="2000" dirty="0" smtClean="0"/>
              <a:t>Notice to be sent later today</a:t>
            </a:r>
            <a:endParaRPr lang="en-US" sz="2000" dirty="0"/>
          </a:p>
          <a:p>
            <a:pPr lvl="1"/>
            <a:r>
              <a:rPr lang="en-US" sz="1800" dirty="0" smtClean="0"/>
              <a:t>Reminder that requalification period starts next Monday (SEP 18)</a:t>
            </a:r>
          </a:p>
          <a:p>
            <a:pPr lvl="1"/>
            <a:r>
              <a:rPr lang="en-US" sz="1800" dirty="0" smtClean="0"/>
              <a:t>Another reminder </a:t>
            </a:r>
            <a:r>
              <a:rPr lang="en-US" sz="1800" dirty="0"/>
              <a:t>to test MOTE digital </a:t>
            </a:r>
            <a:r>
              <a:rPr lang="en-US" sz="1800" dirty="0" smtClean="0"/>
              <a:t>certificates</a:t>
            </a:r>
          </a:p>
          <a:p>
            <a:pPr lvl="1"/>
            <a:r>
              <a:rPr lang="en-US" sz="1800" dirty="0" smtClean="0"/>
              <a:t>Will be attached to MUI Operator Message</a:t>
            </a:r>
            <a:endParaRPr lang="en-US" sz="1800" dirty="0"/>
          </a:p>
          <a:p>
            <a:endParaRPr lang="en-US" sz="22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4550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Questions/Open Discussion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REMINDER:  In order to participate in CRR Auctions after the January 2018 implementation of the upgraded MUI, CRR Account Holders and their Counter-Parties must pass a requalification test.</a:t>
            </a:r>
          </a:p>
        </p:txBody>
      </p:sp>
    </p:spTree>
    <p:extLst>
      <p:ext uri="{BB962C8B-B14F-4D97-AF65-F5344CB8AC3E}">
        <p14:creationId xmlns:p14="http://schemas.microsoft.com/office/powerpoint/2010/main" val="57933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db64cb27-6b28-4b9c-8349-fb9d75ca0197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194FA55AD69F43A15E5B254CCD8091" ma:contentTypeVersion="0" ma:contentTypeDescription="Create a new document." ma:contentTypeScope="" ma:versionID="95315520010c2ceaf02981cbd784da1e">
  <xsd:schema xmlns:xsd="http://www.w3.org/2001/XMLSchema" xmlns:xs="http://www.w3.org/2001/XMLSchema" xmlns:p="http://schemas.microsoft.com/office/2006/metadata/properties" xmlns:ns2="db64cb27-6b28-4b9c-8349-fb9d75ca0197" targetNamespace="http://schemas.microsoft.com/office/2006/metadata/properties" ma:root="true" ma:fieldsID="b2f8406de87a5eaf44622ee0612966ff" ns2:_="">
    <xsd:import namespace="db64cb27-6b28-4b9c-8349-fb9d75ca0197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64cb27-6b28-4b9c-8349-fb9d75ca0197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format="Dropdown" ma:internalName="Information_x0020_Classification" ma:readOnly="false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schemas.microsoft.com/office/infopath/2007/PartnerControls"/>
    <ds:schemaRef ds:uri="http://schemas.microsoft.com/office/2006/metadata/properties"/>
    <ds:schemaRef ds:uri="db64cb27-6b28-4b9c-8349-fb9d75ca0197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F0A331-CD43-4383-AA1D-4BF71E1A8B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64cb27-6b28-4b9c-8349-fb9d75ca01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34331</TotalTime>
  <Words>605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PowerPoint Presentation</vt:lpstr>
      <vt:lpstr>Agenda</vt:lpstr>
      <vt:lpstr>Project Overview</vt:lpstr>
      <vt:lpstr>Benefits</vt:lpstr>
      <vt:lpstr>High Level Timeline</vt:lpstr>
      <vt:lpstr>Market Communications</vt:lpstr>
      <vt:lpstr>Market Communications – continued </vt:lpstr>
      <vt:lpstr>Questions/Open Discussion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House, Donald</cp:lastModifiedBy>
  <cp:revision>461</cp:revision>
  <cp:lastPrinted>2017-06-12T16:23:29Z</cp:lastPrinted>
  <dcterms:created xsi:type="dcterms:W3CDTF">2016-01-21T15:20:31Z</dcterms:created>
  <dcterms:modified xsi:type="dcterms:W3CDTF">2017-09-14T20:26:20Z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0x01010044194FA55AD69F43A15E5B254CCD8091</vt:lpwstr>
  </property>
</Properties>
</file>