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73" r:id="rId8"/>
    <p:sldId id="280" r:id="rId9"/>
    <p:sldId id="281" r:id="rId10"/>
    <p:sldId id="282" r:id="rId11"/>
    <p:sldId id="283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90" y="26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52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32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3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07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Black Start Services Survey Results</a:t>
            </a:r>
          </a:p>
          <a:p>
            <a:endParaRPr lang="en-US" dirty="0"/>
          </a:p>
          <a:p>
            <a:r>
              <a:rPr lang="en-US" dirty="0" smtClean="0"/>
              <a:t>ERCOT 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09/15/2017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79562" y="1219200"/>
            <a:ext cx="7620000" cy="37338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400" dirty="0" smtClean="0"/>
              <a:t>Black Start Survey Questionnaire</a:t>
            </a:r>
          </a:p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en-US" sz="2400" dirty="0" smtClean="0"/>
              <a:t>Summary of Results</a:t>
            </a:r>
          </a:p>
        </p:txBody>
      </p:sp>
    </p:spTree>
    <p:extLst>
      <p:ext uri="{BB962C8B-B14F-4D97-AF65-F5344CB8AC3E}">
        <p14:creationId xmlns:p14="http://schemas.microsoft.com/office/powerpoint/2010/main" val="42227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Survey on existing black start capability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495800"/>
          </a:xfrm>
        </p:spPr>
        <p:txBody>
          <a:bodyPr/>
          <a:lstStyle/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800" dirty="0" smtClean="0"/>
              <a:t>Conduct </a:t>
            </a:r>
            <a:r>
              <a:rPr lang="en-US" sz="2800" dirty="0"/>
              <a:t>a survey of the resources on the </a:t>
            </a:r>
            <a:r>
              <a:rPr lang="en-US" sz="2800" dirty="0" smtClean="0"/>
              <a:t>system.</a:t>
            </a:r>
            <a:r>
              <a:rPr lang="en-US" sz="2800" dirty="0"/>
              <a:t> 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Duration of Contract for Black Start Service (BSS). </a:t>
            </a:r>
          </a:p>
          <a:p>
            <a:pPr lvl="2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Advantages and Disadvantages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Terms on possible Exit Clause.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Steps to increase participation in BSS.</a:t>
            </a:r>
          </a:p>
          <a:p>
            <a:pPr lvl="0">
              <a:lnSpc>
                <a:spcPct val="114000"/>
              </a:lnSpc>
              <a:spcBef>
                <a:spcPts val="1200"/>
              </a:spcBef>
            </a:pPr>
            <a:r>
              <a:rPr lang="en-US" sz="2400" dirty="0" smtClean="0"/>
              <a:t>60 QSEs surveyed on 23 questions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18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Summary of Responses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89345"/>
              </p:ext>
            </p:extLst>
          </p:nvPr>
        </p:nvGraphicFramePr>
        <p:xfrm>
          <a:off x="1943893" y="990600"/>
          <a:ext cx="53324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4" imgW="5314866" imgH="1000057" progId="Excel.Sheet.12">
                  <p:embed/>
                </p:oleObj>
              </mc:Choice>
              <mc:Fallback>
                <p:oleObj name="Worksheet" r:id="rId4" imgW="5314866" imgH="10000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3893" y="990600"/>
                        <a:ext cx="5332413" cy="100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1" y="2286000"/>
            <a:ext cx="8382000" cy="3886200"/>
          </a:xfrm>
        </p:spPr>
        <p:txBody>
          <a:bodyPr/>
          <a:lstStyle/>
          <a:p>
            <a:pPr marL="0" lvl="0" indent="0">
              <a:lnSpc>
                <a:spcPct val="114000"/>
              </a:lnSpc>
              <a:spcBef>
                <a:spcPts val="300"/>
              </a:spcBef>
              <a:buNone/>
            </a:pPr>
            <a:r>
              <a:rPr lang="en-US" sz="2400" u="sng" dirty="0" smtClean="0"/>
              <a:t>Major Points: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000" dirty="0" smtClean="0"/>
              <a:t>Guaranteed additional future contract</a:t>
            </a:r>
            <a:r>
              <a:rPr lang="en-US" sz="2000" dirty="0"/>
              <a:t> </a:t>
            </a:r>
            <a:endParaRPr lang="en-US" sz="2000" dirty="0" smtClean="0"/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000" dirty="0" smtClean="0"/>
              <a:t>Flexible offer duration (2 – 5 years) to allow for contracts covering longer period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000" dirty="0" smtClean="0"/>
              <a:t>Clearing price mechanism (like ERS/AS) rather than pay-as-bid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600" dirty="0" smtClean="0"/>
              <a:t>Define requirements by region and procure accordingly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600" dirty="0" smtClean="0"/>
              <a:t>Might involve multi-round auction type process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000" dirty="0" smtClean="0"/>
              <a:t>Exit clause for contracted resources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600" dirty="0" smtClean="0"/>
              <a:t>60-day notice period for exit clause, independent of other filings or conditions (NSO etc.)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600" dirty="0" smtClean="0"/>
              <a:t>Process to replace resources that exit a BSS contract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31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Summary of Responses – Contract Length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5105400"/>
          </a:xfrm>
        </p:spPr>
        <p:txBody>
          <a:bodyPr/>
          <a:lstStyle/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Advantages of extended contract length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Enable more investment in capability</a:t>
            </a:r>
            <a:r>
              <a:rPr lang="en-US" sz="1800" dirty="0"/>
              <a:t> </a:t>
            </a:r>
            <a:r>
              <a:rPr lang="en-US" sz="1800" dirty="0" smtClean="0"/>
              <a:t>due to longer-term revenue stream (but hard to quantify)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Greater certainty (over a longer duration) about the resources providing the service.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Economic benefits (lower cost over longer duration)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endParaRPr lang="en-US" sz="2400" dirty="0" smtClean="0"/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Disadvantages of extended contract length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Longer wait time to possible (re)entry for non-contracted resources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Uncertainty in returns due to future costs and also in resource availability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Higher risk due to length of commitment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Lower flexibility for REs leading to higher attrition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Older fleets cannot guarantee availability of next start resources for longer periods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endParaRPr lang="en-US" sz="2400" dirty="0"/>
          </a:p>
          <a:p>
            <a:pPr lvl="0">
              <a:lnSpc>
                <a:spcPct val="114000"/>
              </a:lnSpc>
              <a:spcBef>
                <a:spcPts val="1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99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Summary of Responses – Exit Clause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419600"/>
          </a:xfrm>
        </p:spPr>
        <p:txBody>
          <a:bodyPr/>
          <a:lstStyle/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/>
              <a:t>Criteria for allowing an exit clause to the BSS contract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Should only be included for purposes of force majeure of the resource or fuel supply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Should be allowed upon failure and decommissioning of black start resource, mothball of next start resource.</a:t>
            </a:r>
          </a:p>
          <a:p>
            <a:pPr lvl="0">
              <a:lnSpc>
                <a:spcPct val="114000"/>
              </a:lnSpc>
              <a:spcBef>
                <a:spcPts val="300"/>
              </a:spcBef>
            </a:pPr>
            <a:endParaRPr lang="en-US" sz="2400" dirty="0" smtClean="0">
              <a:solidFill>
                <a:prstClr val="black"/>
              </a:solidFill>
            </a:endParaRPr>
          </a:p>
          <a:p>
            <a:pPr lvl="0">
              <a:lnSpc>
                <a:spcPct val="114000"/>
              </a:lnSpc>
              <a:spcBef>
                <a:spcPts val="3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Suggested terms for </a:t>
            </a:r>
            <a:r>
              <a:rPr lang="en-US" sz="2400" dirty="0">
                <a:solidFill>
                  <a:prstClr val="black"/>
                </a:solidFill>
              </a:rPr>
              <a:t>an exit clause to the BSS contract</a:t>
            </a:r>
          </a:p>
          <a:p>
            <a:pPr lvl="1">
              <a:lnSpc>
                <a:spcPct val="114000"/>
              </a:lnSpc>
              <a:spcBef>
                <a:spcPts val="300"/>
              </a:spcBef>
            </a:pPr>
            <a:r>
              <a:rPr lang="en-US" sz="1800" dirty="0" smtClean="0"/>
              <a:t>Liquidated damages for not fulfilling contract</a:t>
            </a:r>
          </a:p>
          <a:p>
            <a:pPr marL="0" lvl="0" indent="0">
              <a:lnSpc>
                <a:spcPct val="114000"/>
              </a:lnSpc>
              <a:spcBef>
                <a:spcPts val="300"/>
              </a:spcBef>
              <a:buNone/>
            </a:pPr>
            <a:endParaRPr lang="en-US" sz="2400" dirty="0"/>
          </a:p>
          <a:p>
            <a:pPr lvl="0">
              <a:lnSpc>
                <a:spcPct val="114000"/>
              </a:lnSpc>
              <a:spcBef>
                <a:spcPts val="1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86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2743200"/>
            <a:ext cx="3877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Discussion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09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</TotalTime>
  <Words>136</Words>
  <Application>Microsoft Office PowerPoint</Application>
  <PresentationFormat>On-screen Show (4:3)</PresentationFormat>
  <Paragraphs>56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Agenda</vt:lpstr>
      <vt:lpstr>Survey on existing black start capability</vt:lpstr>
      <vt:lpstr>Summary of Responses</vt:lpstr>
      <vt:lpstr>Summary of Responses – Contract Length</vt:lpstr>
      <vt:lpstr>Summary of Responses – Exit Clause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F. Garcia</cp:lastModifiedBy>
  <cp:revision>71</cp:revision>
  <cp:lastPrinted>2016-01-21T20:53:15Z</cp:lastPrinted>
  <dcterms:created xsi:type="dcterms:W3CDTF">2016-01-21T15:20:31Z</dcterms:created>
  <dcterms:modified xsi:type="dcterms:W3CDTF">2017-09-14T19:57:06Z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