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1"/>
    <p:sldMasterId id="2147483667" r:id="rId2"/>
    <p:sldMasterId id="2147483669" r:id="rId3"/>
    <p:sldMasterId id="2147483686" r:id="rId4"/>
  </p:sldMasterIdLst>
  <p:notesMasterIdLst>
    <p:notesMasterId r:id="rId59"/>
  </p:notesMasterIdLst>
  <p:handoutMasterIdLst>
    <p:handoutMasterId r:id="rId60"/>
  </p:handoutMasterIdLst>
  <p:sldIdLst>
    <p:sldId id="270" r:id="rId5"/>
    <p:sldId id="793" r:id="rId6"/>
    <p:sldId id="735" r:id="rId7"/>
    <p:sldId id="567" r:id="rId8"/>
    <p:sldId id="613" r:id="rId9"/>
    <p:sldId id="612" r:id="rId10"/>
    <p:sldId id="721" r:id="rId11"/>
    <p:sldId id="798" r:id="rId12"/>
    <p:sldId id="723" r:id="rId13"/>
    <p:sldId id="799" r:id="rId14"/>
    <p:sldId id="800" r:id="rId15"/>
    <p:sldId id="801" r:id="rId16"/>
    <p:sldId id="737" r:id="rId17"/>
    <p:sldId id="760" r:id="rId18"/>
    <p:sldId id="728" r:id="rId19"/>
    <p:sldId id="802" r:id="rId20"/>
    <p:sldId id="730" r:id="rId21"/>
    <p:sldId id="803" r:id="rId22"/>
    <p:sldId id="804" r:id="rId23"/>
    <p:sldId id="805" r:id="rId24"/>
    <p:sldId id="734" r:id="rId25"/>
    <p:sldId id="738" r:id="rId26"/>
    <p:sldId id="656" r:id="rId27"/>
    <p:sldId id="571" r:id="rId28"/>
    <p:sldId id="762" r:id="rId29"/>
    <p:sldId id="711" r:id="rId30"/>
    <p:sldId id="740" r:id="rId31"/>
    <p:sldId id="806" r:id="rId32"/>
    <p:sldId id="742" r:id="rId33"/>
    <p:sldId id="807" r:id="rId34"/>
    <p:sldId id="808" r:id="rId35"/>
    <p:sldId id="809" r:id="rId36"/>
    <p:sldId id="746" r:id="rId37"/>
    <p:sldId id="747" r:id="rId38"/>
    <p:sldId id="748" r:id="rId39"/>
    <p:sldId id="572" r:id="rId40"/>
    <p:sldId id="764" r:id="rId41"/>
    <p:sldId id="750" r:id="rId42"/>
    <p:sldId id="720" r:id="rId43"/>
    <p:sldId id="749" r:id="rId44"/>
    <p:sldId id="638" r:id="rId45"/>
    <p:sldId id="810" r:id="rId46"/>
    <p:sldId id="654" r:id="rId47"/>
    <p:sldId id="640" r:id="rId48"/>
    <p:sldId id="751" r:id="rId49"/>
    <p:sldId id="752" r:id="rId50"/>
    <p:sldId id="753" r:id="rId51"/>
    <p:sldId id="754" r:id="rId52"/>
    <p:sldId id="755" r:id="rId53"/>
    <p:sldId id="756" r:id="rId54"/>
    <p:sldId id="757" r:id="rId55"/>
    <p:sldId id="758" r:id="rId56"/>
    <p:sldId id="759" r:id="rId57"/>
    <p:sldId id="765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D16F0B16-99A6-4A89-BD55-366F6B849F6F}">
          <p14:sldIdLst>
            <p14:sldId id="270"/>
            <p14:sldId id="793"/>
            <p14:sldId id="735"/>
            <p14:sldId id="567"/>
            <p14:sldId id="613"/>
            <p14:sldId id="612"/>
            <p14:sldId id="721"/>
            <p14:sldId id="798"/>
            <p14:sldId id="723"/>
            <p14:sldId id="799"/>
            <p14:sldId id="800"/>
            <p14:sldId id="801"/>
            <p14:sldId id="737"/>
            <p14:sldId id="760"/>
            <p14:sldId id="728"/>
            <p14:sldId id="802"/>
            <p14:sldId id="730"/>
            <p14:sldId id="803"/>
            <p14:sldId id="804"/>
            <p14:sldId id="805"/>
            <p14:sldId id="734"/>
            <p14:sldId id="738"/>
            <p14:sldId id="656"/>
            <p14:sldId id="571"/>
            <p14:sldId id="762"/>
            <p14:sldId id="711"/>
            <p14:sldId id="740"/>
            <p14:sldId id="806"/>
            <p14:sldId id="742"/>
            <p14:sldId id="807"/>
            <p14:sldId id="808"/>
            <p14:sldId id="809"/>
            <p14:sldId id="746"/>
            <p14:sldId id="747"/>
            <p14:sldId id="748"/>
            <p14:sldId id="572"/>
            <p14:sldId id="764"/>
            <p14:sldId id="750"/>
            <p14:sldId id="720"/>
            <p14:sldId id="749"/>
            <p14:sldId id="638"/>
            <p14:sldId id="810"/>
            <p14:sldId id="654"/>
            <p14:sldId id="640"/>
            <p14:sldId id="751"/>
            <p14:sldId id="752"/>
            <p14:sldId id="753"/>
            <p14:sldId id="754"/>
            <p14:sldId id="755"/>
            <p14:sldId id="756"/>
            <p14:sldId id="757"/>
            <p14:sldId id="758"/>
            <p14:sldId id="759"/>
          </p14:sldIdLst>
        </p14:section>
        <p14:section name="The End" id="{DFF51345-AEAC-4B04-B61F-B055434BCA96}">
          <p14:sldIdLst>
            <p14:sldId id="7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thor" initials="A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C8FD"/>
    <a:srgbClr val="C0504D"/>
    <a:srgbClr val="FFE89F"/>
    <a:srgbClr val="50BC32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57910" autoAdjust="0"/>
  </p:normalViewPr>
  <p:slideViewPr>
    <p:cSldViewPr snapToGrid="0">
      <p:cViewPr varScale="1">
        <p:scale>
          <a:sx n="73" d="100"/>
          <a:sy n="73" d="100"/>
        </p:scale>
        <p:origin x="2046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132"/>
    </p:cViewPr>
  </p:sorterViewPr>
  <p:notesViewPr>
    <p:cSldViewPr snapToGrid="0" showGuides="1">
      <p:cViewPr varScale="1">
        <p:scale>
          <a:sx n="98" d="100"/>
          <a:sy n="98" d="100"/>
        </p:scale>
        <p:origin x="351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DBA4A-CF1B-46AC-9045-2B6612C0624C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E2B4-D30B-4D65-BC1C-DE57E4765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21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3C6F44-CB68-48CB-8188-A47D4423899A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2613F-3576-4EE9-945C-25503B987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4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05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53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82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670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83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70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57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264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763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07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94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509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0156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289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554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817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7643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4982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2283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3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07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68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387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8356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80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3773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2138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870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3003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1508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1419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28145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76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484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515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235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6300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858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34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406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144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2613F-3576-4EE9-945C-25503B987A3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376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7046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6183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46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464603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5481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13863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63559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74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6"/>
            <a:ext cx="8534400" cy="5064627"/>
          </a:xfrm>
          <a:prstGeom prst="rect">
            <a:avLst/>
          </a:prstGeom>
        </p:spPr>
        <p:txBody>
          <a:bodyPr/>
          <a:lstStyle>
            <a:lvl1pPr>
              <a:defRPr sz="1800" baseline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2695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81050"/>
            <a:ext cx="4038600" cy="501015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2305086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6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1026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844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97057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591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66536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2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6" y="6553201"/>
            <a:ext cx="70732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b="1" dirty="0">
                <a:solidFill>
                  <a:srgbClr val="5B6770"/>
                </a:solidFill>
              </a:rPr>
              <a:t>PUBLIC</a:t>
            </a:r>
          </a:p>
        </p:txBody>
      </p:sp>
      <p:sp>
        <p:nvSpPr>
          <p:cNvPr id="11" name="Slide Number Placeholder 8"/>
          <p:cNvSpPr txBox="1">
            <a:spLocks/>
          </p:cNvSpPr>
          <p:nvPr userDrawn="1"/>
        </p:nvSpPr>
        <p:spPr>
          <a:xfrm>
            <a:off x="8664677" y="6561137"/>
            <a:ext cx="387883" cy="2127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E7085C4-D6A8-46D9-A1BA-F87C2DEFFCDB}" type="slidenum">
              <a:rPr lang="en-US" sz="900" smtClean="0">
                <a:solidFill>
                  <a:schemeClr val="bg1">
                    <a:lumMod val="75000"/>
                  </a:schemeClr>
                </a:solidFill>
              </a:rPr>
              <a:pPr/>
              <a:t>‹#›</a:t>
            </a:fld>
            <a:endParaRPr lang="en-US" sz="9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75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81" r:id="rId3"/>
    <p:sldLayoutId id="214748368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231351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9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43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329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calendar/2017/9/15/113951-QMW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gridinfo/resource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74683" y="2073276"/>
            <a:ext cx="55931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small" dirty="0" smtClean="0"/>
              <a:t>Ancillary Service Methodology  Preliminary Quantities For 2018</a:t>
            </a:r>
          </a:p>
        </p:txBody>
      </p:sp>
      <p:sp>
        <p:nvSpPr>
          <p:cNvPr id="2" name="Rectangle 1"/>
          <p:cNvSpPr/>
          <p:nvPr/>
        </p:nvSpPr>
        <p:spPr>
          <a:xfrm>
            <a:off x="3550883" y="30427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b="1" cap="small" dirty="0" smtClean="0">
              <a:solidFill>
                <a:prstClr val="black"/>
              </a:solidFill>
            </a:endParaRPr>
          </a:p>
          <a:p>
            <a:endParaRPr lang="en-US" b="1" cap="small" dirty="0">
              <a:solidFill>
                <a:prstClr val="black"/>
              </a:solidFill>
            </a:endParaRPr>
          </a:p>
          <a:p>
            <a:endParaRPr lang="en-US" dirty="0" smtClean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50883" y="428926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ERCOT Staff </a:t>
            </a:r>
          </a:p>
          <a:p>
            <a:r>
              <a:rPr lang="en-US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 15,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05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Apr-18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2255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May-18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64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Jun-18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1603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Jul-18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7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Aug-18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1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</a:t>
            </a:r>
            <a:r>
              <a:rPr lang="en-US" dirty="0" smtClean="0"/>
              <a:t>Down Jan-18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5579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Feb-18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3663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Mar-18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90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Apr-18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02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May-18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6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for Stakeholder Discussion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Sep </a:t>
            </a:r>
            <a:r>
              <a:rPr lang="en-US" dirty="0" smtClean="0"/>
              <a:t>15</a:t>
            </a:r>
            <a:r>
              <a:rPr lang="en-US" sz="1800" dirty="0" smtClean="0"/>
              <a:t>, 2017 </a:t>
            </a:r>
            <a:r>
              <a:rPr lang="en-US" sz="1800" dirty="0"/>
              <a:t>– </a:t>
            </a:r>
            <a:r>
              <a:rPr lang="en-US" dirty="0"/>
              <a:t>QMWG </a:t>
            </a:r>
            <a:r>
              <a:rPr lang="en-US" dirty="0" smtClean="0"/>
              <a:t>(w Current Methodology) </a:t>
            </a:r>
          </a:p>
          <a:p>
            <a:endParaRPr lang="en-US" dirty="0" smtClean="0"/>
          </a:p>
          <a:p>
            <a:r>
              <a:rPr lang="en-US" dirty="0" smtClean="0"/>
              <a:t>Oct </a:t>
            </a:r>
            <a:r>
              <a:rPr lang="en-US" dirty="0"/>
              <a:t>2, 2017 – QMWG (w Proposed Changes)</a:t>
            </a:r>
          </a:p>
          <a:p>
            <a:r>
              <a:rPr lang="en-US" dirty="0"/>
              <a:t>Oct 11, 2017 – PDCWG</a:t>
            </a:r>
          </a:p>
          <a:p>
            <a:r>
              <a:rPr lang="en-US" dirty="0"/>
              <a:t>Oct 20, 2017 – OWG</a:t>
            </a:r>
          </a:p>
          <a:p>
            <a:endParaRPr lang="en-US" dirty="0" smtClean="0"/>
          </a:p>
          <a:p>
            <a:r>
              <a:rPr lang="en-US" sz="1800" dirty="0" smtClean="0"/>
              <a:t>Nov 01, </a:t>
            </a:r>
            <a:r>
              <a:rPr lang="en-US" sz="1800" dirty="0"/>
              <a:t>2017 – </a:t>
            </a:r>
            <a:r>
              <a:rPr lang="en-US" sz="1800" dirty="0" smtClean="0"/>
              <a:t>WMS</a:t>
            </a:r>
          </a:p>
          <a:p>
            <a:r>
              <a:rPr lang="en-US" sz="1800" dirty="0"/>
              <a:t>Nov </a:t>
            </a:r>
            <a:r>
              <a:rPr lang="en-US" sz="1800" dirty="0" smtClean="0"/>
              <a:t>02, </a:t>
            </a:r>
            <a:r>
              <a:rPr lang="en-US" sz="1800" dirty="0"/>
              <a:t>2017 </a:t>
            </a:r>
            <a:r>
              <a:rPr lang="en-US" sz="1800" dirty="0" smtClean="0"/>
              <a:t>– ROS</a:t>
            </a:r>
          </a:p>
          <a:p>
            <a:pPr lvl="0"/>
            <a:r>
              <a:rPr lang="en-US" sz="1800" dirty="0" smtClean="0"/>
              <a:t>Nov 30, 2017 </a:t>
            </a:r>
            <a:r>
              <a:rPr lang="en-US" sz="1800" dirty="0"/>
              <a:t>– TAC</a:t>
            </a:r>
          </a:p>
          <a:p>
            <a:endParaRPr lang="en-US" dirty="0" smtClean="0"/>
          </a:p>
          <a:p>
            <a:r>
              <a:rPr lang="en-US" sz="1800" dirty="0" smtClean="0"/>
              <a:t>Dec 12, 2017 </a:t>
            </a:r>
            <a:r>
              <a:rPr lang="en-US" sz="1800" dirty="0"/>
              <a:t>– </a:t>
            </a:r>
            <a:r>
              <a:rPr lang="en-US" sz="1800" dirty="0" smtClean="0"/>
              <a:t>BOD</a:t>
            </a:r>
          </a:p>
          <a:p>
            <a:pPr marL="0" indent="0">
              <a:buNone/>
            </a:pPr>
            <a:endParaRPr lang="en-US" sz="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Jun-18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67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Jul-18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34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Down </a:t>
            </a:r>
            <a:r>
              <a:rPr lang="en-US" dirty="0" smtClean="0"/>
              <a:t>Aug-18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7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Hourly Avg. Regulation 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223" y="1185477"/>
            <a:ext cx="8687553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Responsive Reserve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41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Responsive Service Methodology (RRS)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RRS quantities for January 2018 thru August 2018  in subsequent slides have been computed using </a:t>
            </a:r>
            <a:r>
              <a:rPr lang="en-US" u="sng" dirty="0"/>
              <a:t>current methodology</a:t>
            </a:r>
            <a:r>
              <a:rPr lang="en-US" dirty="0"/>
              <a:t> </a:t>
            </a:r>
            <a:r>
              <a:rPr lang="en-US" dirty="0" smtClean="0"/>
              <a:t>(2016 and 2017 system inertia conditions) and </a:t>
            </a:r>
            <a:r>
              <a:rPr lang="en-US" u="sng" dirty="0"/>
              <a:t>updated RRS table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r>
              <a:rPr lang="en-US" dirty="0"/>
              <a:t>The RRS table tracks RRS requirements for different inertia conditions. </a:t>
            </a:r>
          </a:p>
          <a:p>
            <a:pPr lvl="1"/>
            <a:r>
              <a:rPr lang="en-US" dirty="0"/>
              <a:t>This table has been updated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make the increments in inertia levels uniform across all study scenarios.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67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Table - 2018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753307"/>
              </p:ext>
            </p:extLst>
          </p:nvPr>
        </p:nvGraphicFramePr>
        <p:xfrm>
          <a:off x="381000" y="952375"/>
          <a:ext cx="7936877" cy="1830128"/>
        </p:xfrm>
        <a:graphic>
          <a:graphicData uri="http://schemas.openxmlformats.org/drawingml/2006/table">
            <a:tbl>
              <a:tblPr/>
              <a:tblGrid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  <a:gridCol w="610529"/>
              </a:tblGrid>
              <a:tr h="30327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4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5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6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7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8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9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10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11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12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LR/PFR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2.25:1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2.11:1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1.99:1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1.87:1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1.77:1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1.69:1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1.61:1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1.54:1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1.47:1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1.41:1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1.3:1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Inertia (GW∙s)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210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PFR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Req.</a:t>
                      </a:r>
                      <a:r>
                        <a:rPr lang="en-US" sz="9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(no LR)</a:t>
                      </a:r>
                    </a:p>
                    <a:p>
                      <a:pPr algn="ctr" rtl="0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(MW)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5246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4916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4620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4361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3927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3743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3576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3424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3285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3157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3040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3039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595644"/>
              </p:ext>
            </p:extLst>
          </p:nvPr>
        </p:nvGraphicFramePr>
        <p:xfrm>
          <a:off x="381000" y="3024175"/>
          <a:ext cx="8577072" cy="1800505"/>
        </p:xfrm>
        <a:graphic>
          <a:graphicData uri="http://schemas.openxmlformats.org/drawingml/2006/table">
            <a:tbl>
              <a:tblPr/>
              <a:tblGrid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  <a:gridCol w="612648"/>
              </a:tblGrid>
              <a:tr h="25272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Scenario 13</a:t>
                      </a:r>
                      <a:endParaRPr lang="en-US" sz="10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16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17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18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19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20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21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22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23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24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Scenario 25</a:t>
                      </a:r>
                      <a:endParaRPr lang="en-US" sz="1000" b="1" i="0" u="none" strike="noStrike" kern="1200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LR/PFR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1.26:1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1.22:1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1.07:1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1.04:1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1.01:1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1.00:1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34943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Inertia (GW∙s)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PFR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Req. (</a:t>
                      </a:r>
                      <a:r>
                        <a:rPr lang="en-US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LR) (MW) </a:t>
                      </a:r>
                      <a:endParaRPr lang="en-US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2932</a:t>
                      </a:r>
                    </a:p>
                  </a:txBody>
                  <a:tcPr marL="8284" marR="8284" marT="828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2831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2737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2650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2569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2492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2421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2353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2290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2230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2173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2119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2068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0" marR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*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RRS (MW)</a:t>
                      </a:r>
                    </a:p>
                  </a:txBody>
                  <a:tcPr marL="8881" marR="8881" marT="888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2408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fontAlgn="ctr" latinLnBrk="0" hangingPunct="1"/>
                      <a:r>
                        <a:rPr lang="en-US" sz="1000" b="1" i="0" u="none" strike="noStrike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01752" y="5551482"/>
            <a:ext cx="8531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*</a:t>
            </a:r>
            <a:r>
              <a:rPr lang="en-US" sz="1000" dirty="0" smtClean="0"/>
              <a:t>RRS quantity is calculated with limit of 50</a:t>
            </a:r>
            <a:r>
              <a:rPr lang="en-US" sz="1000" dirty="0"/>
              <a:t>% </a:t>
            </a:r>
            <a:r>
              <a:rPr lang="en-US" sz="1000" dirty="0" smtClean="0"/>
              <a:t>limit on LRs.</a:t>
            </a:r>
          </a:p>
          <a:p>
            <a:r>
              <a:rPr lang="en-US" sz="1000" dirty="0" smtClean="0"/>
              <a:t>**Red </a:t>
            </a:r>
            <a:r>
              <a:rPr lang="en-US" sz="1000" dirty="0"/>
              <a:t>font </a:t>
            </a:r>
            <a:r>
              <a:rPr lang="en-US" sz="1000" dirty="0" smtClean="0"/>
              <a:t>in table above identifies study scenario where RRS needed &lt; 2300 </a:t>
            </a:r>
            <a:r>
              <a:rPr lang="en-US" sz="1000" dirty="0"/>
              <a:t>MW. </a:t>
            </a:r>
            <a:r>
              <a:rPr lang="en-US" sz="1000" dirty="0" smtClean="0"/>
              <a:t>2300 </a:t>
            </a:r>
            <a:r>
              <a:rPr lang="en-US" sz="1000" dirty="0"/>
              <a:t>MW </a:t>
            </a:r>
            <a:r>
              <a:rPr lang="en-US" sz="1000" dirty="0" smtClean="0"/>
              <a:t>floor will be used in RRS requirement determination.</a:t>
            </a:r>
          </a:p>
          <a:p>
            <a:r>
              <a:rPr lang="en-US" sz="1000" dirty="0" smtClean="0"/>
              <a:t>***Generation mix </a:t>
            </a:r>
            <a:r>
              <a:rPr lang="en-US" sz="1000" dirty="0"/>
              <a:t>(CCs, Gas, SC, Coal, Steam)</a:t>
            </a:r>
            <a:r>
              <a:rPr lang="en-US" sz="1000" dirty="0" smtClean="0"/>
              <a:t>  </a:t>
            </a:r>
            <a:r>
              <a:rPr lang="en-US" sz="1000" dirty="0"/>
              <a:t>providing </a:t>
            </a:r>
            <a:r>
              <a:rPr lang="en-US" sz="1000" dirty="0" smtClean="0"/>
              <a:t>1150 MW </a:t>
            </a:r>
            <a:r>
              <a:rPr lang="en-US" sz="1000" dirty="0"/>
              <a:t>of PFR </a:t>
            </a:r>
            <a:r>
              <a:rPr lang="en-US" sz="1000" dirty="0" smtClean="0"/>
              <a:t>has been </a:t>
            </a:r>
            <a:r>
              <a:rPr lang="en-US" sz="1000" dirty="0"/>
              <a:t>aligned with actual historic system operations. </a:t>
            </a:r>
            <a:endParaRPr lang="en-US" sz="1000" dirty="0" smtClean="0"/>
          </a:p>
          <a:p>
            <a:r>
              <a:rPr lang="en-US" sz="1000" dirty="0" smtClean="0"/>
              <a:t>     Inertia </a:t>
            </a:r>
            <a:r>
              <a:rPr lang="en-US" sz="1000" dirty="0"/>
              <a:t>&lt; 250 GW·s: 30% Coal </a:t>
            </a:r>
            <a:r>
              <a:rPr lang="en-US" sz="1000" dirty="0" smtClean="0"/>
              <a:t>+ 70</a:t>
            </a:r>
            <a:r>
              <a:rPr lang="en-US" sz="1000" dirty="0"/>
              <a:t>% </a:t>
            </a:r>
            <a:r>
              <a:rPr lang="en-US" sz="1000" dirty="0" smtClean="0"/>
              <a:t>Rest. Inertia </a:t>
            </a:r>
            <a:r>
              <a:rPr lang="en-US" sz="1000" dirty="0"/>
              <a:t>≥ 250 GW·s: 15% Coal + 85% </a:t>
            </a:r>
            <a:r>
              <a:rPr lang="en-US" sz="1000" dirty="0" smtClean="0"/>
              <a:t>Rest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7674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Jan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*2300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across all hours.</a:t>
            </a:r>
            <a:endParaRPr lang="en-US" sz="9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564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Feb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780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05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Discussion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</a:t>
            </a:r>
            <a:r>
              <a:rPr lang="en-US" dirty="0" smtClean="0"/>
              <a:t>Ancillary Service (A/S) quantities </a:t>
            </a:r>
            <a:r>
              <a:rPr lang="en-US" dirty="0"/>
              <a:t>for </a:t>
            </a:r>
            <a:r>
              <a:rPr lang="en-US" dirty="0" smtClean="0"/>
              <a:t>2018 </a:t>
            </a:r>
            <a:r>
              <a:rPr lang="en-US" dirty="0"/>
              <a:t>contained in this presentation are based on the same methodology that was approved in December 2016</a:t>
            </a:r>
            <a:r>
              <a:rPr lang="en-US" dirty="0" smtClean="0"/>
              <a:t>. </a:t>
            </a:r>
          </a:p>
          <a:p>
            <a:pPr lvl="1" algn="just"/>
            <a:r>
              <a:rPr lang="en-US" dirty="0" smtClean="0"/>
              <a:t>These </a:t>
            </a:r>
            <a:r>
              <a:rPr lang="en-US" dirty="0"/>
              <a:t>quantities for </a:t>
            </a:r>
            <a:r>
              <a:rPr lang="en-US" dirty="0" smtClean="0"/>
              <a:t>2018 reflect </a:t>
            </a:r>
            <a:r>
              <a:rPr lang="en-US" dirty="0"/>
              <a:t>moving forward the historic data on which quantities are based, </a:t>
            </a:r>
            <a:r>
              <a:rPr lang="en-US" u="sng" dirty="0"/>
              <a:t>unless otherwise noted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lvl="1" algn="just"/>
            <a:r>
              <a:rPr lang="en-US" dirty="0" smtClean="0"/>
              <a:t>Spreadsheets that contain </a:t>
            </a:r>
            <a:r>
              <a:rPr lang="en-US" dirty="0"/>
              <a:t>the associated quantities for January through August of 2018 </a:t>
            </a:r>
            <a:r>
              <a:rPr lang="en-US" dirty="0" smtClean="0"/>
              <a:t>have </a:t>
            </a:r>
            <a:r>
              <a:rPr lang="en-US" dirty="0"/>
              <a:t>been posted on the </a:t>
            </a:r>
            <a:r>
              <a:rPr lang="en-US" dirty="0">
                <a:hlinkClick r:id="rId3"/>
              </a:rPr>
              <a:t>meeting page</a:t>
            </a:r>
            <a:r>
              <a:rPr lang="en-US" dirty="0"/>
              <a:t> for September 15 QMWG meeting.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ERCOT is </a:t>
            </a:r>
            <a:r>
              <a:rPr lang="en-US" dirty="0"/>
              <a:t>seeking feedback, based on this analysis, </a:t>
            </a:r>
            <a:r>
              <a:rPr lang="en-US" dirty="0" smtClean="0"/>
              <a:t>for changes to </a:t>
            </a:r>
            <a:r>
              <a:rPr lang="en-US" dirty="0"/>
              <a:t>the </a:t>
            </a:r>
            <a:r>
              <a:rPr lang="en-US" dirty="0" smtClean="0"/>
              <a:t>2018 </a:t>
            </a:r>
            <a:r>
              <a:rPr lang="en-US" dirty="0"/>
              <a:t>AS Methodology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561138"/>
            <a:ext cx="457200" cy="212725"/>
          </a:xfrm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24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Apr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30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May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0979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Jun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5483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Jul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3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RRS Aug 2018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</a:t>
            </a:r>
            <a:r>
              <a:rPr lang="en-US" dirty="0" smtClean="0"/>
              <a:t>. RRS Comparison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Non Spinning Reserve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83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contemplating two changes to Non Spin Service Methodology for </a:t>
            </a:r>
            <a:r>
              <a:rPr lang="en-US" dirty="0" smtClean="0"/>
              <a:t>2018</a:t>
            </a:r>
            <a:r>
              <a:rPr lang="en-US" dirty="0"/>
              <a:t>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 smtClean="0"/>
              <a:t>Include solar generation and solar forecast in the calculations for Net Load and Net Load Forecast i.e. include effects of solar in Net Load Forecast error calculation.</a:t>
            </a:r>
          </a:p>
          <a:p>
            <a:pPr lvl="1" algn="just"/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567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 Installation Capacity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installation 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175" y="1060498"/>
            <a:ext cx="8693649" cy="4737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45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Installation Capacity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5943" y="5974968"/>
            <a:ext cx="8534400" cy="293986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>
                <a:latin typeface="Arial" panose="020B0604020202020204" pitchFamily="34" charset="0"/>
              </a:rPr>
              <a:t>The projected wind installation capacity (based on IA Signed with Financial Security) is from July 2017 Generator Interconnection Status Report posted </a:t>
            </a:r>
            <a:r>
              <a:rPr lang="en-US" sz="900" dirty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>
                <a:latin typeface="Arial" panose="020B0604020202020204" pitchFamily="34" charset="0"/>
              </a:rPr>
              <a:t>.</a:t>
            </a:r>
            <a:endParaRPr lang="en-US" sz="10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430" y="895892"/>
            <a:ext cx="8535140" cy="506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6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Regulation Service 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53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in Installed </a:t>
            </a:r>
            <a:r>
              <a:rPr lang="en-US" dirty="0"/>
              <a:t>Wind </a:t>
            </a:r>
            <a:r>
              <a:rPr lang="en-US" dirty="0" smtClean="0"/>
              <a:t>Capacity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855408"/>
            <a:ext cx="8616176" cy="319188"/>
          </a:xfrm>
          <a:solidFill>
            <a:schemeClr val="accent1">
              <a:lumMod val="20000"/>
              <a:lumOff val="80000"/>
              <a:alpha val="36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sz="1200" dirty="0"/>
              <a:t>Growth </a:t>
            </a:r>
            <a:r>
              <a:rPr lang="en-US" sz="1200" dirty="0" smtClean="0"/>
              <a:t>in Installed Wind Capacity in Jan 2018 = Projected Wind Capacity in Jan 2018 – Installed Wind Capacity in Jan 2017</a:t>
            </a:r>
            <a:endParaRPr lang="en-US" sz="1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en-US" sz="900" dirty="0" smtClean="0">
                <a:latin typeface="Arial" panose="020B0604020202020204" pitchFamily="34" charset="0"/>
              </a:rPr>
              <a:t>The projected wind installation </a:t>
            </a:r>
            <a:r>
              <a:rPr lang="en-US" sz="900" dirty="0">
                <a:latin typeface="Arial" panose="020B0604020202020204" pitchFamily="34" charset="0"/>
              </a:rPr>
              <a:t>capacity </a:t>
            </a:r>
            <a:r>
              <a:rPr lang="en-US" sz="900" dirty="0" smtClean="0">
                <a:latin typeface="Arial" panose="020B0604020202020204" pitchFamily="34" charset="0"/>
              </a:rPr>
              <a:t>(based </a:t>
            </a:r>
            <a:r>
              <a:rPr lang="en-US" sz="900" dirty="0">
                <a:latin typeface="Arial" panose="020B0604020202020204" pitchFamily="34" charset="0"/>
              </a:rPr>
              <a:t>on IA Signed with Financial </a:t>
            </a:r>
            <a:r>
              <a:rPr lang="en-US" sz="900" dirty="0" smtClean="0">
                <a:latin typeface="Arial" panose="020B0604020202020204" pitchFamily="34" charset="0"/>
              </a:rPr>
              <a:t>Security) is from July 2017 Generator Interconnection Status Report posted </a:t>
            </a:r>
            <a:r>
              <a:rPr lang="en-US" sz="900" dirty="0" smtClean="0">
                <a:latin typeface="Arial" panose="020B0604020202020204" pitchFamily="34" charset="0"/>
                <a:hlinkClick r:id="rId3"/>
              </a:rPr>
              <a:t>here</a:t>
            </a:r>
            <a:r>
              <a:rPr lang="en-US" sz="900" dirty="0" smtClean="0">
                <a:latin typeface="Arial" panose="020B0604020202020204" pitchFamily="34" charset="0"/>
              </a:rPr>
              <a:t>.</a:t>
            </a:r>
            <a:endParaRPr lang="en-US" sz="90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327" y="1328908"/>
            <a:ext cx="8693649" cy="457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04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3-HA </a:t>
            </a:r>
            <a:r>
              <a:rPr lang="en-US" sz="2000" dirty="0" smtClean="0"/>
              <a:t>Wind Over-Forecast Error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time an increasing trend is visible in </a:t>
            </a:r>
            <a:r>
              <a:rPr lang="en-US" dirty="0"/>
              <a:t>the 3-HA Wind Over-Forecast </a:t>
            </a:r>
            <a:r>
              <a:rPr lang="en-US" dirty="0" smtClean="0"/>
              <a:t>Error.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219818" y="1462674"/>
            <a:ext cx="8924182" cy="2361118"/>
            <a:chOff x="219818" y="1462674"/>
            <a:chExt cx="8924182" cy="236111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9818" y="1556080"/>
              <a:ext cx="3022714" cy="226771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04072" y="1556080"/>
              <a:ext cx="3214830" cy="226771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21286" y="1556080"/>
              <a:ext cx="3022714" cy="2267712"/>
            </a:xfrm>
            <a:prstGeom prst="rect">
              <a:avLst/>
            </a:prstGeom>
          </p:spPr>
        </p:pic>
        <p:sp>
          <p:nvSpPr>
            <p:cNvPr id="9" name="Content Placeholder 5"/>
            <p:cNvSpPr txBox="1">
              <a:spLocks/>
            </p:cNvSpPr>
            <p:nvPr/>
          </p:nvSpPr>
          <p:spPr>
            <a:xfrm>
              <a:off x="381000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10" name="Content Placeholder 5"/>
            <p:cNvSpPr txBox="1">
              <a:spLocks/>
            </p:cNvSpPr>
            <p:nvPr/>
          </p:nvSpPr>
          <p:spPr>
            <a:xfrm>
              <a:off x="3181933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11" name="Content Placeholder 5"/>
            <p:cNvSpPr txBox="1">
              <a:spLocks/>
            </p:cNvSpPr>
            <p:nvPr/>
          </p:nvSpPr>
          <p:spPr>
            <a:xfrm>
              <a:off x="6303884" y="146267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2015</a:t>
              </a:r>
              <a:endParaRPr lang="en-US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637549" y="3857904"/>
            <a:ext cx="6090270" cy="2333486"/>
            <a:chOff x="1637549" y="3857904"/>
            <a:chExt cx="6090270" cy="233348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37549" y="3927339"/>
              <a:ext cx="3017833" cy="226405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709985" y="3927339"/>
              <a:ext cx="3017834" cy="2264051"/>
            </a:xfrm>
            <a:prstGeom prst="rect">
              <a:avLst/>
            </a:prstGeom>
          </p:spPr>
        </p:pic>
        <p:sp>
          <p:nvSpPr>
            <p:cNvPr id="12" name="Content Placeholder 5"/>
            <p:cNvSpPr txBox="1">
              <a:spLocks/>
            </p:cNvSpPr>
            <p:nvPr/>
          </p:nvSpPr>
          <p:spPr>
            <a:xfrm>
              <a:off x="1797205" y="3894478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2016</a:t>
              </a:r>
              <a:endParaRPr lang="en-US" sz="1200" dirty="0"/>
            </a:p>
          </p:txBody>
        </p:sp>
        <p:sp>
          <p:nvSpPr>
            <p:cNvPr id="13" name="Content Placeholder 5"/>
            <p:cNvSpPr txBox="1">
              <a:spLocks/>
            </p:cNvSpPr>
            <p:nvPr/>
          </p:nvSpPr>
          <p:spPr>
            <a:xfrm>
              <a:off x="4852769" y="3857904"/>
              <a:ext cx="358303" cy="203133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6000"/>
              </a:schemeClr>
            </a:solidFill>
          </p:spPr>
          <p:txBody>
            <a:bodyPr wrap="none" lIns="9144" tIns="9144" rIns="9144" bIns="9144">
              <a:spAutoFit/>
            </a:bodyPr>
            <a:lstStyle>
              <a:lvl1pPr marL="257175" indent="-257175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57213" indent="-214313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US" sz="1200" dirty="0" smtClean="0"/>
                <a:t>2017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685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 Spinning Reserve </a:t>
            </a:r>
            <a:r>
              <a:rPr lang="en-US" dirty="0" smtClean="0"/>
              <a:t>Methodology (NSRS) - 2018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ERCOT is contemplating two changes to Non Spin Service Methodology for </a:t>
            </a:r>
            <a:r>
              <a:rPr lang="en-US" dirty="0" smtClean="0"/>
              <a:t>2018</a:t>
            </a:r>
            <a:r>
              <a:rPr lang="en-US" dirty="0"/>
              <a:t>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 smtClean="0"/>
              <a:t>Include solar generation and solar forecast in the calculations for Net Load and Net Load Forecast i.e. include effects of solar in Net Load Forecast error calculation.</a:t>
            </a:r>
          </a:p>
          <a:p>
            <a:pPr marL="685800" lvl="1" indent="-342900" algn="just">
              <a:buFont typeface="+mj-lt"/>
              <a:buAutoNum type="arabicPeriod"/>
            </a:pPr>
            <a:r>
              <a:rPr lang="en-US" dirty="0"/>
              <a:t>Include an adjustment to account for additional over-forecast uncertainty from projected increase in installed wind capacity in 2018.</a:t>
            </a:r>
          </a:p>
          <a:p>
            <a:pPr lvl="2" algn="just"/>
            <a:endParaRPr lang="en-US" dirty="0"/>
          </a:p>
          <a:p>
            <a:pPr algn="just"/>
            <a:r>
              <a:rPr lang="en-US" dirty="0"/>
              <a:t>The subsequent slides depict a preliminary assessment of Non Spin quantities for January 2018 thru August 2018 using the </a:t>
            </a:r>
            <a:r>
              <a:rPr lang="en-US" u="sng" dirty="0"/>
              <a:t>above changes </a:t>
            </a:r>
            <a:r>
              <a:rPr lang="en-US" dirty="0"/>
              <a:t>to the current methodology (2015, 2016 and 2017 Net Load Forecast Error and risk of  Net Load Ramp). </a:t>
            </a:r>
          </a:p>
          <a:p>
            <a:pPr marL="685800" lvl="1" indent="-342900" algn="just">
              <a:buFont typeface="+mj-lt"/>
              <a:buAutoNum type="arabicPeriod"/>
            </a:pPr>
            <a:endParaRPr lang="en-US" dirty="0"/>
          </a:p>
          <a:p>
            <a:pPr lvl="1" algn="just"/>
            <a:endParaRPr lang="en-US" sz="1400" dirty="0" smtClean="0"/>
          </a:p>
          <a:p>
            <a:pPr lvl="2" algn="just"/>
            <a:endParaRPr lang="en-US" sz="1600" dirty="0" smtClean="0"/>
          </a:p>
          <a:p>
            <a:pPr lvl="2" algn="just"/>
            <a:endParaRPr lang="en-US" sz="1600" dirty="0" smtClean="0"/>
          </a:p>
          <a:p>
            <a:pPr lvl="1" algn="just"/>
            <a:endParaRPr lang="en-US" sz="1400" dirty="0"/>
          </a:p>
          <a:p>
            <a:pPr lvl="1" algn="just"/>
            <a:endParaRPr lang="en-US" sz="1800" dirty="0" smtClean="0"/>
          </a:p>
          <a:p>
            <a:pPr marL="0" indent="0" algn="just">
              <a:buNone/>
            </a:pPr>
            <a:r>
              <a:rPr lang="en-US" sz="2400" dirty="0" smtClean="0"/>
              <a:t> </a:t>
            </a:r>
            <a:endParaRPr lang="en-US" sz="2400" dirty="0"/>
          </a:p>
          <a:p>
            <a:pPr algn="just"/>
            <a:endParaRPr lang="en-US" sz="2400" dirty="0" smtClean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4043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Estimated Increase </a:t>
            </a:r>
            <a:r>
              <a:rPr lang="en-US" sz="2000" dirty="0"/>
              <a:t>in </a:t>
            </a:r>
            <a:r>
              <a:rPr lang="en-US" sz="2000" dirty="0" smtClean="0"/>
              <a:t>Wind Over-Forecast Error - 2018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increase in wind over forecast error per </a:t>
            </a:r>
            <a:r>
              <a:rPr lang="en-US" dirty="0"/>
              <a:t>1000 MW increase in installed Wind </a:t>
            </a:r>
            <a:r>
              <a:rPr lang="en-US" dirty="0" smtClean="0"/>
              <a:t>capacity has been </a:t>
            </a:r>
            <a:r>
              <a:rPr lang="en-US" dirty="0"/>
              <a:t>estimated </a:t>
            </a:r>
            <a:r>
              <a:rPr lang="en-US" dirty="0" smtClean="0"/>
              <a:t>using error in forecasting wind forecast in the last five years.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58140" y="5424758"/>
            <a:ext cx="6827720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increase in Wind Forecast </a:t>
            </a:r>
            <a:r>
              <a:rPr lang="en-US" sz="1100" dirty="0"/>
              <a:t>error per 1000 MW increase in installed Wind </a:t>
            </a:r>
            <a:r>
              <a:rPr lang="en-US" sz="1100" dirty="0" smtClean="0"/>
              <a:t>capacity = 45 MW</a:t>
            </a:r>
            <a:endParaRPr lang="en-US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813" y="2002728"/>
            <a:ext cx="4864373" cy="342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Estimated Increase in Wind Over-Forecast Error </a:t>
            </a:r>
            <a:r>
              <a:rPr lang="en-US" sz="2000" dirty="0" smtClean="0"/>
              <a:t>based Wind Growth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55407"/>
            <a:ext cx="8534400" cy="3834782"/>
          </a:xfrm>
        </p:spPr>
        <p:txBody>
          <a:bodyPr/>
          <a:lstStyle/>
          <a:p>
            <a:r>
              <a:rPr lang="en-US" dirty="0" smtClean="0"/>
              <a:t>Using projected installed wind capacity, compute adjustment to Non-Spin requirement.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507973" y="6010520"/>
            <a:ext cx="4128053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/>
              <a:t>Average hourly adjustment to Non Spin Requirement = 121 MW</a:t>
            </a:r>
            <a:endParaRPr lang="en-US" sz="1100" dirty="0"/>
          </a:p>
        </p:txBody>
      </p:sp>
      <p:sp>
        <p:nvSpPr>
          <p:cNvPr id="5" name="Multiply 4"/>
          <p:cNvSpPr/>
          <p:nvPr/>
        </p:nvSpPr>
        <p:spPr>
          <a:xfrm>
            <a:off x="3865966" y="2410259"/>
            <a:ext cx="594885" cy="516467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qual 8"/>
          <p:cNvSpPr/>
          <p:nvPr/>
        </p:nvSpPr>
        <p:spPr>
          <a:xfrm>
            <a:off x="2250375" y="4474738"/>
            <a:ext cx="668867" cy="49520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711" y="1613960"/>
            <a:ext cx="3429000" cy="20368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397" y="3771465"/>
            <a:ext cx="2985406" cy="22390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136" y="1587077"/>
            <a:ext cx="3166356" cy="222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83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Jan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304800" y="6061713"/>
            <a:ext cx="8534400" cy="246159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latin typeface="Arial" panose="020B0604020202020204" pitchFamily="34" charset="0"/>
              </a:rPr>
              <a:t>*1375 </a:t>
            </a:r>
            <a:r>
              <a:rPr lang="en-US" sz="900" dirty="0">
                <a:latin typeface="Arial" panose="020B0604020202020204" pitchFamily="34" charset="0"/>
              </a:rPr>
              <a:t>MW Floor </a:t>
            </a:r>
            <a:r>
              <a:rPr lang="en-US" sz="900" dirty="0" smtClean="0">
                <a:latin typeface="Arial" panose="020B0604020202020204" pitchFamily="34" charset="0"/>
              </a:rPr>
              <a:t>in On-peak </a:t>
            </a:r>
            <a:r>
              <a:rPr lang="en-US" sz="900" dirty="0">
                <a:latin typeface="Arial" panose="020B0604020202020204" pitchFamily="34" charset="0"/>
              </a:rPr>
              <a:t>hours (HE 7 thru 22</a:t>
            </a:r>
            <a:r>
              <a:rPr lang="en-US" sz="900" dirty="0" smtClean="0">
                <a:latin typeface="Arial" panose="020B0604020202020204" pitchFamily="34" charset="0"/>
              </a:rPr>
              <a:t>)</a:t>
            </a:r>
            <a:endParaRPr lang="en-US" sz="9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690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Feb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5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8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Apr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May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1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Regulation Service Methodology – 2018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preliminary Regulation quantities for January 2018 thru August 2018 in subsequent slides have been computed using </a:t>
            </a:r>
            <a:r>
              <a:rPr lang="en-US" u="sng" dirty="0"/>
              <a:t>current </a:t>
            </a:r>
            <a:r>
              <a:rPr lang="en-US" u="sng" dirty="0" smtClean="0"/>
              <a:t>methodology</a:t>
            </a:r>
            <a:r>
              <a:rPr lang="en-US" dirty="0" smtClean="0"/>
              <a:t> (2016 and 2017 five-minute net load variability) </a:t>
            </a:r>
            <a:r>
              <a:rPr lang="en-US" dirty="0"/>
              <a:t>and </a:t>
            </a:r>
            <a:r>
              <a:rPr lang="en-US" u="sng" dirty="0"/>
              <a:t>updated GE tables</a:t>
            </a:r>
            <a:r>
              <a:rPr lang="en-US" dirty="0" smtClean="0"/>
              <a:t>.</a:t>
            </a:r>
          </a:p>
          <a:p>
            <a:pPr lvl="1" algn="just"/>
            <a:endParaRPr lang="en-US" dirty="0" smtClean="0"/>
          </a:p>
          <a:p>
            <a:pPr algn="just"/>
            <a:r>
              <a:rPr lang="en-US" dirty="0" smtClean="0"/>
              <a:t>GE </a:t>
            </a:r>
            <a:r>
              <a:rPr lang="en-US" dirty="0"/>
              <a:t>Tables track incremental MWs of Regulation needed to account for additional variability per 1000 MW increase in installed Wind capacity. </a:t>
            </a:r>
            <a:endParaRPr lang="en-US" dirty="0" smtClean="0"/>
          </a:p>
          <a:p>
            <a:pPr lvl="1" algn="just"/>
            <a:r>
              <a:rPr lang="en-US" dirty="0"/>
              <a:t>This </a:t>
            </a:r>
            <a:r>
              <a:rPr lang="en-US" dirty="0" smtClean="0"/>
              <a:t>table has been updated for 2018.</a:t>
            </a:r>
            <a:endParaRPr lang="en-US" dirty="0"/>
          </a:p>
          <a:p>
            <a:pPr lvl="1" algn="just"/>
            <a:endParaRPr lang="en-US" dirty="0"/>
          </a:p>
          <a:p>
            <a:pPr algn="just"/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298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Jun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64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Jul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NSRS Aug 2018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200719"/>
            <a:ext cx="8693649" cy="445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9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Hourly Avg. </a:t>
            </a:r>
            <a:r>
              <a:rPr lang="en-US" dirty="0" smtClean="0"/>
              <a:t>NSRS </a:t>
            </a:r>
            <a:r>
              <a:rPr lang="en-US" dirty="0"/>
              <a:t>Comparison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1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00100" y="2705725"/>
            <a:ext cx="75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Divider Slide</a:t>
            </a:r>
          </a:p>
          <a:p>
            <a:pPr algn="ctr"/>
            <a:endParaRPr lang="en-US" sz="28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Divider Slide (optional)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95400" y="2736053"/>
            <a:ext cx="6553200" cy="1607347"/>
            <a:chOff x="1295400" y="2799182"/>
            <a:chExt cx="6553200" cy="1607347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2922743"/>
              <a:ext cx="6553200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cap="small" dirty="0" smtClean="0"/>
                <a:t>  </a:t>
              </a:r>
              <a:endParaRPr lang="en-US" sz="3200" b="1" dirty="0" smtClean="0"/>
            </a:p>
            <a:p>
              <a:pPr algn="ctr"/>
              <a:r>
                <a:rPr lang="en-US" sz="3200" cap="small" dirty="0" smtClean="0">
                  <a:solidFill>
                    <a:prstClr val="black"/>
                  </a:solidFill>
                </a:rPr>
                <a:t>Discussion</a:t>
              </a:r>
            </a:p>
            <a:p>
              <a:pPr algn="ctr"/>
              <a:endParaRPr lang="en-US" cap="small" dirty="0">
                <a:solidFill>
                  <a:prstClr val="black"/>
                </a:solidFill>
              </a:endParaRP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28750" y="4406529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6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 Table - 2018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20" y="1655064"/>
            <a:ext cx="4725825" cy="35433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105" y="1655064"/>
            <a:ext cx="4731895" cy="354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Jan-18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8526"/>
            <a:ext cx="8693649" cy="448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04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Feb-18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243682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5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Regulation Up </a:t>
            </a:r>
            <a:r>
              <a:rPr lang="en-US" dirty="0" smtClean="0"/>
              <a:t>Mar-18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75" y="1185477"/>
            <a:ext cx="8693649" cy="44870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8717280" y="365954"/>
            <a:ext cx="243840" cy="273773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 smtClean="0">
                <a:solidFill>
                  <a:srgbClr val="FF0000"/>
                </a:solidFill>
                <a:latin typeface="Arial" panose="020B0604020202020204" pitchFamily="34" charset="0"/>
              </a:rPr>
              <a:t>*.</a:t>
            </a:r>
            <a:endParaRPr lang="en-US" sz="9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98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1218</Words>
  <Application>Microsoft Office PowerPoint</Application>
  <PresentationFormat>On-screen Show (4:3)</PresentationFormat>
  <Paragraphs>339</Paragraphs>
  <Slides>54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Arial</vt:lpstr>
      <vt:lpstr>Calibri</vt:lpstr>
      <vt:lpstr>Calibri Light</vt:lpstr>
      <vt:lpstr>Times New Roman</vt:lpstr>
      <vt:lpstr>Verdana</vt:lpstr>
      <vt:lpstr>1_Office Theme</vt:lpstr>
      <vt:lpstr>1_Custom Design</vt:lpstr>
      <vt:lpstr>2_Custom Design</vt:lpstr>
      <vt:lpstr>Custom Design</vt:lpstr>
      <vt:lpstr>PowerPoint Presentation</vt:lpstr>
      <vt:lpstr>Schedule for Stakeholder Discussion</vt:lpstr>
      <vt:lpstr>Scope of Discussion</vt:lpstr>
      <vt:lpstr>PowerPoint Presentation</vt:lpstr>
      <vt:lpstr>Regulation Service Methodology – 2018</vt:lpstr>
      <vt:lpstr>GE Table - 2018</vt:lpstr>
      <vt:lpstr>Regulation Up Jan-18</vt:lpstr>
      <vt:lpstr>Regulation Up Feb-18</vt:lpstr>
      <vt:lpstr>Regulation Up Mar-18</vt:lpstr>
      <vt:lpstr>Regulation Up Apr-18</vt:lpstr>
      <vt:lpstr>Regulation Up May-18</vt:lpstr>
      <vt:lpstr>Regulation Up Jun-18</vt:lpstr>
      <vt:lpstr>Regulation Up Jul-18</vt:lpstr>
      <vt:lpstr>Regulation Up Aug-18</vt:lpstr>
      <vt:lpstr>Regulation Down Jan-18</vt:lpstr>
      <vt:lpstr>Regulation Down Feb-18</vt:lpstr>
      <vt:lpstr>Regulation Down Mar-18</vt:lpstr>
      <vt:lpstr>Regulation Down Apr-18</vt:lpstr>
      <vt:lpstr>Regulation Down May-18</vt:lpstr>
      <vt:lpstr>Regulation Down Jun-18</vt:lpstr>
      <vt:lpstr>Regulation Down Jul-18</vt:lpstr>
      <vt:lpstr>Regulation Down Aug-18</vt:lpstr>
      <vt:lpstr>Hourly Avg. Regulation Comparison</vt:lpstr>
      <vt:lpstr>PowerPoint Presentation</vt:lpstr>
      <vt:lpstr>Responsive Service Methodology (RRS) - 2018</vt:lpstr>
      <vt:lpstr>RRS Table - 2018</vt:lpstr>
      <vt:lpstr>RRS Jan 2018</vt:lpstr>
      <vt:lpstr>RRS Feb 2018</vt:lpstr>
      <vt:lpstr>RRS Mar 2018</vt:lpstr>
      <vt:lpstr>RRS Apr 2018</vt:lpstr>
      <vt:lpstr>RRS May 2018</vt:lpstr>
      <vt:lpstr>RRS Jun 2018</vt:lpstr>
      <vt:lpstr>RRS Jul 2018</vt:lpstr>
      <vt:lpstr>RRS Aug 2018</vt:lpstr>
      <vt:lpstr>Hourly Avg. RRS Comparison</vt:lpstr>
      <vt:lpstr>PowerPoint Presentation</vt:lpstr>
      <vt:lpstr>Non Spinning Reserve Methodology (NSRS) - 2018</vt:lpstr>
      <vt:lpstr>Wind Installation Capacity</vt:lpstr>
      <vt:lpstr>Wind Installation Capacity</vt:lpstr>
      <vt:lpstr>Growth in Installed Wind Capacity</vt:lpstr>
      <vt:lpstr>3-HA Wind Over-Forecast Error</vt:lpstr>
      <vt:lpstr>Non Spinning Reserve Methodology (NSRS) - 2018</vt:lpstr>
      <vt:lpstr>Estimated Increase in Wind Over-Forecast Error - 2018</vt:lpstr>
      <vt:lpstr>Estimated Increase in Wind Over-Forecast Error based Wind Growth</vt:lpstr>
      <vt:lpstr>NSRS Jan 2018</vt:lpstr>
      <vt:lpstr>NSRS Feb 2018</vt:lpstr>
      <vt:lpstr>NSRS Mar 2018</vt:lpstr>
      <vt:lpstr>NSRS Apr 2018</vt:lpstr>
      <vt:lpstr>NSRS May 2018</vt:lpstr>
      <vt:lpstr>NSRS Jun 2018</vt:lpstr>
      <vt:lpstr>NSRS Jul 2018</vt:lpstr>
      <vt:lpstr>NSRS Aug 2018</vt:lpstr>
      <vt:lpstr>Hourly Avg. NSRS Comparison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2017-09-11T16:32:38Z</dcterms:created>
  <dcterms:modified xsi:type="dcterms:W3CDTF">2017-09-14T20:25:55Z</dcterms:modified>
</cp:coreProperties>
</file>