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32" d="100"/>
          <a:sy n="132" d="100"/>
        </p:scale>
        <p:origin x="1728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9/12/2017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16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1600" b="1" u="sng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emain Tabled</a:t>
            </a:r>
            <a:b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09/14/17 </a:t>
            </a:r>
            <a:r>
              <a:rPr lang="en-US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PRS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14400"/>
            <a:ext cx="8305800" cy="5562600"/>
          </a:xfrm>
          <a:noFill/>
        </p:spPr>
        <p:txBody>
          <a:bodyPr>
            <a:normAutofit fontScale="85000" lnSpcReduction="20000"/>
          </a:bodyPr>
          <a:lstStyle/>
          <a:p>
            <a:pPr algn="l"/>
            <a:endParaRPr lang="en-US" sz="1000" b="1" dirty="0" smtClean="0"/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NPRR807</a:t>
            </a:r>
            <a:r>
              <a:rPr lang="en-US" sz="2000" dirty="0">
                <a:solidFill>
                  <a:schemeClr val="tx1"/>
                </a:solidFill>
              </a:rPr>
              <a:t>, Day-Ahead Market Price Correction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NPRR814</a:t>
            </a:r>
            <a:r>
              <a:rPr lang="en-US" sz="2000" dirty="0">
                <a:solidFill>
                  <a:schemeClr val="tx1"/>
                </a:solidFill>
              </a:rPr>
              <a:t>, Modify Black Start Procurement Cycle (ROS/WMS)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NPRR819</a:t>
            </a:r>
            <a:r>
              <a:rPr lang="en-US" sz="2000" dirty="0">
                <a:solidFill>
                  <a:schemeClr val="tx1"/>
                </a:solidFill>
              </a:rPr>
              <a:t>, Resettlement Clean-Ups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NPRR823</a:t>
            </a:r>
            <a:r>
              <a:rPr lang="en-US" sz="2000" dirty="0">
                <a:solidFill>
                  <a:schemeClr val="tx1"/>
                </a:solidFill>
              </a:rPr>
              <a:t>, Amend the Definition of an Affiliate 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NPRR826</a:t>
            </a:r>
            <a:r>
              <a:rPr lang="en-US" sz="2000" dirty="0">
                <a:solidFill>
                  <a:schemeClr val="tx1"/>
                </a:solidFill>
              </a:rPr>
              <a:t>, Mitigated Offer Caps for RMR Resources 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NPRR828</a:t>
            </a:r>
            <a:r>
              <a:rPr lang="en-US" sz="2000" dirty="0">
                <a:solidFill>
                  <a:schemeClr val="tx1"/>
                </a:solidFill>
              </a:rPr>
              <a:t>, Include Fast Frequency Response as a Subset of Responsive Reserve (ROS/WMS)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NPRR832</a:t>
            </a:r>
            <a:r>
              <a:rPr lang="en-US" sz="2000" dirty="0">
                <a:solidFill>
                  <a:schemeClr val="tx1"/>
                </a:solidFill>
              </a:rPr>
              <a:t>, Disallow PTP Obligation Bids and DAM Energy Bids that Sink at Private Use Network Settlement Points Without a Load Distribution Factor – URGENT 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NPRR834</a:t>
            </a:r>
            <a:r>
              <a:rPr lang="en-US" sz="2000" dirty="0">
                <a:solidFill>
                  <a:schemeClr val="tx1"/>
                </a:solidFill>
              </a:rPr>
              <a:t>, Clarifications for Repossessions of CRRs by ERCOT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NPRR835</a:t>
            </a:r>
            <a:r>
              <a:rPr lang="en-US" sz="2000" dirty="0">
                <a:solidFill>
                  <a:schemeClr val="tx1"/>
                </a:solidFill>
              </a:rPr>
              <a:t>, Removing the Capacity Limits from Resources Providing Fast Responding Regulation Service (FRRS) (ROS/WMS)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NPRR837</a:t>
            </a:r>
            <a:r>
              <a:rPr lang="en-US" sz="2000" dirty="0">
                <a:solidFill>
                  <a:schemeClr val="tx1"/>
                </a:solidFill>
              </a:rPr>
              <a:t>, Regional Planning Group (RPG) Process Reform (ROS/WMS)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NPRR838</a:t>
            </a:r>
            <a:r>
              <a:rPr lang="en-US" sz="2000" dirty="0">
                <a:solidFill>
                  <a:schemeClr val="tx1"/>
                </a:solidFill>
              </a:rPr>
              <a:t>, Updated O&amp;M Cost for RMR Resources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NPRR839</a:t>
            </a:r>
            <a:r>
              <a:rPr lang="en-US" sz="2000" dirty="0">
                <a:solidFill>
                  <a:schemeClr val="tx1"/>
                </a:solidFill>
              </a:rPr>
              <a:t>, Clarification of ERCOT Forwarding of Consumption and Other Data (RMS)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NPRR841</a:t>
            </a:r>
            <a:r>
              <a:rPr lang="en-US" sz="2000" dirty="0">
                <a:solidFill>
                  <a:schemeClr val="tx1"/>
                </a:solidFill>
              </a:rPr>
              <a:t>, Real-Time Adjustments to Day-Ahead Make Whole Payments due to Ancillary Services Infeasibility Charges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NPRR842</a:t>
            </a:r>
            <a:r>
              <a:rPr lang="en-US" sz="2000" dirty="0">
                <a:solidFill>
                  <a:schemeClr val="tx1"/>
                </a:solidFill>
              </a:rPr>
              <a:t>, Study Area Load Information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NPRR843</a:t>
            </a:r>
            <a:r>
              <a:rPr lang="en-US" sz="2000" dirty="0">
                <a:solidFill>
                  <a:schemeClr val="tx1"/>
                </a:solidFill>
              </a:rPr>
              <a:t>, Short-Term System Adequacy and AS Offer Disclosure Reports Additions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NPRR844</a:t>
            </a:r>
            <a:r>
              <a:rPr lang="en-US" sz="2000" dirty="0">
                <a:solidFill>
                  <a:schemeClr val="tx1"/>
                </a:solidFill>
              </a:rPr>
              <a:t>, Clarification to Outage Report 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</a:rPr>
              <a:t>NPRR845</a:t>
            </a:r>
            <a:r>
              <a:rPr lang="en-US" sz="2000" dirty="0">
                <a:solidFill>
                  <a:schemeClr val="tx1"/>
                </a:solidFill>
              </a:rPr>
              <a:t>, RMR Process and Agreement Revisions (WMS)</a:t>
            </a:r>
          </a:p>
          <a:p>
            <a:pPr algn="l"/>
            <a:r>
              <a:rPr lang="en-US" sz="2000" dirty="0" smtClean="0">
                <a:solidFill>
                  <a:schemeClr val="tx1"/>
                </a:solidFill>
              </a:rPr>
              <a:t> </a:t>
            </a:r>
          </a:p>
          <a:p>
            <a:pPr algn="l"/>
            <a:endParaRPr lang="en-US" sz="2000" i="1" dirty="0">
              <a:solidFill>
                <a:schemeClr val="tx1"/>
              </a:solidFill>
              <a:cs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253</TotalTime>
  <Words>221</Words>
  <Application>Microsoft Office PowerPoint</Application>
  <PresentationFormat>On-screen Show (4:3)</PresentationFormat>
  <Paragraphs>21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 Revision Requests that may remain Tabled No action required by 09/14/17 PRS </vt:lpstr>
    </vt:vector>
  </TitlesOfParts>
  <Company>ERCOT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Suzy Clifton </cp:lastModifiedBy>
  <cp:revision>86</cp:revision>
  <dcterms:created xsi:type="dcterms:W3CDTF">2012-06-21T12:05:52Z</dcterms:created>
  <dcterms:modified xsi:type="dcterms:W3CDTF">2017-09-12T16:07:57Z</dcterms:modified>
</cp:coreProperties>
</file>

<file path=docProps/thumbnail.jpeg>
</file>