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9"/>
  </p:notesMasterIdLst>
  <p:handoutMasterIdLst>
    <p:handoutMasterId r:id="rId20"/>
  </p:handoutMasterIdLst>
  <p:sldIdLst>
    <p:sldId id="260" r:id="rId7"/>
    <p:sldId id="257" r:id="rId8"/>
    <p:sldId id="271" r:id="rId9"/>
    <p:sldId id="262" r:id="rId10"/>
    <p:sldId id="261" r:id="rId11"/>
    <p:sldId id="275" r:id="rId12"/>
    <p:sldId id="265" r:id="rId13"/>
    <p:sldId id="272" r:id="rId14"/>
    <p:sldId id="267" r:id="rId15"/>
    <p:sldId id="274" r:id="rId16"/>
    <p:sldId id="268" r:id="rId17"/>
    <p:sldId id="270"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5" d="100"/>
          <a:sy n="125" d="100"/>
        </p:scale>
        <p:origin x="119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9/13/2017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9/13/2017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97338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2848281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935925" cy="246221"/>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1" name="TextBox 10"/>
          <p:cNvSpPr txBox="1"/>
          <p:nvPr userDrawn="1"/>
        </p:nvSpPr>
        <p:spPr>
          <a:xfrm>
            <a:off x="8345235" y="6540542"/>
            <a:ext cx="707325" cy="276999"/>
          </a:xfrm>
          <a:prstGeom prst="rect">
            <a:avLst/>
          </a:prstGeom>
          <a:noFill/>
        </p:spPr>
        <p:txBody>
          <a:bodyPr wrap="square" rtlCol="0">
            <a:spAutoFit/>
          </a:bodyPr>
          <a:lstStyle/>
          <a:p>
            <a:pPr algn="r"/>
            <a:fld id="{70FCC7E3-021B-47DF-A1B2-17EE18AFD701}" type="slidenum">
              <a:rPr lang="en-US" sz="1200" b="0" smtClean="0">
                <a:solidFill>
                  <a:schemeClr val="tx2"/>
                </a:solidFill>
              </a:rPr>
              <a:pPr algn="r"/>
              <a:t>‹#›</a:t>
            </a:fld>
            <a:endParaRPr lang="en-US" sz="12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0.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1631216"/>
          </a:xfrm>
          <a:prstGeom prst="rect">
            <a:avLst/>
          </a:prstGeom>
          <a:noFill/>
        </p:spPr>
        <p:txBody>
          <a:bodyPr wrap="square" rtlCol="0">
            <a:spAutoFit/>
          </a:bodyPr>
          <a:lstStyle/>
          <a:p>
            <a:r>
              <a:rPr lang="en-US" sz="2800" b="1" dirty="0" smtClean="0"/>
              <a:t>SCED Limit Calculation</a:t>
            </a:r>
            <a:endParaRPr lang="en-US" sz="2800" b="1" dirty="0"/>
          </a:p>
          <a:p>
            <a:endParaRPr lang="en-US" dirty="0"/>
          </a:p>
          <a:p>
            <a:r>
              <a:rPr lang="en-US" dirty="0" smtClean="0"/>
              <a:t>Matthew Young/Jian Chen</a:t>
            </a:r>
          </a:p>
          <a:p>
            <a:endParaRPr lang="en-US" dirty="0"/>
          </a:p>
          <a:p>
            <a:r>
              <a:rPr lang="en-US" dirty="0" smtClean="0"/>
              <a:t>9/15/2017</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Comparisons</a:t>
            </a:r>
            <a:endParaRPr lang="en-US" dirty="0"/>
          </a:p>
        </p:txBody>
      </p:sp>
      <p:sp>
        <p:nvSpPr>
          <p:cNvPr id="3" name="Content Placeholder 2"/>
          <p:cNvSpPr>
            <a:spLocks noGrp="1"/>
          </p:cNvSpPr>
          <p:nvPr>
            <p:ph idx="1"/>
          </p:nvPr>
        </p:nvSpPr>
        <p:spPr/>
        <p:txBody>
          <a:bodyPr/>
          <a:lstStyle/>
          <a:p>
            <a:r>
              <a:rPr lang="en-US" sz="2400" dirty="0" smtClean="0"/>
              <a:t>Test with all active constraints from July, 2017.</a:t>
            </a:r>
          </a:p>
          <a:p>
            <a:r>
              <a:rPr lang="en-US" sz="2400" dirty="0" smtClean="0"/>
              <a:t>Total of 16,718 SCED constraint intervals are tested.</a:t>
            </a:r>
            <a:endParaRPr lang="en-US" sz="2400" dirty="0"/>
          </a:p>
        </p:txBody>
      </p:sp>
      <p:graphicFrame>
        <p:nvGraphicFramePr>
          <p:cNvPr id="7" name="Table 6"/>
          <p:cNvGraphicFramePr>
            <a:graphicFrameLocks noGrp="1"/>
          </p:cNvGraphicFramePr>
          <p:nvPr>
            <p:extLst>
              <p:ext uri="{D42A27DB-BD31-4B8C-83A1-F6EECF244321}">
                <p14:modId xmlns:p14="http://schemas.microsoft.com/office/powerpoint/2010/main" val="2395804172"/>
              </p:ext>
            </p:extLst>
          </p:nvPr>
        </p:nvGraphicFramePr>
        <p:xfrm>
          <a:off x="1219200" y="2819400"/>
          <a:ext cx="6248400" cy="2494280"/>
        </p:xfrm>
        <a:graphic>
          <a:graphicData uri="http://schemas.openxmlformats.org/drawingml/2006/table">
            <a:tbl>
              <a:tblPr firstRow="1" bandRow="1">
                <a:tableStyleId>{5C22544A-7EE6-4342-B048-85BDC9FD1C3A}</a:tableStyleId>
              </a:tblPr>
              <a:tblGrid>
                <a:gridCol w="2150515"/>
                <a:gridCol w="2192885"/>
                <a:gridCol w="1905000"/>
              </a:tblGrid>
              <a:tr h="370840">
                <a:tc>
                  <a:txBody>
                    <a:bodyPr/>
                    <a:lstStyle/>
                    <a:p>
                      <a:r>
                        <a:rPr lang="en-US" dirty="0" smtClean="0"/>
                        <a:t>MW limit/MVA rating</a:t>
                      </a:r>
                      <a:endParaRPr lang="en-US" dirty="0"/>
                    </a:p>
                  </a:txBody>
                  <a:tcPr/>
                </a:tc>
                <a:tc>
                  <a:txBody>
                    <a:bodyPr/>
                    <a:lstStyle/>
                    <a:p>
                      <a:r>
                        <a:rPr lang="en-US" dirty="0" smtClean="0"/>
                        <a:t>Constant</a:t>
                      </a:r>
                      <a:r>
                        <a:rPr lang="en-US" baseline="0" dirty="0" smtClean="0"/>
                        <a:t> </a:t>
                      </a:r>
                    </a:p>
                    <a:p>
                      <a:r>
                        <a:rPr lang="en-US" baseline="0" dirty="0" smtClean="0"/>
                        <a:t>Power Factor</a:t>
                      </a:r>
                      <a:endParaRPr lang="en-US" dirty="0"/>
                    </a:p>
                  </a:txBody>
                  <a:tcPr/>
                </a:tc>
                <a:tc>
                  <a:txBody>
                    <a:bodyPr/>
                    <a:lstStyle/>
                    <a:p>
                      <a:r>
                        <a:rPr lang="en-US" dirty="0" smtClean="0"/>
                        <a:t>Hybrid</a:t>
                      </a:r>
                      <a:endParaRPr lang="en-US" baseline="0" dirty="0" smtClean="0"/>
                    </a:p>
                    <a:p>
                      <a:r>
                        <a:rPr lang="en-US" baseline="0" dirty="0" smtClean="0"/>
                        <a:t>PF/MVAR</a:t>
                      </a:r>
                      <a:endParaRPr lang="en-US" dirty="0"/>
                    </a:p>
                  </a:txBody>
                  <a:tcPr/>
                </a:tc>
              </a:tr>
              <a:tr h="370840">
                <a:tc>
                  <a:txBody>
                    <a:bodyPr/>
                    <a:lstStyle/>
                    <a:p>
                      <a:r>
                        <a:rPr lang="en-US" dirty="0" smtClean="0"/>
                        <a:t>80%~100%</a:t>
                      </a:r>
                    </a:p>
                  </a:txBody>
                  <a:tcPr/>
                </a:tc>
                <a:tc>
                  <a:txBody>
                    <a:bodyPr/>
                    <a:lstStyle/>
                    <a:p>
                      <a:pPr algn="r" fontAlgn="b"/>
                      <a:r>
                        <a:rPr lang="en-US" sz="1800" kern="1200" dirty="0">
                          <a:solidFill>
                            <a:schemeClr val="dk1"/>
                          </a:solidFill>
                          <a:latin typeface="+mn-lt"/>
                          <a:ea typeface="+mn-ea"/>
                          <a:cs typeface="+mn-cs"/>
                        </a:rPr>
                        <a:t>16623</a:t>
                      </a:r>
                    </a:p>
                  </a:txBody>
                  <a:tcPr marL="9525" marR="9525" marT="9525" marB="0" anchor="b"/>
                </a:tc>
                <a:tc>
                  <a:txBody>
                    <a:bodyPr/>
                    <a:lstStyle/>
                    <a:p>
                      <a:pPr algn="r" fontAlgn="b"/>
                      <a:r>
                        <a:rPr lang="en-US" sz="1800" kern="1200" dirty="0" smtClean="0">
                          <a:solidFill>
                            <a:schemeClr val="dk1"/>
                          </a:solidFill>
                          <a:latin typeface="+mn-lt"/>
                          <a:ea typeface="+mn-ea"/>
                          <a:cs typeface="+mn-cs"/>
                        </a:rPr>
                        <a:t>16718</a:t>
                      </a:r>
                    </a:p>
                  </a:txBody>
                  <a:tcPr marL="9525" marR="9525" marT="9525" marB="0" anchor="b"/>
                </a:tc>
              </a:tr>
              <a:tr h="370840">
                <a:tc>
                  <a:txBody>
                    <a:bodyPr/>
                    <a:lstStyle/>
                    <a:p>
                      <a:r>
                        <a:rPr lang="en-US" dirty="0" smtClean="0"/>
                        <a:t>60~80%</a:t>
                      </a:r>
                    </a:p>
                  </a:txBody>
                  <a:tcPr/>
                </a:tc>
                <a:tc>
                  <a:txBody>
                    <a:bodyPr/>
                    <a:lstStyle/>
                    <a:p>
                      <a:pPr algn="r" fontAlgn="b"/>
                      <a:r>
                        <a:rPr lang="en-US" sz="1800" kern="1200" dirty="0">
                          <a:solidFill>
                            <a:schemeClr val="dk1"/>
                          </a:solidFill>
                          <a:latin typeface="+mn-lt"/>
                          <a:ea typeface="+mn-ea"/>
                          <a:cs typeface="+mn-cs"/>
                        </a:rPr>
                        <a:t>49</a:t>
                      </a:r>
                    </a:p>
                  </a:txBody>
                  <a:tcPr marL="9525" marR="9525" marT="9525" marB="0" anchor="b"/>
                </a:tc>
                <a:tc>
                  <a:txBody>
                    <a:bodyPr/>
                    <a:lstStyle/>
                    <a:p>
                      <a:pPr algn="r" fontAlgn="b"/>
                      <a:r>
                        <a:rPr lang="en-US" sz="1800" kern="1200" dirty="0" smtClean="0">
                          <a:solidFill>
                            <a:schemeClr val="dk1"/>
                          </a:solidFill>
                          <a:latin typeface="+mn-lt"/>
                          <a:ea typeface="+mn-ea"/>
                          <a:cs typeface="+mn-cs"/>
                        </a:rPr>
                        <a:t>0</a:t>
                      </a:r>
                      <a:endParaRPr lang="en-US" sz="1800" kern="1200" dirty="0">
                        <a:solidFill>
                          <a:schemeClr val="dk1"/>
                        </a:solidFill>
                        <a:latin typeface="+mn-lt"/>
                        <a:ea typeface="+mn-ea"/>
                        <a:cs typeface="+mn-cs"/>
                      </a:endParaRPr>
                    </a:p>
                  </a:txBody>
                  <a:tcPr marL="9525" marR="9525" marT="9525" marB="0" anchor="b"/>
                </a:tc>
              </a:tr>
              <a:tr h="370840">
                <a:tc>
                  <a:txBody>
                    <a:bodyPr/>
                    <a:lstStyle/>
                    <a:p>
                      <a:r>
                        <a:rPr lang="en-US" dirty="0" smtClean="0"/>
                        <a:t>40~60%</a:t>
                      </a:r>
                    </a:p>
                  </a:txBody>
                  <a:tcPr/>
                </a:tc>
                <a:tc>
                  <a:txBody>
                    <a:bodyPr/>
                    <a:lstStyle/>
                    <a:p>
                      <a:pPr algn="r" fontAlgn="b"/>
                      <a:r>
                        <a:rPr lang="en-US" sz="1800" kern="1200" dirty="0">
                          <a:solidFill>
                            <a:schemeClr val="dk1"/>
                          </a:solidFill>
                          <a:latin typeface="+mn-lt"/>
                          <a:ea typeface="+mn-ea"/>
                          <a:cs typeface="+mn-cs"/>
                        </a:rPr>
                        <a:t>23</a:t>
                      </a:r>
                    </a:p>
                  </a:txBody>
                  <a:tcPr marL="9525" marR="9525" marT="9525" marB="0" anchor="b"/>
                </a:tc>
                <a:tc>
                  <a:txBody>
                    <a:bodyPr/>
                    <a:lstStyle/>
                    <a:p>
                      <a:pPr algn="r" fontAlgn="b"/>
                      <a:r>
                        <a:rPr lang="en-US" sz="1800" kern="1200" dirty="0" smtClean="0">
                          <a:solidFill>
                            <a:schemeClr val="dk1"/>
                          </a:solidFill>
                          <a:latin typeface="+mn-lt"/>
                          <a:ea typeface="+mn-ea"/>
                          <a:cs typeface="+mn-cs"/>
                        </a:rPr>
                        <a:t>0</a:t>
                      </a:r>
                      <a:endParaRPr lang="en-US" sz="1800" kern="1200" dirty="0">
                        <a:solidFill>
                          <a:schemeClr val="dk1"/>
                        </a:solidFill>
                        <a:latin typeface="+mn-lt"/>
                        <a:ea typeface="+mn-ea"/>
                        <a:cs typeface="+mn-cs"/>
                      </a:endParaRPr>
                    </a:p>
                  </a:txBody>
                  <a:tcPr marL="9525" marR="9525" marT="9525" marB="0" anchor="b"/>
                </a:tc>
              </a:tr>
              <a:tr h="370840">
                <a:tc>
                  <a:txBody>
                    <a:bodyPr/>
                    <a:lstStyle/>
                    <a:p>
                      <a:r>
                        <a:rPr lang="en-US" dirty="0" smtClean="0"/>
                        <a:t>20~40%</a:t>
                      </a:r>
                    </a:p>
                  </a:txBody>
                  <a:tcPr/>
                </a:tc>
                <a:tc>
                  <a:txBody>
                    <a:bodyPr/>
                    <a:lstStyle/>
                    <a:p>
                      <a:pPr algn="r" fontAlgn="b"/>
                      <a:r>
                        <a:rPr lang="en-US" sz="1800" kern="1200" dirty="0">
                          <a:solidFill>
                            <a:schemeClr val="dk1"/>
                          </a:solidFill>
                          <a:latin typeface="+mn-lt"/>
                          <a:ea typeface="+mn-ea"/>
                          <a:cs typeface="+mn-cs"/>
                        </a:rPr>
                        <a:t>12</a:t>
                      </a:r>
                    </a:p>
                  </a:txBody>
                  <a:tcPr marL="9525" marR="9525" marT="9525" marB="0" anchor="b"/>
                </a:tc>
                <a:tc>
                  <a:txBody>
                    <a:bodyPr/>
                    <a:lstStyle/>
                    <a:p>
                      <a:pPr algn="r" fontAlgn="b"/>
                      <a:r>
                        <a:rPr lang="en-US" sz="1800" kern="1200" dirty="0" smtClean="0">
                          <a:solidFill>
                            <a:schemeClr val="dk1"/>
                          </a:solidFill>
                          <a:latin typeface="+mn-lt"/>
                          <a:ea typeface="+mn-ea"/>
                          <a:cs typeface="+mn-cs"/>
                        </a:rPr>
                        <a:t>0</a:t>
                      </a:r>
                      <a:endParaRPr lang="en-US" sz="1800" kern="1200" dirty="0">
                        <a:solidFill>
                          <a:schemeClr val="dk1"/>
                        </a:solidFill>
                        <a:latin typeface="+mn-lt"/>
                        <a:ea typeface="+mn-ea"/>
                        <a:cs typeface="+mn-cs"/>
                      </a:endParaRPr>
                    </a:p>
                  </a:txBody>
                  <a:tcPr marL="9525" marR="9525" marT="9525" marB="0" anchor="b"/>
                </a:tc>
              </a:tr>
              <a:tr h="370840">
                <a:tc>
                  <a:txBody>
                    <a:bodyPr/>
                    <a:lstStyle/>
                    <a:p>
                      <a:r>
                        <a:rPr lang="en-US" dirty="0" smtClean="0"/>
                        <a:t>0~20%</a:t>
                      </a:r>
                    </a:p>
                  </a:txBody>
                  <a:tcPr/>
                </a:tc>
                <a:tc>
                  <a:txBody>
                    <a:bodyPr/>
                    <a:lstStyle/>
                    <a:p>
                      <a:pPr algn="r" fontAlgn="b"/>
                      <a:r>
                        <a:rPr lang="en-US" sz="1800" kern="1200" dirty="0">
                          <a:solidFill>
                            <a:schemeClr val="dk1"/>
                          </a:solidFill>
                          <a:latin typeface="+mn-lt"/>
                          <a:ea typeface="+mn-ea"/>
                          <a:cs typeface="+mn-cs"/>
                        </a:rPr>
                        <a:t>11</a:t>
                      </a:r>
                    </a:p>
                  </a:txBody>
                  <a:tcPr marL="9525" marR="9525" marT="9525" marB="0" anchor="b"/>
                </a:tc>
                <a:tc>
                  <a:txBody>
                    <a:bodyPr/>
                    <a:lstStyle/>
                    <a:p>
                      <a:pPr algn="r" fontAlgn="b"/>
                      <a:r>
                        <a:rPr lang="en-US" sz="1800" kern="1200" dirty="0" smtClean="0">
                          <a:solidFill>
                            <a:schemeClr val="dk1"/>
                          </a:solidFill>
                          <a:latin typeface="+mn-lt"/>
                          <a:ea typeface="+mn-ea"/>
                          <a:cs typeface="+mn-cs"/>
                        </a:rPr>
                        <a:t>0</a:t>
                      </a:r>
                      <a:endParaRPr lang="en-US" sz="1800" kern="1200" dirty="0">
                        <a:solidFill>
                          <a:schemeClr val="dk1"/>
                        </a:solidFill>
                        <a:latin typeface="+mn-lt"/>
                        <a:ea typeface="+mn-ea"/>
                        <a:cs typeface="+mn-cs"/>
                      </a:endParaRPr>
                    </a:p>
                  </a:txBody>
                  <a:tcPr marL="9525" marR="9525" marT="9525" marB="0" anchor="b"/>
                </a:tc>
              </a:tr>
            </a:tbl>
          </a:graphicData>
        </a:graphic>
      </p:graphicFrame>
    </p:spTree>
    <p:extLst>
      <p:ext uri="{BB962C8B-B14F-4D97-AF65-F5344CB8AC3E}">
        <p14:creationId xmlns:p14="http://schemas.microsoft.com/office/powerpoint/2010/main" val="3058165039"/>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 Comparisons</a:t>
            </a:r>
          </a:p>
        </p:txBody>
      </p:sp>
      <p:pic>
        <p:nvPicPr>
          <p:cNvPr id="3" name="Picture 2"/>
          <p:cNvPicPr>
            <a:picLocks noChangeAspect="1"/>
          </p:cNvPicPr>
          <p:nvPr/>
        </p:nvPicPr>
        <p:blipFill>
          <a:blip r:embed="rId2"/>
          <a:stretch>
            <a:fillRect/>
          </a:stretch>
        </p:blipFill>
        <p:spPr>
          <a:xfrm>
            <a:off x="498023" y="1676400"/>
            <a:ext cx="8224153" cy="3958454"/>
          </a:xfrm>
          <a:prstGeom prst="rect">
            <a:avLst/>
          </a:prstGeom>
        </p:spPr>
      </p:pic>
    </p:spTree>
    <p:extLst>
      <p:ext uri="{BB962C8B-B14F-4D97-AF65-F5344CB8AC3E}">
        <p14:creationId xmlns:p14="http://schemas.microsoft.com/office/powerpoint/2010/main" val="3154194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342900" y="1447800"/>
            <a:ext cx="8534400" cy="4319832"/>
          </a:xfrm>
        </p:spPr>
        <p:txBody>
          <a:bodyPr/>
          <a:lstStyle/>
          <a:p>
            <a:r>
              <a:rPr lang="en-US" sz="2000" dirty="0" smtClean="0"/>
              <a:t>Constant Power Factor Method</a:t>
            </a:r>
          </a:p>
          <a:p>
            <a:pPr lvl="1"/>
            <a:r>
              <a:rPr lang="en-US" sz="1600" dirty="0" smtClean="0"/>
              <a:t>Unrealistic MW limits could be sent to SCED when the power factor of a constraint is very low.</a:t>
            </a:r>
          </a:p>
          <a:p>
            <a:pPr lvl="1"/>
            <a:r>
              <a:rPr lang="en-US" sz="1600" dirty="0" smtClean="0"/>
              <a:t>Based off of historical data, there were few of these events since Jan.1, 2012, with minimal impact to the market. </a:t>
            </a:r>
          </a:p>
          <a:p>
            <a:endParaRPr lang="en-US" sz="2000" dirty="0" smtClean="0"/>
          </a:p>
          <a:p>
            <a:r>
              <a:rPr lang="en-US" sz="2000" dirty="0" smtClean="0"/>
              <a:t>Hybrid PF/MVAR Method</a:t>
            </a:r>
            <a:endParaRPr lang="en-US" sz="2000" dirty="0"/>
          </a:p>
          <a:p>
            <a:pPr lvl="1"/>
            <a:r>
              <a:rPr lang="en-US" sz="1600" dirty="0" smtClean="0"/>
              <a:t>Could present the opportunity for some MVA limit overshoot.</a:t>
            </a:r>
          </a:p>
          <a:p>
            <a:pPr lvl="1"/>
            <a:r>
              <a:rPr lang="en-US" sz="1600" dirty="0" smtClean="0"/>
              <a:t>While a possible solution to unrealistic MW limits, would affect all constraints going forward.</a:t>
            </a:r>
          </a:p>
          <a:p>
            <a:endParaRPr lang="en-US" sz="2400" dirty="0"/>
          </a:p>
        </p:txBody>
      </p:sp>
    </p:spTree>
    <p:extLst>
      <p:ext uri="{BB962C8B-B14F-4D97-AF65-F5344CB8AC3E}">
        <p14:creationId xmlns:p14="http://schemas.microsoft.com/office/powerpoint/2010/main" val="3446653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smtClean="0"/>
              <a:t>Problem Overview</a:t>
            </a:r>
            <a:endParaRPr lang="en-US" sz="2400" b="1" dirty="0">
              <a:solidFill>
                <a:schemeClr val="accent1"/>
              </a:solidFill>
            </a:endParaRPr>
          </a:p>
        </p:txBody>
      </p:sp>
      <p:sp>
        <p:nvSpPr>
          <p:cNvPr id="5" name="Content Placeholder 2"/>
          <p:cNvSpPr>
            <a:spLocks noGrp="1"/>
          </p:cNvSpPr>
          <p:nvPr>
            <p:ph idx="1"/>
          </p:nvPr>
        </p:nvSpPr>
        <p:spPr>
          <a:xfrm>
            <a:off x="304800" y="1600201"/>
            <a:ext cx="8534400" cy="4319832"/>
          </a:xfrm>
        </p:spPr>
        <p:txBody>
          <a:bodyPr/>
          <a:lstStyle/>
          <a:p>
            <a:pPr marL="0" indent="0">
              <a:buNone/>
            </a:pPr>
            <a:r>
              <a:rPr lang="en-US" sz="2400" dirty="0" smtClean="0"/>
              <a:t>When the MW limit for a transmission constraint is calculated, there is a possibility for abnormally low limit results if the flow over the constrained equipment is very small.  Resulting in the constraint binding at an unrealistic MW limit.</a:t>
            </a:r>
            <a:endParaRPr lang="en-US" sz="2400" dirty="0"/>
          </a:p>
          <a:p>
            <a:endParaRPr lang="en-US" sz="2400" dirty="0"/>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b="1" dirty="0" smtClean="0">
                <a:solidFill>
                  <a:schemeClr val="accent1"/>
                </a:solidFill>
              </a:rPr>
              <a:t>Current SCED Limit Calculation (Constant Power Factor)</a:t>
            </a:r>
            <a:endParaRPr lang="en-US" sz="2400" b="1" dirty="0">
              <a:solidFill>
                <a:schemeClr val="accent1"/>
              </a:solidFill>
            </a:endParaRPr>
          </a:p>
        </p:txBody>
      </p:sp>
      <mc:AlternateContent xmlns:mc="http://schemas.openxmlformats.org/markup-compatibility/2006" xmlns:a14="http://schemas.microsoft.com/office/drawing/2010/main">
        <mc:Choice Requires="a14">
          <p:sp>
            <p:nvSpPr>
              <p:cNvPr id="5" name="Content Placeholder 2"/>
              <p:cNvSpPr>
                <a:spLocks noGrp="1"/>
              </p:cNvSpPr>
              <p:nvPr>
                <p:ph idx="1"/>
              </p:nvPr>
            </p:nvSpPr>
            <p:spPr>
              <a:xfrm>
                <a:off x="304800" y="1295400"/>
                <a:ext cx="8534400" cy="3505200"/>
              </a:xfrm>
            </p:spPr>
            <p:txBody>
              <a:bodyPr/>
              <a:lstStyle/>
              <a:p>
                <a:r>
                  <a:rPr lang="en-US" sz="2400" dirty="0" smtClean="0"/>
                  <a:t>The SCED MW limit of the active constraint is calculated by EMS.</a:t>
                </a:r>
              </a:p>
              <a:p>
                <a:r>
                  <a:rPr lang="en-US" sz="2400" dirty="0" smtClean="0"/>
                  <a:t>The real and reactive flows are used to calculate the current power factor.</a:t>
                </a:r>
              </a:p>
              <a:p>
                <a:r>
                  <a:rPr lang="en-US" sz="2400" dirty="0"/>
                  <a:t>The power factor is presumed to remain constant from one SCED run to the next</a:t>
                </a:r>
                <a:r>
                  <a:rPr lang="en-US" sz="2400" dirty="0" smtClean="0"/>
                  <a:t>.</a:t>
                </a:r>
              </a:p>
              <a:p>
                <a:r>
                  <a:rPr lang="en-US" sz="2400" dirty="0" smtClean="0"/>
                  <a:t>The power factor is then applied to the MVA limit to get the MW limit.</a:t>
                </a:r>
              </a:p>
              <a:p>
                <a:pPr marL="0" indent="0">
                  <a:buNone/>
                </a:pPr>
                <a:endParaRPr lang="en-US" sz="2400" i="1" dirty="0" smtClean="0"/>
              </a:p>
              <a:p>
                <a:pPr marL="0" indent="0">
                  <a:buNone/>
                </a:pPr>
                <a14:m>
                  <m:oMathPara xmlns:m="http://schemas.openxmlformats.org/officeDocument/2006/math">
                    <m:oMathParaPr>
                      <m:jc m:val="centerGroup"/>
                    </m:oMathParaPr>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𝑀𝑊</m:t>
                          </m:r>
                        </m:e>
                        <m:sub>
                          <m:r>
                            <a:rPr lang="en-US" sz="2400" b="0" i="1" smtClean="0">
                              <a:latin typeface="Cambria Math" panose="02040503050406030204" pitchFamily="18" charset="0"/>
                            </a:rPr>
                            <m:t>𝑙𝑖𝑚𝑖𝑡</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𝑀𝑉𝐴</m:t>
                          </m:r>
                        </m:e>
                        <m:sub>
                          <m:r>
                            <a:rPr lang="en-US" sz="2400" i="1">
                              <a:latin typeface="Cambria Math" panose="02040503050406030204" pitchFamily="18" charset="0"/>
                            </a:rPr>
                            <m:t>𝑙𝑖𝑚𝑖𝑡</m:t>
                          </m:r>
                        </m:sub>
                      </m:sSub>
                      <m:r>
                        <a:rPr lang="en-US" sz="2400" i="1">
                          <a:latin typeface="Cambria Math" panose="02040503050406030204" pitchFamily="18" charset="0"/>
                        </a:rPr>
                        <m:t>∗</m:t>
                      </m:r>
                      <m:d>
                        <m:dPr>
                          <m:ctrlPr>
                            <a:rPr lang="en-US" sz="2400" i="1">
                              <a:latin typeface="Cambria Math" panose="02040503050406030204" pitchFamily="18" charset="0"/>
                            </a:rPr>
                          </m:ctrlPr>
                        </m:dPr>
                        <m:e>
                          <m:f>
                            <m:fPr>
                              <m:ctrlPr>
                                <a:rPr lang="en-US" sz="2400" i="1">
                                  <a:latin typeface="Cambria Math" panose="02040503050406030204" pitchFamily="18" charset="0"/>
                                </a:rPr>
                              </m:ctrlPr>
                            </m:fPr>
                            <m:num>
                              <m:sSub>
                                <m:sSubPr>
                                  <m:ctrlPr>
                                    <a:rPr lang="en-US" sz="2400" i="1">
                                      <a:latin typeface="Cambria Math" panose="02040503050406030204" pitchFamily="18" charset="0"/>
                                    </a:rPr>
                                  </m:ctrlPr>
                                </m:sSubPr>
                                <m:e>
                                  <m:r>
                                    <a:rPr lang="en-US" sz="2400" i="1">
                                      <a:latin typeface="Cambria Math" panose="02040503050406030204" pitchFamily="18" charset="0"/>
                                    </a:rPr>
                                    <m:t>𝑀𝑊</m:t>
                                  </m:r>
                                </m:e>
                                <m:sub>
                                  <m:r>
                                    <a:rPr lang="en-US" sz="2400" i="1">
                                      <a:latin typeface="Cambria Math" panose="02040503050406030204" pitchFamily="18" charset="0"/>
                                    </a:rPr>
                                    <m:t>𝑓𝑙𝑜𝑤</m:t>
                                  </m:r>
                                </m:sub>
                              </m:sSub>
                            </m:num>
                            <m:den>
                              <m:rad>
                                <m:radPr>
                                  <m:degHide m:val="on"/>
                                  <m:ctrlPr>
                                    <a:rPr lang="en-US" sz="2400" i="1">
                                      <a:latin typeface="Cambria Math" panose="02040503050406030204" pitchFamily="18" charset="0"/>
                                    </a:rPr>
                                  </m:ctrlPr>
                                </m:radPr>
                                <m:deg/>
                                <m:e>
                                  <m:sSubSup>
                                    <m:sSubSupPr>
                                      <m:ctrlPr>
                                        <a:rPr lang="en-US" sz="2400" i="1">
                                          <a:latin typeface="Cambria Math" panose="02040503050406030204" pitchFamily="18" charset="0"/>
                                        </a:rPr>
                                      </m:ctrlPr>
                                    </m:sSubSupPr>
                                    <m:e>
                                      <m:r>
                                        <a:rPr lang="en-US" sz="2400" i="1">
                                          <a:latin typeface="Cambria Math" panose="02040503050406030204" pitchFamily="18" charset="0"/>
                                        </a:rPr>
                                        <m:t>𝑀𝑊</m:t>
                                      </m:r>
                                    </m:e>
                                    <m:sub>
                                      <m:r>
                                        <a:rPr lang="en-US" sz="2400" i="1">
                                          <a:latin typeface="Cambria Math" panose="02040503050406030204" pitchFamily="18" charset="0"/>
                                        </a:rPr>
                                        <m:t>𝑓𝑙𝑜𝑤</m:t>
                                      </m:r>
                                    </m:sub>
                                    <m:sup>
                                      <m:r>
                                        <a:rPr lang="en-US" sz="2400" i="1">
                                          <a:latin typeface="Cambria Math" panose="02040503050406030204" pitchFamily="18" charset="0"/>
                                        </a:rPr>
                                        <m:t>2</m:t>
                                      </m:r>
                                    </m:sup>
                                  </m:sSubSup>
                                  <m:r>
                                    <a:rPr lang="en-US" sz="2400" b="0" i="1" smtClean="0">
                                      <a:latin typeface="Cambria Math" panose="02040503050406030204" pitchFamily="18" charset="0"/>
                                    </a:rPr>
                                    <m:t>+</m:t>
                                  </m:r>
                                  <m:sSubSup>
                                    <m:sSubSupPr>
                                      <m:ctrlPr>
                                        <a:rPr lang="en-US" sz="2400" i="1">
                                          <a:latin typeface="Cambria Math" panose="02040503050406030204" pitchFamily="18" charset="0"/>
                                        </a:rPr>
                                      </m:ctrlPr>
                                    </m:sSubSupPr>
                                    <m:e>
                                      <m:r>
                                        <a:rPr lang="en-US" sz="2400" i="1">
                                          <a:latin typeface="Cambria Math" panose="02040503050406030204" pitchFamily="18" charset="0"/>
                                        </a:rPr>
                                        <m:t>𝑀𝑉𝐴𝑅</m:t>
                                      </m:r>
                                    </m:e>
                                    <m:sub>
                                      <m:r>
                                        <a:rPr lang="en-US" sz="2400" i="1">
                                          <a:latin typeface="Cambria Math" panose="02040503050406030204" pitchFamily="18" charset="0"/>
                                        </a:rPr>
                                        <m:t>𝑓𝑙𝑜𝑤</m:t>
                                      </m:r>
                                    </m:sub>
                                    <m:sup>
                                      <m:r>
                                        <a:rPr lang="en-US" sz="2400" i="1">
                                          <a:latin typeface="Cambria Math" panose="02040503050406030204" pitchFamily="18" charset="0"/>
                                        </a:rPr>
                                        <m:t>2</m:t>
                                      </m:r>
                                    </m:sup>
                                  </m:sSubSup>
                                </m:e>
                              </m:rad>
                            </m:den>
                          </m:f>
                        </m:e>
                      </m:d>
                    </m:oMath>
                  </m:oMathPara>
                </a14:m>
                <a:endParaRPr lang="en-US" sz="2400" dirty="0"/>
              </a:p>
              <a:p>
                <a:endParaRPr lang="en-US" sz="2400" dirty="0"/>
              </a:p>
            </p:txBody>
          </p:sp>
        </mc:Choice>
        <mc:Fallback xmlns="">
          <p:sp>
            <p:nvSpPr>
              <p:cNvPr id="5" name="Content Placeholder 2"/>
              <p:cNvSpPr>
                <a:spLocks noGrp="1" noRot="1" noChangeAspect="1" noMove="1" noResize="1" noEditPoints="1" noAdjustHandles="1" noChangeArrowheads="1" noChangeShapeType="1" noTextEdit="1"/>
              </p:cNvSpPr>
              <p:nvPr>
                <p:ph idx="1"/>
              </p:nvPr>
            </p:nvSpPr>
            <p:spPr>
              <a:xfrm>
                <a:off x="304800" y="1295400"/>
                <a:ext cx="8534400" cy="3505200"/>
              </a:xfrm>
              <a:blipFill rotWithShape="0">
                <a:blip r:embed="rId3"/>
                <a:stretch>
                  <a:fillRect l="-929" t="-1217" r="-929" b="-37043"/>
                </a:stretch>
              </a:blipFill>
            </p:spPr>
            <p:txBody>
              <a:bodyPr/>
              <a:lstStyle/>
              <a:p>
                <a:r>
                  <a:rPr lang="en-US">
                    <a:noFill/>
                  </a:rPr>
                  <a:t> </a:t>
                </a:r>
              </a:p>
            </p:txBody>
          </p:sp>
        </mc:Fallback>
      </mc:AlternateContent>
    </p:spTree>
    <p:extLst>
      <p:ext uri="{BB962C8B-B14F-4D97-AF65-F5344CB8AC3E}">
        <p14:creationId xmlns:p14="http://schemas.microsoft.com/office/powerpoint/2010/main" val="41404468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problem</a:t>
            </a:r>
            <a:endParaRPr lang="en-US" dirty="0"/>
          </a:p>
        </p:txBody>
      </p:sp>
      <p:sp>
        <p:nvSpPr>
          <p:cNvPr id="3" name="Content Placeholder 2"/>
          <p:cNvSpPr>
            <a:spLocks noGrp="1"/>
          </p:cNvSpPr>
          <p:nvPr>
            <p:ph idx="1"/>
          </p:nvPr>
        </p:nvSpPr>
        <p:spPr/>
        <p:txBody>
          <a:bodyPr/>
          <a:lstStyle/>
          <a:p>
            <a:r>
              <a:rPr lang="en-US" sz="2400" dirty="0" smtClean="0"/>
              <a:t>When calculating the PF, if P &lt;&lt; Q, the resulting MW limit can be very low in relation to the actual equipment rating.</a:t>
            </a:r>
            <a:endParaRPr lang="en-US" sz="2400" dirty="0"/>
          </a:p>
        </p:txBody>
      </p:sp>
      <p:pic>
        <p:nvPicPr>
          <p:cNvPr id="1026" name="Picture 1" descr="image003"/>
          <p:cNvPicPr>
            <a:picLocks noChangeAspect="1" noChangeArrowheads="1"/>
          </p:cNvPicPr>
          <p:nvPr/>
        </p:nvPicPr>
        <p:blipFill rotWithShape="1">
          <a:blip r:embed="rId2">
            <a:extLst>
              <a:ext uri="{28A0092B-C50C-407E-A947-70E740481C1C}">
                <a14:useLocalDpi xmlns:a14="http://schemas.microsoft.com/office/drawing/2010/main" val="0"/>
              </a:ext>
            </a:extLst>
          </a:blip>
          <a:srcRect t="31799" b="31381"/>
          <a:stretch/>
        </p:blipFill>
        <p:spPr bwMode="auto">
          <a:xfrm>
            <a:off x="609600" y="3124200"/>
            <a:ext cx="75057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17320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to SCED</a:t>
            </a:r>
            <a:endParaRPr lang="en-US" dirty="0"/>
          </a:p>
        </p:txBody>
      </p:sp>
      <p:sp>
        <p:nvSpPr>
          <p:cNvPr id="3" name="Content Placeholder 2"/>
          <p:cNvSpPr>
            <a:spLocks noGrp="1"/>
          </p:cNvSpPr>
          <p:nvPr>
            <p:ph idx="1"/>
          </p:nvPr>
        </p:nvSpPr>
        <p:spPr>
          <a:xfrm>
            <a:off x="304800" y="1147422"/>
            <a:ext cx="8534400" cy="4319832"/>
          </a:xfrm>
        </p:spPr>
        <p:txBody>
          <a:bodyPr/>
          <a:lstStyle/>
          <a:p>
            <a:r>
              <a:rPr lang="en-US" sz="2400" dirty="0" smtClean="0"/>
              <a:t>As a result, a very low MW limit could be sent to SCED, causing a high shadow price in SCED dispatch.  </a:t>
            </a:r>
          </a:p>
        </p:txBody>
      </p:sp>
      <p:sp>
        <p:nvSpPr>
          <p:cNvPr id="8" name="TextBox 7"/>
          <p:cNvSpPr txBox="1"/>
          <p:nvPr/>
        </p:nvSpPr>
        <p:spPr>
          <a:xfrm>
            <a:off x="2057400" y="5482494"/>
            <a:ext cx="5105400" cy="369332"/>
          </a:xfrm>
          <a:prstGeom prst="rect">
            <a:avLst/>
          </a:prstGeom>
          <a:noFill/>
        </p:spPr>
        <p:txBody>
          <a:bodyPr wrap="square" rtlCol="0">
            <a:spAutoFit/>
          </a:bodyPr>
          <a:lstStyle/>
          <a:p>
            <a:r>
              <a:rPr lang="en-US" dirty="0" smtClean="0"/>
              <a:t>SZEPCMN8: HLD_FMR1 on 5/17/2017 </a:t>
            </a:r>
            <a:endParaRPr lang="en-US" dirty="0"/>
          </a:p>
        </p:txBody>
      </p:sp>
      <p:pic>
        <p:nvPicPr>
          <p:cNvPr id="4" name="Picture 3"/>
          <p:cNvPicPr>
            <a:picLocks noChangeAspect="1"/>
          </p:cNvPicPr>
          <p:nvPr/>
        </p:nvPicPr>
        <p:blipFill>
          <a:blip r:embed="rId2"/>
          <a:stretch>
            <a:fillRect/>
          </a:stretch>
        </p:blipFill>
        <p:spPr>
          <a:xfrm>
            <a:off x="457200" y="2209800"/>
            <a:ext cx="8108965" cy="3048000"/>
          </a:xfrm>
          <a:prstGeom prst="rect">
            <a:avLst/>
          </a:prstGeom>
        </p:spPr>
      </p:pic>
    </p:spTree>
    <p:extLst>
      <p:ext uri="{BB962C8B-B14F-4D97-AF65-F5344CB8AC3E}">
        <p14:creationId xmlns:p14="http://schemas.microsoft.com/office/powerpoint/2010/main" val="4238866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similar events</a:t>
            </a:r>
            <a:endParaRPr lang="en-US" dirty="0"/>
          </a:p>
        </p:txBody>
      </p:sp>
      <p:sp>
        <p:nvSpPr>
          <p:cNvPr id="3" name="Content Placeholder 2"/>
          <p:cNvSpPr>
            <a:spLocks noGrp="1"/>
          </p:cNvSpPr>
          <p:nvPr>
            <p:ph idx="1"/>
          </p:nvPr>
        </p:nvSpPr>
        <p:spPr/>
        <p:txBody>
          <a:bodyPr/>
          <a:lstStyle/>
          <a:p>
            <a:r>
              <a:rPr lang="en-US" sz="2400" dirty="0" smtClean="0"/>
              <a:t>Since Jan.1 2012, there have been 11 similar events, when MW limits dropped below 20% of MVA ratings and caused high shadow prices (&gt;$1000) in SCED. </a:t>
            </a:r>
            <a:endParaRPr lang="en-US" sz="2400" dirty="0"/>
          </a:p>
        </p:txBody>
      </p:sp>
      <p:graphicFrame>
        <p:nvGraphicFramePr>
          <p:cNvPr id="5" name="Table 4"/>
          <p:cNvGraphicFramePr>
            <a:graphicFrameLocks noGrp="1"/>
          </p:cNvGraphicFramePr>
          <p:nvPr/>
        </p:nvGraphicFramePr>
        <p:xfrm>
          <a:off x="628650" y="2920922"/>
          <a:ext cx="7886699" cy="2160744"/>
        </p:xfrm>
        <a:graphic>
          <a:graphicData uri="http://schemas.openxmlformats.org/drawingml/2006/table">
            <a:tbl>
              <a:tblPr/>
              <a:tblGrid>
                <a:gridCol w="803358"/>
                <a:gridCol w="170864"/>
                <a:gridCol w="1402879"/>
                <a:gridCol w="1330937"/>
                <a:gridCol w="1103119"/>
                <a:gridCol w="1501800"/>
                <a:gridCol w="1573742"/>
              </a:tblGrid>
              <a:tr h="180062">
                <a:tc>
                  <a:txBody>
                    <a:bodyPr/>
                    <a:lstStyle/>
                    <a:p>
                      <a:pPr algn="r" rtl="0" fontAlgn="b"/>
                      <a:r>
                        <a:rPr lang="en-US" sz="1000" b="1" i="0" u="none" strike="noStrike">
                          <a:solidFill>
                            <a:srgbClr val="000000"/>
                          </a:solidFill>
                          <a:effectLst/>
                          <a:latin typeface="Calibri" panose="020F0502020204030204" pitchFamily="34" charset="0"/>
                        </a:rPr>
                        <a:t>Date</a:t>
                      </a:r>
                    </a:p>
                  </a:txBody>
                  <a:tcPr marL="9003" marR="9003" marT="90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rtl="0" fontAlgn="b"/>
                      <a:r>
                        <a:rPr lang="en-US" sz="1000" b="1" i="0" u="none" strike="noStrike">
                          <a:solidFill>
                            <a:srgbClr val="000000"/>
                          </a:solidFill>
                          <a:effectLst/>
                          <a:latin typeface="Calibri" panose="020F0502020204030204" pitchFamily="34" charset="0"/>
                        </a:rPr>
                        <a:t> </a:t>
                      </a:r>
                    </a:p>
                  </a:txBody>
                  <a:tcPr marL="9003" marR="9003" marT="90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rtl="0" fontAlgn="b"/>
                      <a:r>
                        <a:rPr lang="en-US" sz="1000" b="1" i="0" u="none" strike="noStrike">
                          <a:solidFill>
                            <a:srgbClr val="000000"/>
                          </a:solidFill>
                          <a:effectLst/>
                          <a:latin typeface="Calibri" panose="020F0502020204030204" pitchFamily="34" charset="0"/>
                        </a:rPr>
                        <a:t>Contingency</a:t>
                      </a:r>
                    </a:p>
                  </a:txBody>
                  <a:tcPr marL="9003" marR="9003" marT="90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rtl="0" fontAlgn="b"/>
                      <a:r>
                        <a:rPr lang="en-US" sz="1000" b="1" i="0" u="none" strike="noStrike">
                          <a:solidFill>
                            <a:srgbClr val="000000"/>
                          </a:solidFill>
                          <a:effectLst/>
                          <a:latin typeface="Calibri" panose="020F0502020204030204" pitchFamily="34" charset="0"/>
                        </a:rPr>
                        <a:t>Constraint</a:t>
                      </a:r>
                    </a:p>
                  </a:txBody>
                  <a:tcPr marL="9003" marR="9003" marT="90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rtl="0" fontAlgn="b"/>
                      <a:r>
                        <a:rPr lang="en-US" sz="1000" b="1" i="0" u="none" strike="noStrike">
                          <a:solidFill>
                            <a:srgbClr val="000000"/>
                          </a:solidFill>
                          <a:effectLst/>
                          <a:latin typeface="Calibri" panose="020F0502020204030204" pitchFamily="34" charset="0"/>
                        </a:rPr>
                        <a:t>Daily Limit Min</a:t>
                      </a:r>
                    </a:p>
                  </a:txBody>
                  <a:tcPr marL="9003" marR="9003" marT="90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rtl="0" fontAlgn="b"/>
                      <a:r>
                        <a:rPr lang="en-US" sz="1000" b="1" i="0" u="none" strike="noStrike">
                          <a:solidFill>
                            <a:srgbClr val="000000"/>
                          </a:solidFill>
                          <a:effectLst/>
                          <a:latin typeface="Calibri" panose="020F0502020204030204" pitchFamily="34" charset="0"/>
                        </a:rPr>
                        <a:t>Max SP with Low Lim</a:t>
                      </a:r>
                    </a:p>
                  </a:txBody>
                  <a:tcPr marL="9003" marR="9003" marT="90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rtl="0" fontAlgn="b"/>
                      <a:r>
                        <a:rPr lang="en-US" sz="1000" b="1" i="0" u="none" strike="noStrike">
                          <a:solidFill>
                            <a:srgbClr val="000000"/>
                          </a:solidFill>
                          <a:effectLst/>
                          <a:latin typeface="Calibri" panose="020F0502020204030204" pitchFamily="34" charset="0"/>
                        </a:rPr>
                        <a:t>Binding with Low Limit</a:t>
                      </a:r>
                    </a:p>
                  </a:txBody>
                  <a:tcPr marL="9003" marR="9003" marT="9003" marB="0" anchor="b">
                    <a:lnL>
                      <a:noFill/>
                    </a:lnL>
                    <a:lnR>
                      <a:noFill/>
                    </a:lnR>
                    <a:lnT>
                      <a:noFill/>
                    </a:lnT>
                    <a:lnB w="6350" cap="flat" cmpd="sng" algn="ctr">
                      <a:solidFill>
                        <a:srgbClr val="000000"/>
                      </a:solidFill>
                      <a:prstDash val="solid"/>
                      <a:round/>
                      <a:headEnd type="none" w="med" len="med"/>
                      <a:tailEnd type="none" w="med" len="med"/>
                    </a:lnB>
                  </a:tcPr>
                </a:tc>
              </a:tr>
              <a:tr h="180062">
                <a:tc>
                  <a:txBody>
                    <a:bodyPr/>
                    <a:lstStyle/>
                    <a:p>
                      <a:pPr algn="r" rtl="0" fontAlgn="b"/>
                      <a:r>
                        <a:rPr lang="en-US" sz="1000" b="0" i="0" u="none" strike="noStrike">
                          <a:solidFill>
                            <a:srgbClr val="000000"/>
                          </a:solidFill>
                          <a:effectLst/>
                          <a:latin typeface="Calibri" panose="020F0502020204030204" pitchFamily="34" charset="0"/>
                        </a:rPr>
                        <a:t>6/14/2012</a:t>
                      </a:r>
                    </a:p>
                  </a:txBody>
                  <a:tcPr marL="9003" marR="9003" marT="900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rtl="0" fontAlgn="b"/>
                      <a:endParaRPr lang="en-US" sz="1000" b="0" i="0" u="none" strike="noStrike">
                        <a:solidFill>
                          <a:srgbClr val="000000"/>
                        </a:solidFill>
                        <a:effectLst/>
                        <a:latin typeface="Calibri" panose="020F0502020204030204" pitchFamily="34" charset="0"/>
                      </a:endParaRPr>
                    </a:p>
                  </a:txBody>
                  <a:tcPr marL="9003" marR="9003" marT="900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rtl="0" fontAlgn="b"/>
                      <a:r>
                        <a:rPr lang="en-US" sz="1000" b="0" i="0" u="none" strike="noStrike">
                          <a:solidFill>
                            <a:srgbClr val="000000"/>
                          </a:solidFill>
                          <a:effectLst/>
                          <a:latin typeface="Calibri" panose="020F0502020204030204" pitchFamily="34" charset="0"/>
                        </a:rPr>
                        <a:t>XLOB58</a:t>
                      </a:r>
                    </a:p>
                  </a:txBody>
                  <a:tcPr marL="9003" marR="9003" marT="900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rtl="0" fontAlgn="b"/>
                      <a:r>
                        <a:rPr lang="en-US" sz="1000" b="0" i="0" u="none" strike="noStrike">
                          <a:solidFill>
                            <a:srgbClr val="000000"/>
                          </a:solidFill>
                          <a:effectLst/>
                          <a:latin typeface="Calibri" panose="020F0502020204030204" pitchFamily="34" charset="0"/>
                        </a:rPr>
                        <a:t>NLARSW_PS1</a:t>
                      </a:r>
                    </a:p>
                  </a:txBody>
                  <a:tcPr marL="9003" marR="9003" marT="900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rtl="0" fontAlgn="b"/>
                      <a:r>
                        <a:rPr lang="en-US" sz="1000" b="0" i="0" u="none" strike="noStrike">
                          <a:solidFill>
                            <a:srgbClr val="000000"/>
                          </a:solidFill>
                          <a:effectLst/>
                          <a:latin typeface="Calibri" panose="020F0502020204030204" pitchFamily="34" charset="0"/>
                        </a:rPr>
                        <a:t>38.9</a:t>
                      </a:r>
                    </a:p>
                  </a:txBody>
                  <a:tcPr marL="9003" marR="9003" marT="900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rtl="0" fontAlgn="b"/>
                      <a:r>
                        <a:rPr lang="en-US" sz="1000" b="0" i="0" u="none" strike="noStrike">
                          <a:solidFill>
                            <a:srgbClr val="000000"/>
                          </a:solidFill>
                          <a:effectLst/>
                          <a:latin typeface="Calibri" panose="020F0502020204030204" pitchFamily="34" charset="0"/>
                        </a:rPr>
                        <a:t>$3,500.00 </a:t>
                      </a:r>
                    </a:p>
                  </a:txBody>
                  <a:tcPr marL="9003" marR="9003" marT="900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rtl="0" fontAlgn="b"/>
                      <a:r>
                        <a:rPr lang="en-US" sz="1000" b="0" i="0" u="none" strike="noStrike">
                          <a:solidFill>
                            <a:srgbClr val="000000"/>
                          </a:solidFill>
                          <a:effectLst/>
                          <a:latin typeface="Calibri" panose="020F0502020204030204" pitchFamily="34" charset="0"/>
                        </a:rPr>
                        <a:t>2</a:t>
                      </a:r>
                    </a:p>
                  </a:txBody>
                  <a:tcPr marL="9003" marR="9003" marT="9003" marB="0" anchor="b">
                    <a:lnL>
                      <a:noFill/>
                    </a:lnL>
                    <a:lnR>
                      <a:noFill/>
                    </a:lnR>
                    <a:lnT w="6350" cap="flat" cmpd="sng" algn="ctr">
                      <a:solidFill>
                        <a:srgbClr val="000000"/>
                      </a:solidFill>
                      <a:prstDash val="solid"/>
                      <a:round/>
                      <a:headEnd type="none" w="med" len="med"/>
                      <a:tailEnd type="none" w="med" len="med"/>
                    </a:lnT>
                    <a:lnB>
                      <a:noFill/>
                    </a:lnB>
                  </a:tcPr>
                </a:tc>
              </a:tr>
              <a:tr h="180062">
                <a:tc>
                  <a:txBody>
                    <a:bodyPr/>
                    <a:lstStyle/>
                    <a:p>
                      <a:pPr algn="r" rtl="0" fontAlgn="b"/>
                      <a:r>
                        <a:rPr lang="en-US" sz="1000" b="0" i="0" u="none" strike="noStrike">
                          <a:solidFill>
                            <a:srgbClr val="000000"/>
                          </a:solidFill>
                          <a:effectLst/>
                          <a:latin typeface="Calibri" panose="020F0502020204030204" pitchFamily="34" charset="0"/>
                        </a:rPr>
                        <a:t>8/23/2012</a:t>
                      </a:r>
                    </a:p>
                  </a:txBody>
                  <a:tcPr marL="9003" marR="9003" marT="9003" marB="0" anchor="b">
                    <a:lnL>
                      <a:noFill/>
                    </a:lnL>
                    <a:lnR>
                      <a:noFill/>
                    </a:lnR>
                    <a:lnT>
                      <a:noFill/>
                    </a:lnT>
                    <a:lnB>
                      <a:noFill/>
                    </a:lnB>
                  </a:tcPr>
                </a:tc>
                <a:tc>
                  <a:txBody>
                    <a:bodyPr/>
                    <a:lstStyle/>
                    <a:p>
                      <a:pPr algn="r" rtl="0" fontAlgn="b"/>
                      <a:endParaRPr lang="en-US" sz="1000" b="0" i="0" u="none" strike="noStrike">
                        <a:solidFill>
                          <a:srgbClr val="000000"/>
                        </a:solidFill>
                        <a:effectLst/>
                        <a:latin typeface="Calibri" panose="020F0502020204030204" pitchFamily="34" charset="0"/>
                      </a:endParaRPr>
                    </a:p>
                  </a:txBody>
                  <a:tcPr marL="9003" marR="9003" marT="9003" marB="0" anchor="b">
                    <a:lnL>
                      <a:noFill/>
                    </a:lnL>
                    <a:lnR>
                      <a:noFill/>
                    </a:lnR>
                    <a:lnT>
                      <a:noFill/>
                    </a:lnT>
                    <a:lnB>
                      <a:noFill/>
                    </a:lnB>
                  </a:tcPr>
                </a:tc>
                <a:tc>
                  <a:txBody>
                    <a:bodyPr/>
                    <a:lstStyle/>
                    <a:p>
                      <a:pPr algn="l" rtl="0" fontAlgn="b"/>
                      <a:r>
                        <a:rPr lang="en-US" sz="1000" b="0" i="0" u="none" strike="noStrike">
                          <a:solidFill>
                            <a:srgbClr val="000000"/>
                          </a:solidFill>
                          <a:effectLst/>
                          <a:latin typeface="Calibri" panose="020F0502020204030204" pitchFamily="34" charset="0"/>
                        </a:rPr>
                        <a:t>XLOB58</a:t>
                      </a:r>
                    </a:p>
                  </a:txBody>
                  <a:tcPr marL="9003" marR="9003" marT="9003" marB="0" anchor="b">
                    <a:lnL>
                      <a:noFill/>
                    </a:lnL>
                    <a:lnR>
                      <a:noFill/>
                    </a:lnR>
                    <a:lnT>
                      <a:noFill/>
                    </a:lnT>
                    <a:lnB>
                      <a:noFill/>
                    </a:lnB>
                  </a:tcPr>
                </a:tc>
                <a:tc>
                  <a:txBody>
                    <a:bodyPr/>
                    <a:lstStyle/>
                    <a:p>
                      <a:pPr algn="l" rtl="0" fontAlgn="b"/>
                      <a:r>
                        <a:rPr lang="en-US" sz="1000" b="0" i="0" u="none" strike="noStrike">
                          <a:solidFill>
                            <a:srgbClr val="000000"/>
                          </a:solidFill>
                          <a:effectLst/>
                          <a:latin typeface="Calibri" panose="020F0502020204030204" pitchFamily="34" charset="0"/>
                        </a:rPr>
                        <a:t>NLARSW_PS1</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49.4</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$1,855.25 </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1</a:t>
                      </a:r>
                    </a:p>
                  </a:txBody>
                  <a:tcPr marL="9003" marR="9003" marT="9003" marB="0" anchor="b">
                    <a:lnL>
                      <a:noFill/>
                    </a:lnL>
                    <a:lnR>
                      <a:noFill/>
                    </a:lnR>
                    <a:lnT>
                      <a:noFill/>
                    </a:lnT>
                    <a:lnB>
                      <a:noFill/>
                    </a:lnB>
                  </a:tcPr>
                </a:tc>
              </a:tr>
              <a:tr h="180062">
                <a:tc>
                  <a:txBody>
                    <a:bodyPr/>
                    <a:lstStyle/>
                    <a:p>
                      <a:pPr algn="r" rtl="0" fontAlgn="b"/>
                      <a:r>
                        <a:rPr lang="en-US" sz="1000" b="0" i="0" u="none" strike="noStrike">
                          <a:solidFill>
                            <a:srgbClr val="000000"/>
                          </a:solidFill>
                          <a:effectLst/>
                          <a:latin typeface="Calibri" panose="020F0502020204030204" pitchFamily="34" charset="0"/>
                        </a:rPr>
                        <a:t>12/9/2012</a:t>
                      </a:r>
                    </a:p>
                  </a:txBody>
                  <a:tcPr marL="9003" marR="9003" marT="9003" marB="0" anchor="b">
                    <a:lnL>
                      <a:noFill/>
                    </a:lnL>
                    <a:lnR>
                      <a:noFill/>
                    </a:lnR>
                    <a:lnT>
                      <a:noFill/>
                    </a:lnT>
                    <a:lnB>
                      <a:noFill/>
                    </a:lnB>
                  </a:tcPr>
                </a:tc>
                <a:tc>
                  <a:txBody>
                    <a:bodyPr/>
                    <a:lstStyle/>
                    <a:p>
                      <a:pPr algn="r" rtl="0" fontAlgn="b"/>
                      <a:endParaRPr lang="en-US" sz="1000" b="0" i="0" u="none" strike="noStrike">
                        <a:solidFill>
                          <a:srgbClr val="000000"/>
                        </a:solidFill>
                        <a:effectLst/>
                        <a:latin typeface="Calibri" panose="020F0502020204030204" pitchFamily="34" charset="0"/>
                      </a:endParaRPr>
                    </a:p>
                  </a:txBody>
                  <a:tcPr marL="9003" marR="9003" marT="9003" marB="0" anchor="b">
                    <a:lnL>
                      <a:noFill/>
                    </a:lnL>
                    <a:lnR>
                      <a:noFill/>
                    </a:lnR>
                    <a:lnT>
                      <a:noFill/>
                    </a:lnT>
                    <a:lnB>
                      <a:noFill/>
                    </a:lnB>
                  </a:tcPr>
                </a:tc>
                <a:tc>
                  <a:txBody>
                    <a:bodyPr/>
                    <a:lstStyle/>
                    <a:p>
                      <a:pPr algn="l" rtl="0" fontAlgn="b"/>
                      <a:r>
                        <a:rPr lang="en-US" sz="1000" b="0" i="0" u="none" strike="noStrike">
                          <a:solidFill>
                            <a:srgbClr val="000000"/>
                          </a:solidFill>
                          <a:effectLst/>
                          <a:latin typeface="Calibri" panose="020F0502020204030204" pitchFamily="34" charset="0"/>
                        </a:rPr>
                        <a:t>XVE2R89</a:t>
                      </a:r>
                    </a:p>
                  </a:txBody>
                  <a:tcPr marL="9003" marR="9003" marT="9003" marB="0" anchor="b">
                    <a:lnL>
                      <a:noFill/>
                    </a:lnL>
                    <a:lnR>
                      <a:noFill/>
                    </a:lnR>
                    <a:lnT>
                      <a:noFill/>
                    </a:lnT>
                    <a:lnB>
                      <a:noFill/>
                    </a:lnB>
                  </a:tcPr>
                </a:tc>
                <a:tc>
                  <a:txBody>
                    <a:bodyPr/>
                    <a:lstStyle/>
                    <a:p>
                      <a:pPr algn="l" rtl="0" fontAlgn="b"/>
                      <a:r>
                        <a:rPr lang="en-US" sz="1000" b="0" i="0" u="none" strike="noStrike">
                          <a:solidFill>
                            <a:srgbClr val="000000"/>
                          </a:solidFill>
                          <a:effectLst/>
                          <a:latin typeface="Calibri" panose="020F0502020204030204" pitchFamily="34" charset="0"/>
                        </a:rPr>
                        <a:t>PAUL_69-1</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4.8</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$2,800.00 </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1</a:t>
                      </a:r>
                    </a:p>
                  </a:txBody>
                  <a:tcPr marL="9003" marR="9003" marT="9003" marB="0" anchor="b">
                    <a:lnL>
                      <a:noFill/>
                    </a:lnL>
                    <a:lnR>
                      <a:noFill/>
                    </a:lnR>
                    <a:lnT>
                      <a:noFill/>
                    </a:lnT>
                    <a:lnB>
                      <a:noFill/>
                    </a:lnB>
                  </a:tcPr>
                </a:tc>
              </a:tr>
              <a:tr h="180062">
                <a:tc>
                  <a:txBody>
                    <a:bodyPr/>
                    <a:lstStyle/>
                    <a:p>
                      <a:pPr algn="r" rtl="0" fontAlgn="b"/>
                      <a:r>
                        <a:rPr lang="en-US" sz="1000" b="0" i="0" u="none" strike="noStrike">
                          <a:solidFill>
                            <a:srgbClr val="000000"/>
                          </a:solidFill>
                          <a:effectLst/>
                          <a:latin typeface="Calibri" panose="020F0502020204030204" pitchFamily="34" charset="0"/>
                        </a:rPr>
                        <a:t>12/28/2012</a:t>
                      </a:r>
                    </a:p>
                  </a:txBody>
                  <a:tcPr marL="9003" marR="9003" marT="9003" marB="0" anchor="b">
                    <a:lnL>
                      <a:noFill/>
                    </a:lnL>
                    <a:lnR>
                      <a:noFill/>
                    </a:lnR>
                    <a:lnT>
                      <a:noFill/>
                    </a:lnT>
                    <a:lnB>
                      <a:noFill/>
                    </a:lnB>
                  </a:tcPr>
                </a:tc>
                <a:tc>
                  <a:txBody>
                    <a:bodyPr/>
                    <a:lstStyle/>
                    <a:p>
                      <a:pPr algn="r" rtl="0" fontAlgn="b"/>
                      <a:endParaRPr lang="en-US" sz="1000" b="0" i="0" u="none" strike="noStrike">
                        <a:solidFill>
                          <a:srgbClr val="000000"/>
                        </a:solidFill>
                        <a:effectLst/>
                        <a:latin typeface="Calibri" panose="020F0502020204030204" pitchFamily="34" charset="0"/>
                      </a:endParaRPr>
                    </a:p>
                  </a:txBody>
                  <a:tcPr marL="9003" marR="9003" marT="9003" marB="0" anchor="b">
                    <a:lnL>
                      <a:noFill/>
                    </a:lnL>
                    <a:lnR>
                      <a:noFill/>
                    </a:lnR>
                    <a:lnT>
                      <a:noFill/>
                    </a:lnT>
                    <a:lnB>
                      <a:noFill/>
                    </a:lnB>
                  </a:tcPr>
                </a:tc>
                <a:tc>
                  <a:txBody>
                    <a:bodyPr/>
                    <a:lstStyle/>
                    <a:p>
                      <a:pPr algn="l" rtl="0" fontAlgn="b"/>
                      <a:r>
                        <a:rPr lang="en-US" sz="1000" b="0" i="0" u="none" strike="noStrike">
                          <a:solidFill>
                            <a:srgbClr val="000000"/>
                          </a:solidFill>
                          <a:effectLst/>
                          <a:latin typeface="Calibri" panose="020F0502020204030204" pitchFamily="34" charset="0"/>
                        </a:rPr>
                        <a:t>BASE CASE</a:t>
                      </a:r>
                    </a:p>
                  </a:txBody>
                  <a:tcPr marL="9003" marR="9003" marT="9003" marB="0" anchor="b">
                    <a:lnL>
                      <a:noFill/>
                    </a:lnL>
                    <a:lnR>
                      <a:noFill/>
                    </a:lnR>
                    <a:lnT>
                      <a:noFill/>
                    </a:lnT>
                    <a:lnB>
                      <a:noFill/>
                    </a:lnB>
                  </a:tcPr>
                </a:tc>
                <a:tc>
                  <a:txBody>
                    <a:bodyPr/>
                    <a:lstStyle/>
                    <a:p>
                      <a:pPr algn="l" rtl="0" fontAlgn="b"/>
                      <a:r>
                        <a:rPr lang="en-US" sz="1000" b="0" i="0" u="none" strike="noStrike">
                          <a:solidFill>
                            <a:srgbClr val="000000"/>
                          </a:solidFill>
                          <a:effectLst/>
                          <a:latin typeface="Calibri" panose="020F0502020204030204" pitchFamily="34" charset="0"/>
                        </a:rPr>
                        <a:t>SNYDR_FMR1</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6.2</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$1,111.72 </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1</a:t>
                      </a:r>
                    </a:p>
                  </a:txBody>
                  <a:tcPr marL="9003" marR="9003" marT="9003" marB="0" anchor="b">
                    <a:lnL>
                      <a:noFill/>
                    </a:lnL>
                    <a:lnR>
                      <a:noFill/>
                    </a:lnR>
                    <a:lnT>
                      <a:noFill/>
                    </a:lnT>
                    <a:lnB>
                      <a:noFill/>
                    </a:lnB>
                  </a:tcPr>
                </a:tc>
              </a:tr>
              <a:tr h="180062">
                <a:tc>
                  <a:txBody>
                    <a:bodyPr/>
                    <a:lstStyle/>
                    <a:p>
                      <a:pPr algn="r" rtl="0" fontAlgn="b"/>
                      <a:r>
                        <a:rPr lang="en-US" sz="1000" b="0" i="0" u="none" strike="noStrike">
                          <a:solidFill>
                            <a:srgbClr val="000000"/>
                          </a:solidFill>
                          <a:effectLst/>
                          <a:latin typeface="Calibri" panose="020F0502020204030204" pitchFamily="34" charset="0"/>
                        </a:rPr>
                        <a:t>2/21/2013</a:t>
                      </a:r>
                    </a:p>
                  </a:txBody>
                  <a:tcPr marL="9003" marR="9003" marT="9003" marB="0" anchor="b">
                    <a:lnL>
                      <a:noFill/>
                    </a:lnL>
                    <a:lnR>
                      <a:noFill/>
                    </a:lnR>
                    <a:lnT>
                      <a:noFill/>
                    </a:lnT>
                    <a:lnB>
                      <a:noFill/>
                    </a:lnB>
                  </a:tcPr>
                </a:tc>
                <a:tc>
                  <a:txBody>
                    <a:bodyPr/>
                    <a:lstStyle/>
                    <a:p>
                      <a:pPr algn="r" rtl="0" fontAlgn="b"/>
                      <a:endParaRPr lang="en-US" sz="1000" b="0" i="0" u="none" strike="noStrike">
                        <a:solidFill>
                          <a:srgbClr val="000000"/>
                        </a:solidFill>
                        <a:effectLst/>
                        <a:latin typeface="Calibri" panose="020F0502020204030204" pitchFamily="34" charset="0"/>
                      </a:endParaRPr>
                    </a:p>
                  </a:txBody>
                  <a:tcPr marL="9003" marR="9003" marT="9003" marB="0" anchor="b">
                    <a:lnL>
                      <a:noFill/>
                    </a:lnL>
                    <a:lnR>
                      <a:noFill/>
                    </a:lnR>
                    <a:lnT>
                      <a:noFill/>
                    </a:lnT>
                    <a:lnB>
                      <a:noFill/>
                    </a:lnB>
                  </a:tcPr>
                </a:tc>
                <a:tc>
                  <a:txBody>
                    <a:bodyPr/>
                    <a:lstStyle/>
                    <a:p>
                      <a:pPr algn="l" rtl="0" fontAlgn="b"/>
                      <a:r>
                        <a:rPr lang="en-US" sz="1000" b="0" i="0" u="none" strike="noStrike">
                          <a:solidFill>
                            <a:srgbClr val="000000"/>
                          </a:solidFill>
                          <a:effectLst/>
                          <a:latin typeface="Calibri" panose="020F0502020204030204" pitchFamily="34" charset="0"/>
                        </a:rPr>
                        <a:t>SAJORIO5</a:t>
                      </a:r>
                    </a:p>
                  </a:txBody>
                  <a:tcPr marL="9003" marR="9003" marT="9003" marB="0" anchor="b">
                    <a:lnL>
                      <a:noFill/>
                    </a:lnL>
                    <a:lnR>
                      <a:noFill/>
                    </a:lnR>
                    <a:lnT>
                      <a:noFill/>
                    </a:lnT>
                    <a:lnB>
                      <a:noFill/>
                    </a:lnB>
                  </a:tcPr>
                </a:tc>
                <a:tc>
                  <a:txBody>
                    <a:bodyPr/>
                    <a:lstStyle/>
                    <a:p>
                      <a:pPr algn="l" rtl="0" fontAlgn="b"/>
                      <a:r>
                        <a:rPr lang="en-US" sz="1000" b="0" i="0" u="none" strike="noStrike">
                          <a:solidFill>
                            <a:srgbClr val="000000"/>
                          </a:solidFill>
                          <a:effectLst/>
                          <a:latin typeface="Calibri" panose="020F0502020204030204" pitchFamily="34" charset="0"/>
                        </a:rPr>
                        <a:t>RIOHONDO_345L</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1.2</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$3,500.00 </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8</a:t>
                      </a:r>
                    </a:p>
                  </a:txBody>
                  <a:tcPr marL="9003" marR="9003" marT="9003" marB="0" anchor="b">
                    <a:lnL>
                      <a:noFill/>
                    </a:lnL>
                    <a:lnR>
                      <a:noFill/>
                    </a:lnR>
                    <a:lnT>
                      <a:noFill/>
                    </a:lnT>
                    <a:lnB>
                      <a:noFill/>
                    </a:lnB>
                  </a:tcPr>
                </a:tc>
              </a:tr>
              <a:tr h="180062">
                <a:tc>
                  <a:txBody>
                    <a:bodyPr/>
                    <a:lstStyle/>
                    <a:p>
                      <a:pPr algn="r" rtl="0" fontAlgn="b"/>
                      <a:r>
                        <a:rPr lang="en-US" sz="1000" b="0" i="0" u="none" strike="noStrike">
                          <a:solidFill>
                            <a:srgbClr val="000000"/>
                          </a:solidFill>
                          <a:effectLst/>
                          <a:latin typeface="Calibri" panose="020F0502020204030204" pitchFamily="34" charset="0"/>
                        </a:rPr>
                        <a:t>5/19/2015</a:t>
                      </a:r>
                    </a:p>
                  </a:txBody>
                  <a:tcPr marL="9003" marR="9003" marT="9003" marB="0" anchor="b">
                    <a:lnL>
                      <a:noFill/>
                    </a:lnL>
                    <a:lnR>
                      <a:noFill/>
                    </a:lnR>
                    <a:lnT>
                      <a:noFill/>
                    </a:lnT>
                    <a:lnB>
                      <a:noFill/>
                    </a:lnB>
                  </a:tcPr>
                </a:tc>
                <a:tc>
                  <a:txBody>
                    <a:bodyPr/>
                    <a:lstStyle/>
                    <a:p>
                      <a:pPr algn="r" rtl="0" fontAlgn="b"/>
                      <a:endParaRPr lang="en-US" sz="1000" b="0" i="0" u="none" strike="noStrike">
                        <a:solidFill>
                          <a:srgbClr val="000000"/>
                        </a:solidFill>
                        <a:effectLst/>
                        <a:latin typeface="Calibri" panose="020F0502020204030204" pitchFamily="34" charset="0"/>
                      </a:endParaRPr>
                    </a:p>
                  </a:txBody>
                  <a:tcPr marL="9003" marR="9003" marT="9003" marB="0" anchor="b">
                    <a:lnL>
                      <a:noFill/>
                    </a:lnL>
                    <a:lnR>
                      <a:noFill/>
                    </a:lnR>
                    <a:lnT>
                      <a:noFill/>
                    </a:lnT>
                    <a:lnB>
                      <a:noFill/>
                    </a:lnB>
                  </a:tcPr>
                </a:tc>
                <a:tc>
                  <a:txBody>
                    <a:bodyPr/>
                    <a:lstStyle/>
                    <a:p>
                      <a:pPr algn="l" rtl="0" fontAlgn="b"/>
                      <a:r>
                        <a:rPr lang="en-US" sz="1000" b="0" i="0" u="none" strike="noStrike">
                          <a:solidFill>
                            <a:srgbClr val="000000"/>
                          </a:solidFill>
                          <a:effectLst/>
                          <a:latin typeface="Calibri" panose="020F0502020204030204" pitchFamily="34" charset="0"/>
                        </a:rPr>
                        <a:t>SCRDLOF9</a:t>
                      </a:r>
                    </a:p>
                  </a:txBody>
                  <a:tcPr marL="9003" marR="9003" marT="9003" marB="0" anchor="b">
                    <a:lnL>
                      <a:noFill/>
                    </a:lnL>
                    <a:lnR>
                      <a:noFill/>
                    </a:lnR>
                    <a:lnT>
                      <a:noFill/>
                    </a:lnT>
                    <a:lnB>
                      <a:noFill/>
                    </a:lnB>
                  </a:tcPr>
                </a:tc>
                <a:tc>
                  <a:txBody>
                    <a:bodyPr/>
                    <a:lstStyle/>
                    <a:p>
                      <a:pPr algn="l" rtl="0" fontAlgn="b"/>
                      <a:r>
                        <a:rPr lang="en-US" sz="1000" b="0" i="0" u="none" strike="noStrike">
                          <a:solidFill>
                            <a:srgbClr val="000000"/>
                          </a:solidFill>
                          <a:effectLst/>
                          <a:latin typeface="Calibri" panose="020F0502020204030204" pitchFamily="34" charset="0"/>
                        </a:rPr>
                        <a:t>POS_SHAN_1</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0.3</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$2,800.00 </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1</a:t>
                      </a:r>
                    </a:p>
                  </a:txBody>
                  <a:tcPr marL="9003" marR="9003" marT="9003" marB="0" anchor="b">
                    <a:lnL>
                      <a:noFill/>
                    </a:lnL>
                    <a:lnR>
                      <a:noFill/>
                    </a:lnR>
                    <a:lnT>
                      <a:noFill/>
                    </a:lnT>
                    <a:lnB>
                      <a:noFill/>
                    </a:lnB>
                  </a:tcPr>
                </a:tc>
              </a:tr>
              <a:tr h="180062">
                <a:tc>
                  <a:txBody>
                    <a:bodyPr/>
                    <a:lstStyle/>
                    <a:p>
                      <a:pPr algn="r" rtl="0" fontAlgn="b"/>
                      <a:r>
                        <a:rPr lang="en-US" sz="1000" b="0" i="0" u="none" strike="noStrike">
                          <a:solidFill>
                            <a:srgbClr val="000000"/>
                          </a:solidFill>
                          <a:effectLst/>
                          <a:latin typeface="Calibri" panose="020F0502020204030204" pitchFamily="34" charset="0"/>
                        </a:rPr>
                        <a:t>5/3/2017</a:t>
                      </a:r>
                    </a:p>
                  </a:txBody>
                  <a:tcPr marL="9003" marR="9003" marT="9003" marB="0" anchor="b">
                    <a:lnL>
                      <a:noFill/>
                    </a:lnL>
                    <a:lnR>
                      <a:noFill/>
                    </a:lnR>
                    <a:lnT>
                      <a:noFill/>
                    </a:lnT>
                    <a:lnB>
                      <a:noFill/>
                    </a:lnB>
                  </a:tcPr>
                </a:tc>
                <a:tc>
                  <a:txBody>
                    <a:bodyPr/>
                    <a:lstStyle/>
                    <a:p>
                      <a:pPr algn="r" rtl="0" fontAlgn="b"/>
                      <a:endParaRPr lang="en-US" sz="1000" b="0" i="0" u="none" strike="noStrike">
                        <a:solidFill>
                          <a:srgbClr val="000000"/>
                        </a:solidFill>
                        <a:effectLst/>
                        <a:latin typeface="Calibri" panose="020F0502020204030204" pitchFamily="34" charset="0"/>
                      </a:endParaRPr>
                    </a:p>
                  </a:txBody>
                  <a:tcPr marL="9003" marR="9003" marT="9003" marB="0" anchor="b">
                    <a:lnL>
                      <a:noFill/>
                    </a:lnL>
                    <a:lnR>
                      <a:noFill/>
                    </a:lnR>
                    <a:lnT>
                      <a:noFill/>
                    </a:lnT>
                    <a:lnB>
                      <a:noFill/>
                    </a:lnB>
                  </a:tcPr>
                </a:tc>
                <a:tc>
                  <a:txBody>
                    <a:bodyPr/>
                    <a:lstStyle/>
                    <a:p>
                      <a:pPr algn="l" rtl="0" fontAlgn="b"/>
                      <a:r>
                        <a:rPr lang="en-US" sz="1000" b="0" i="0" u="none" strike="noStrike">
                          <a:solidFill>
                            <a:srgbClr val="000000"/>
                          </a:solidFill>
                          <a:effectLst/>
                          <a:latin typeface="Calibri" panose="020F0502020204030204" pitchFamily="34" charset="0"/>
                        </a:rPr>
                        <a:t>SKLELOY8</a:t>
                      </a:r>
                    </a:p>
                  </a:txBody>
                  <a:tcPr marL="9003" marR="9003" marT="9003" marB="0" anchor="b">
                    <a:lnL>
                      <a:noFill/>
                    </a:lnL>
                    <a:lnR>
                      <a:noFill/>
                    </a:lnR>
                    <a:lnT>
                      <a:noFill/>
                    </a:lnT>
                    <a:lnB>
                      <a:noFill/>
                    </a:lnB>
                  </a:tcPr>
                </a:tc>
                <a:tc>
                  <a:txBody>
                    <a:bodyPr/>
                    <a:lstStyle/>
                    <a:p>
                      <a:pPr algn="l" rtl="0" fontAlgn="b"/>
                      <a:r>
                        <a:rPr lang="en-US" sz="1000" b="0" i="0" u="none" strike="noStrike">
                          <a:solidFill>
                            <a:srgbClr val="000000"/>
                          </a:solidFill>
                          <a:effectLst/>
                          <a:latin typeface="Calibri" panose="020F0502020204030204" pitchFamily="34" charset="0"/>
                        </a:rPr>
                        <a:t>LOYOLA_69_1</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0.9</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$3,500.00 </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2</a:t>
                      </a:r>
                    </a:p>
                  </a:txBody>
                  <a:tcPr marL="9003" marR="9003" marT="9003" marB="0" anchor="b">
                    <a:lnL>
                      <a:noFill/>
                    </a:lnL>
                    <a:lnR>
                      <a:noFill/>
                    </a:lnR>
                    <a:lnT>
                      <a:noFill/>
                    </a:lnT>
                    <a:lnB>
                      <a:noFill/>
                    </a:lnB>
                  </a:tcPr>
                </a:tc>
              </a:tr>
              <a:tr h="180062">
                <a:tc>
                  <a:txBody>
                    <a:bodyPr/>
                    <a:lstStyle/>
                    <a:p>
                      <a:pPr algn="r" rtl="0" fontAlgn="b"/>
                      <a:r>
                        <a:rPr lang="en-US" sz="1000" b="0" i="0" u="none" strike="noStrike">
                          <a:solidFill>
                            <a:srgbClr val="000000"/>
                          </a:solidFill>
                          <a:effectLst/>
                          <a:latin typeface="Calibri" panose="020F0502020204030204" pitchFamily="34" charset="0"/>
                        </a:rPr>
                        <a:t>5/14/2017</a:t>
                      </a:r>
                    </a:p>
                  </a:txBody>
                  <a:tcPr marL="9003" marR="9003" marT="9003" marB="0" anchor="b">
                    <a:lnL>
                      <a:noFill/>
                    </a:lnL>
                    <a:lnR>
                      <a:noFill/>
                    </a:lnR>
                    <a:lnT>
                      <a:noFill/>
                    </a:lnT>
                    <a:lnB>
                      <a:noFill/>
                    </a:lnB>
                  </a:tcPr>
                </a:tc>
                <a:tc>
                  <a:txBody>
                    <a:bodyPr/>
                    <a:lstStyle/>
                    <a:p>
                      <a:pPr algn="r" rtl="0" fontAlgn="b"/>
                      <a:endParaRPr lang="en-US" sz="1000" b="0" i="0" u="none" strike="noStrike">
                        <a:solidFill>
                          <a:srgbClr val="000000"/>
                        </a:solidFill>
                        <a:effectLst/>
                        <a:latin typeface="Calibri" panose="020F0502020204030204" pitchFamily="34" charset="0"/>
                      </a:endParaRPr>
                    </a:p>
                  </a:txBody>
                  <a:tcPr marL="9003" marR="9003" marT="9003" marB="0" anchor="b">
                    <a:lnL>
                      <a:noFill/>
                    </a:lnL>
                    <a:lnR>
                      <a:noFill/>
                    </a:lnR>
                    <a:lnT>
                      <a:noFill/>
                    </a:lnT>
                    <a:lnB>
                      <a:noFill/>
                    </a:lnB>
                  </a:tcPr>
                </a:tc>
                <a:tc>
                  <a:txBody>
                    <a:bodyPr/>
                    <a:lstStyle/>
                    <a:p>
                      <a:pPr algn="l" rtl="0" fontAlgn="b"/>
                      <a:r>
                        <a:rPr lang="en-US" sz="1000" b="0" i="0" u="none" strike="noStrike">
                          <a:solidFill>
                            <a:srgbClr val="000000"/>
                          </a:solidFill>
                          <a:effectLst/>
                          <a:latin typeface="Calibri" panose="020F0502020204030204" pitchFamily="34" charset="0"/>
                        </a:rPr>
                        <a:t>SSCLWF28</a:t>
                      </a:r>
                    </a:p>
                  </a:txBody>
                  <a:tcPr marL="9003" marR="9003" marT="9003" marB="0" anchor="b">
                    <a:lnL>
                      <a:noFill/>
                    </a:lnL>
                    <a:lnR>
                      <a:noFill/>
                    </a:lnR>
                    <a:lnT>
                      <a:noFill/>
                    </a:lnT>
                    <a:lnB>
                      <a:noFill/>
                    </a:lnB>
                  </a:tcPr>
                </a:tc>
                <a:tc>
                  <a:txBody>
                    <a:bodyPr/>
                    <a:lstStyle/>
                    <a:p>
                      <a:pPr algn="l" rtl="0" fontAlgn="b"/>
                      <a:r>
                        <a:rPr lang="en-US" sz="1000" b="0" i="0" u="none" strike="noStrike">
                          <a:solidFill>
                            <a:srgbClr val="000000"/>
                          </a:solidFill>
                          <a:effectLst/>
                          <a:latin typeface="Calibri" panose="020F0502020204030204" pitchFamily="34" charset="0"/>
                        </a:rPr>
                        <a:t>NVKSW_FMR1</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7.7</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$3,500.00 </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1</a:t>
                      </a:r>
                    </a:p>
                  </a:txBody>
                  <a:tcPr marL="9003" marR="9003" marT="9003" marB="0" anchor="b">
                    <a:lnL>
                      <a:noFill/>
                    </a:lnL>
                    <a:lnR>
                      <a:noFill/>
                    </a:lnR>
                    <a:lnT>
                      <a:noFill/>
                    </a:lnT>
                    <a:lnB>
                      <a:noFill/>
                    </a:lnB>
                  </a:tcPr>
                </a:tc>
              </a:tr>
              <a:tr h="180062">
                <a:tc>
                  <a:txBody>
                    <a:bodyPr/>
                    <a:lstStyle/>
                    <a:p>
                      <a:pPr algn="r" rtl="0" fontAlgn="b"/>
                      <a:r>
                        <a:rPr lang="en-US" sz="1000" b="0" i="0" u="none" strike="noStrike">
                          <a:solidFill>
                            <a:srgbClr val="000000"/>
                          </a:solidFill>
                          <a:effectLst/>
                          <a:latin typeface="Calibri" panose="020F0502020204030204" pitchFamily="34" charset="0"/>
                        </a:rPr>
                        <a:t>5/17/2017</a:t>
                      </a:r>
                    </a:p>
                  </a:txBody>
                  <a:tcPr marL="9003" marR="9003" marT="9003" marB="0" anchor="b">
                    <a:lnL>
                      <a:noFill/>
                    </a:lnL>
                    <a:lnR>
                      <a:noFill/>
                    </a:lnR>
                    <a:lnT>
                      <a:noFill/>
                    </a:lnT>
                    <a:lnB>
                      <a:noFill/>
                    </a:lnB>
                  </a:tcPr>
                </a:tc>
                <a:tc>
                  <a:txBody>
                    <a:bodyPr/>
                    <a:lstStyle/>
                    <a:p>
                      <a:pPr algn="r" rtl="0" fontAlgn="b"/>
                      <a:endParaRPr lang="en-US" sz="1000" b="0" i="0" u="none" strike="noStrike">
                        <a:solidFill>
                          <a:srgbClr val="000000"/>
                        </a:solidFill>
                        <a:effectLst/>
                        <a:latin typeface="Calibri" panose="020F0502020204030204" pitchFamily="34" charset="0"/>
                      </a:endParaRPr>
                    </a:p>
                  </a:txBody>
                  <a:tcPr marL="9003" marR="9003" marT="9003" marB="0" anchor="b">
                    <a:lnL>
                      <a:noFill/>
                    </a:lnL>
                    <a:lnR>
                      <a:noFill/>
                    </a:lnR>
                    <a:lnT>
                      <a:noFill/>
                    </a:lnT>
                    <a:lnB>
                      <a:noFill/>
                    </a:lnB>
                  </a:tcPr>
                </a:tc>
                <a:tc>
                  <a:txBody>
                    <a:bodyPr/>
                    <a:lstStyle/>
                    <a:p>
                      <a:pPr algn="l" rtl="0" fontAlgn="b"/>
                      <a:r>
                        <a:rPr lang="en-US" sz="1000" b="0" i="0" u="none" strike="noStrike">
                          <a:solidFill>
                            <a:srgbClr val="000000"/>
                          </a:solidFill>
                          <a:effectLst/>
                          <a:latin typeface="Calibri" panose="020F0502020204030204" pitchFamily="34" charset="0"/>
                        </a:rPr>
                        <a:t>SZEPCMN8</a:t>
                      </a:r>
                    </a:p>
                  </a:txBody>
                  <a:tcPr marL="9003" marR="9003" marT="9003" marB="0" anchor="b">
                    <a:lnL>
                      <a:noFill/>
                    </a:lnL>
                    <a:lnR>
                      <a:noFill/>
                    </a:lnR>
                    <a:lnT>
                      <a:noFill/>
                    </a:lnT>
                    <a:lnB>
                      <a:noFill/>
                    </a:lnB>
                  </a:tcPr>
                </a:tc>
                <a:tc>
                  <a:txBody>
                    <a:bodyPr/>
                    <a:lstStyle/>
                    <a:p>
                      <a:pPr algn="l" rtl="0" fontAlgn="b"/>
                      <a:r>
                        <a:rPr lang="en-US" sz="1000" b="0" i="0" u="none" strike="noStrike">
                          <a:solidFill>
                            <a:srgbClr val="000000"/>
                          </a:solidFill>
                          <a:effectLst/>
                          <a:latin typeface="Calibri" panose="020F0502020204030204" pitchFamily="34" charset="0"/>
                        </a:rPr>
                        <a:t>HLD_FMR1</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0.2</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$2,165.75 </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1</a:t>
                      </a:r>
                    </a:p>
                  </a:txBody>
                  <a:tcPr marL="9003" marR="9003" marT="9003" marB="0" anchor="b">
                    <a:lnL>
                      <a:noFill/>
                    </a:lnL>
                    <a:lnR>
                      <a:noFill/>
                    </a:lnR>
                    <a:lnT>
                      <a:noFill/>
                    </a:lnT>
                    <a:lnB>
                      <a:noFill/>
                    </a:lnB>
                  </a:tcPr>
                </a:tc>
              </a:tr>
              <a:tr h="180062">
                <a:tc>
                  <a:txBody>
                    <a:bodyPr/>
                    <a:lstStyle/>
                    <a:p>
                      <a:pPr algn="r" rtl="0" fontAlgn="b"/>
                      <a:r>
                        <a:rPr lang="en-US" sz="1000" b="0" i="0" u="none" strike="noStrike">
                          <a:solidFill>
                            <a:srgbClr val="000000"/>
                          </a:solidFill>
                          <a:effectLst/>
                          <a:latin typeface="Calibri" panose="020F0502020204030204" pitchFamily="34" charset="0"/>
                        </a:rPr>
                        <a:t>5/28/2017</a:t>
                      </a:r>
                    </a:p>
                  </a:txBody>
                  <a:tcPr marL="9003" marR="9003" marT="9003" marB="0" anchor="b">
                    <a:lnL>
                      <a:noFill/>
                    </a:lnL>
                    <a:lnR>
                      <a:noFill/>
                    </a:lnR>
                    <a:lnT>
                      <a:noFill/>
                    </a:lnT>
                    <a:lnB>
                      <a:noFill/>
                    </a:lnB>
                  </a:tcPr>
                </a:tc>
                <a:tc>
                  <a:txBody>
                    <a:bodyPr/>
                    <a:lstStyle/>
                    <a:p>
                      <a:pPr algn="r" rtl="0" fontAlgn="b"/>
                      <a:endParaRPr lang="en-US" sz="1000" b="0" i="0" u="none" strike="noStrike">
                        <a:solidFill>
                          <a:srgbClr val="000000"/>
                        </a:solidFill>
                        <a:effectLst/>
                        <a:latin typeface="Calibri" panose="020F0502020204030204" pitchFamily="34" charset="0"/>
                      </a:endParaRPr>
                    </a:p>
                  </a:txBody>
                  <a:tcPr marL="9003" marR="9003" marT="9003" marB="0" anchor="b">
                    <a:lnL>
                      <a:noFill/>
                    </a:lnL>
                    <a:lnR>
                      <a:noFill/>
                    </a:lnR>
                    <a:lnT>
                      <a:noFill/>
                    </a:lnT>
                    <a:lnB>
                      <a:noFill/>
                    </a:lnB>
                  </a:tcPr>
                </a:tc>
                <a:tc>
                  <a:txBody>
                    <a:bodyPr/>
                    <a:lstStyle/>
                    <a:p>
                      <a:pPr algn="l" rtl="0" fontAlgn="b"/>
                      <a:r>
                        <a:rPr lang="en-US" sz="1000" b="0" i="0" u="none" strike="noStrike">
                          <a:solidFill>
                            <a:srgbClr val="000000"/>
                          </a:solidFill>
                          <a:effectLst/>
                          <a:latin typeface="Calibri" panose="020F0502020204030204" pitchFamily="34" charset="0"/>
                        </a:rPr>
                        <a:t>XFTS89</a:t>
                      </a:r>
                    </a:p>
                  </a:txBody>
                  <a:tcPr marL="9003" marR="9003" marT="9003" marB="0" anchor="b">
                    <a:lnL>
                      <a:noFill/>
                    </a:lnL>
                    <a:lnR>
                      <a:noFill/>
                    </a:lnR>
                    <a:lnT>
                      <a:noFill/>
                    </a:lnT>
                    <a:lnB>
                      <a:noFill/>
                    </a:lnB>
                  </a:tcPr>
                </a:tc>
                <a:tc>
                  <a:txBody>
                    <a:bodyPr/>
                    <a:lstStyle/>
                    <a:p>
                      <a:pPr algn="l" rtl="0" fontAlgn="b"/>
                      <a:r>
                        <a:rPr lang="en-US" sz="1000" b="0" i="0" u="none" strike="noStrike">
                          <a:solidFill>
                            <a:srgbClr val="000000"/>
                          </a:solidFill>
                          <a:effectLst/>
                          <a:latin typeface="Calibri" panose="020F0502020204030204" pitchFamily="34" charset="0"/>
                        </a:rPr>
                        <a:t>PIGTAP_SOLSTI1_1</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0.3</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$3,500.00 </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1</a:t>
                      </a:r>
                    </a:p>
                  </a:txBody>
                  <a:tcPr marL="9003" marR="9003" marT="9003" marB="0" anchor="b">
                    <a:lnL>
                      <a:noFill/>
                    </a:lnL>
                    <a:lnR>
                      <a:noFill/>
                    </a:lnR>
                    <a:lnT>
                      <a:noFill/>
                    </a:lnT>
                    <a:lnB>
                      <a:noFill/>
                    </a:lnB>
                  </a:tcPr>
                </a:tc>
              </a:tr>
              <a:tr h="180062">
                <a:tc>
                  <a:txBody>
                    <a:bodyPr/>
                    <a:lstStyle/>
                    <a:p>
                      <a:pPr algn="r" rtl="0" fontAlgn="b"/>
                      <a:r>
                        <a:rPr lang="en-US" sz="1000" b="0" i="0" u="none" strike="noStrike">
                          <a:solidFill>
                            <a:srgbClr val="000000"/>
                          </a:solidFill>
                          <a:effectLst/>
                          <a:latin typeface="Calibri" panose="020F0502020204030204" pitchFamily="34" charset="0"/>
                        </a:rPr>
                        <a:t>7/21/2017</a:t>
                      </a:r>
                    </a:p>
                  </a:txBody>
                  <a:tcPr marL="9003" marR="9003" marT="9003" marB="0" anchor="b">
                    <a:lnL>
                      <a:noFill/>
                    </a:lnL>
                    <a:lnR>
                      <a:noFill/>
                    </a:lnR>
                    <a:lnT>
                      <a:noFill/>
                    </a:lnT>
                    <a:lnB>
                      <a:noFill/>
                    </a:lnB>
                  </a:tcPr>
                </a:tc>
                <a:tc>
                  <a:txBody>
                    <a:bodyPr/>
                    <a:lstStyle/>
                    <a:p>
                      <a:pPr algn="r" rtl="0" fontAlgn="b"/>
                      <a:endParaRPr lang="en-US" sz="1000" b="0" i="0" u="none" strike="noStrike">
                        <a:solidFill>
                          <a:srgbClr val="000000"/>
                        </a:solidFill>
                        <a:effectLst/>
                        <a:latin typeface="Calibri" panose="020F0502020204030204" pitchFamily="34" charset="0"/>
                      </a:endParaRPr>
                    </a:p>
                  </a:txBody>
                  <a:tcPr marL="9003" marR="9003" marT="9003" marB="0" anchor="b">
                    <a:lnL>
                      <a:noFill/>
                    </a:lnL>
                    <a:lnR>
                      <a:noFill/>
                    </a:lnR>
                    <a:lnT>
                      <a:noFill/>
                    </a:lnT>
                    <a:lnB>
                      <a:noFill/>
                    </a:lnB>
                  </a:tcPr>
                </a:tc>
                <a:tc>
                  <a:txBody>
                    <a:bodyPr/>
                    <a:lstStyle/>
                    <a:p>
                      <a:pPr algn="l" rtl="0" fontAlgn="b"/>
                      <a:r>
                        <a:rPr lang="en-US" sz="1000" b="0" i="0" u="none" strike="noStrike">
                          <a:solidFill>
                            <a:srgbClr val="000000"/>
                          </a:solidFill>
                          <a:effectLst/>
                          <a:latin typeface="Calibri" panose="020F0502020204030204" pitchFamily="34" charset="0"/>
                        </a:rPr>
                        <a:t>XFTS89</a:t>
                      </a:r>
                    </a:p>
                  </a:txBody>
                  <a:tcPr marL="9003" marR="9003" marT="9003" marB="0" anchor="b">
                    <a:lnL>
                      <a:noFill/>
                    </a:lnL>
                    <a:lnR>
                      <a:noFill/>
                    </a:lnR>
                    <a:lnT>
                      <a:noFill/>
                    </a:lnT>
                    <a:lnB>
                      <a:noFill/>
                    </a:lnB>
                  </a:tcPr>
                </a:tc>
                <a:tc>
                  <a:txBody>
                    <a:bodyPr/>
                    <a:lstStyle/>
                    <a:p>
                      <a:pPr algn="l" rtl="0" fontAlgn="b"/>
                      <a:r>
                        <a:rPr lang="en-US" sz="1000" b="0" i="0" u="none" strike="noStrike">
                          <a:solidFill>
                            <a:srgbClr val="000000"/>
                          </a:solidFill>
                          <a:effectLst/>
                          <a:latin typeface="Calibri" panose="020F0502020204030204" pitchFamily="34" charset="0"/>
                        </a:rPr>
                        <a:t>PIGTAP_SOLSTI1_1</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1.4</a:t>
                      </a:r>
                    </a:p>
                  </a:txBody>
                  <a:tcPr marL="9003" marR="9003" marT="9003"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$3,500.00 </a:t>
                      </a:r>
                    </a:p>
                  </a:txBody>
                  <a:tcPr marL="9003" marR="9003" marT="9003" marB="0" anchor="b">
                    <a:lnL>
                      <a:noFill/>
                    </a:lnL>
                    <a:lnR>
                      <a:noFill/>
                    </a:lnR>
                    <a:lnT>
                      <a:noFill/>
                    </a:lnT>
                    <a:lnB>
                      <a:noFill/>
                    </a:lnB>
                  </a:tcPr>
                </a:tc>
                <a:tc>
                  <a:txBody>
                    <a:bodyPr/>
                    <a:lstStyle/>
                    <a:p>
                      <a:pPr algn="r" rtl="0" fontAlgn="b"/>
                      <a:r>
                        <a:rPr lang="en-US" sz="1000" b="0" i="0" u="none" strike="noStrike" dirty="0">
                          <a:solidFill>
                            <a:srgbClr val="000000"/>
                          </a:solidFill>
                          <a:effectLst/>
                          <a:latin typeface="Calibri" panose="020F0502020204030204" pitchFamily="34" charset="0"/>
                        </a:rPr>
                        <a:t>1</a:t>
                      </a:r>
                    </a:p>
                  </a:txBody>
                  <a:tcPr marL="9003" marR="9003" marT="9003" marB="0" anchor="b">
                    <a:lnL>
                      <a:noFill/>
                    </a:lnL>
                    <a:lnR>
                      <a:noFill/>
                    </a:lnR>
                    <a:lnT>
                      <a:noFill/>
                    </a:lnT>
                    <a:lnB>
                      <a:noFill/>
                    </a:lnB>
                  </a:tcPr>
                </a:tc>
              </a:tr>
            </a:tbl>
          </a:graphicData>
        </a:graphic>
      </p:graphicFrame>
    </p:spTree>
    <p:extLst>
      <p:ext uri="{BB962C8B-B14F-4D97-AF65-F5344CB8AC3E}">
        <p14:creationId xmlns:p14="http://schemas.microsoft.com/office/powerpoint/2010/main" val="6537437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Alternative </a:t>
            </a:r>
            <a:r>
              <a:rPr lang="en-US" dirty="0" smtClean="0"/>
              <a:t>Method</a:t>
            </a:r>
            <a:endParaRPr lang="en-US" dirty="0"/>
          </a:p>
        </p:txBody>
      </p:sp>
      <p:sp>
        <p:nvSpPr>
          <p:cNvPr id="3" name="Content Placeholder 2"/>
          <p:cNvSpPr>
            <a:spLocks noGrp="1"/>
          </p:cNvSpPr>
          <p:nvPr>
            <p:ph idx="1"/>
          </p:nvPr>
        </p:nvSpPr>
        <p:spPr>
          <a:xfrm>
            <a:off x="283029" y="1219200"/>
            <a:ext cx="8534400" cy="1219200"/>
          </a:xfrm>
        </p:spPr>
        <p:txBody>
          <a:bodyPr/>
          <a:lstStyle/>
          <a:p>
            <a:r>
              <a:rPr lang="en-US" sz="2000" dirty="0" smtClean="0"/>
              <a:t>One alternative method to calculate the SCED MW limit is based on the assumption that the change in reactive power through the constrained equipment will be small and can be ignored.  </a:t>
            </a:r>
          </a:p>
          <a:p>
            <a:endParaRPr lang="en-US" sz="2400" dirty="0" smtClean="0"/>
          </a:p>
          <a:p>
            <a:endParaRPr lang="en-US" sz="2400" dirty="0"/>
          </a:p>
          <a:p>
            <a:pPr marL="0" indent="0">
              <a:buNone/>
            </a:pPr>
            <a:endParaRPr lang="en-US" sz="2400" dirty="0"/>
          </a:p>
        </p:txBody>
      </p:sp>
      <mc:AlternateContent xmlns:mc="http://schemas.openxmlformats.org/markup-compatibility/2006" xmlns:a14="http://schemas.microsoft.com/office/drawing/2010/main">
        <mc:Choice Requires="a14">
          <p:sp>
            <p:nvSpPr>
              <p:cNvPr id="4" name="TextBox 3"/>
              <p:cNvSpPr txBox="1"/>
              <p:nvPr/>
            </p:nvSpPr>
            <p:spPr>
              <a:xfrm>
                <a:off x="717369" y="2372661"/>
                <a:ext cx="7620000" cy="1024319"/>
              </a:xfrm>
              <a:prstGeom prst="rect">
                <a:avLst/>
              </a:prstGeom>
              <a:noFill/>
            </p:spPr>
            <p:txBody>
              <a:bodyPr wrap="square" lIns="0" tIns="0" rIns="0" bIns="0" rtlCol="0">
                <a:spAutoFit/>
              </a:bodyPr>
              <a:lstStyle/>
              <a:p>
                <a:pPr algn="ctr"/>
                <a14:m>
                  <m:oMathPara xmlns:m="http://schemas.openxmlformats.org/officeDocument/2006/math">
                    <m:oMathParaPr>
                      <m:jc m:val="left"/>
                    </m:oMathParaPr>
                    <m:oMath xmlns:m="http://schemas.openxmlformats.org/officeDocument/2006/math">
                      <m:sSub>
                        <m:sSubPr>
                          <m:ctrlPr>
                            <a:rPr lang="en-US" sz="1600" b="0" i="1" smtClean="0">
                              <a:latin typeface="Cambria Math" panose="02040503050406030204" pitchFamily="18" charset="0"/>
                            </a:rPr>
                          </m:ctrlPr>
                        </m:sSubPr>
                        <m:e>
                          <m:r>
                            <a:rPr lang="en-US" sz="1600" b="0" i="1" smtClean="0">
                              <a:latin typeface="Cambria Math" panose="02040503050406030204" pitchFamily="18" charset="0"/>
                            </a:rPr>
                            <m:t>𝑀𝑊</m:t>
                          </m:r>
                        </m:e>
                        <m:sub>
                          <m:r>
                            <a:rPr lang="en-US" sz="1600" b="0" i="1" smtClean="0">
                              <a:latin typeface="Cambria Math" panose="02040503050406030204" pitchFamily="18" charset="0"/>
                            </a:rPr>
                            <m:t>𝑙𝑖𝑚𝑖𝑡</m:t>
                          </m:r>
                        </m:sub>
                      </m:sSub>
                      <m:r>
                        <a:rPr lang="en-US" sz="1600" b="0" i="1" smtClean="0">
                          <a:latin typeface="Cambria Math" panose="02040503050406030204" pitchFamily="18" charset="0"/>
                        </a:rPr>
                        <m:t>=</m:t>
                      </m:r>
                      <m:rad>
                        <m:radPr>
                          <m:degHide m:val="on"/>
                          <m:ctrlPr>
                            <a:rPr lang="en-US" sz="1600" i="1">
                              <a:latin typeface="Cambria Math" panose="02040503050406030204" pitchFamily="18" charset="0"/>
                            </a:rPr>
                          </m:ctrlPr>
                        </m:radPr>
                        <m:deg/>
                        <m:e>
                          <m:sSubSup>
                            <m:sSubSupPr>
                              <m:ctrlPr>
                                <a:rPr lang="en-US" sz="1600" i="1">
                                  <a:latin typeface="Cambria Math" panose="02040503050406030204" pitchFamily="18" charset="0"/>
                                </a:rPr>
                              </m:ctrlPr>
                            </m:sSubSupPr>
                            <m:e>
                              <m:r>
                                <a:rPr lang="en-US" sz="1600" i="1">
                                  <a:latin typeface="Cambria Math" panose="02040503050406030204" pitchFamily="18" charset="0"/>
                                </a:rPr>
                                <m:t>𝑀𝑉𝐴</m:t>
                              </m:r>
                            </m:e>
                            <m:sub>
                              <m:r>
                                <a:rPr lang="en-US" sz="1600" i="1">
                                  <a:latin typeface="Cambria Math" panose="02040503050406030204" pitchFamily="18" charset="0"/>
                                </a:rPr>
                                <m:t>𝑙𝑖𝑚𝑖𝑡</m:t>
                              </m:r>
                            </m:sub>
                            <m:sup>
                              <m:r>
                                <a:rPr lang="en-US" sz="1600" i="1">
                                  <a:latin typeface="Cambria Math" panose="02040503050406030204" pitchFamily="18" charset="0"/>
                                </a:rPr>
                                <m:t>2</m:t>
                              </m:r>
                            </m:sup>
                          </m:sSubSup>
                          <m:r>
                            <a:rPr lang="en-US" sz="1600" i="1">
                              <a:latin typeface="Cambria Math" panose="02040503050406030204" pitchFamily="18" charset="0"/>
                            </a:rPr>
                            <m:t>−</m:t>
                          </m:r>
                          <m:sSubSup>
                            <m:sSubSupPr>
                              <m:ctrlPr>
                                <a:rPr lang="en-US" sz="1600" i="1">
                                  <a:latin typeface="Cambria Math" panose="02040503050406030204" pitchFamily="18" charset="0"/>
                                </a:rPr>
                              </m:ctrlPr>
                            </m:sSubSupPr>
                            <m:e>
                              <m:r>
                                <a:rPr lang="en-US" sz="1600" i="1">
                                  <a:latin typeface="Cambria Math" panose="02040503050406030204" pitchFamily="18" charset="0"/>
                                </a:rPr>
                                <m:t>𝑀𝑉𝐴𝑅</m:t>
                              </m:r>
                            </m:e>
                            <m:sub>
                              <m:r>
                                <a:rPr lang="en-US" sz="1600" i="1">
                                  <a:latin typeface="Cambria Math" panose="02040503050406030204" pitchFamily="18" charset="0"/>
                                </a:rPr>
                                <m:t>𝑓𝑙𝑜𝑤</m:t>
                              </m:r>
                            </m:sub>
                            <m:sup>
                              <m:r>
                                <a:rPr lang="en-US" sz="1600" i="1">
                                  <a:latin typeface="Cambria Math" panose="02040503050406030204" pitchFamily="18" charset="0"/>
                                </a:rPr>
                                <m:t>2</m:t>
                              </m:r>
                            </m:sup>
                          </m:sSubSup>
                        </m:e>
                      </m:rad>
                    </m:oMath>
                  </m:oMathPara>
                </a14:m>
                <a:endParaRPr lang="en-US" sz="1600" dirty="0" smtClean="0"/>
              </a:p>
              <a:p>
                <a:pPr algn="ctr"/>
                <a:endParaRPr lang="en-US" sz="1600" i="1" dirty="0" smtClean="0">
                  <a:latin typeface="Cambria Math" panose="02040503050406030204" pitchFamily="18" charset="0"/>
                </a:endParaRPr>
              </a:p>
              <a:p>
                <a:pPr algn="ctr"/>
                <a:endParaRPr lang="en-US" dirty="0"/>
              </a:p>
            </p:txBody>
          </p:sp>
        </mc:Choice>
        <mc:Fallback xmlns="">
          <p:sp>
            <p:nvSpPr>
              <p:cNvPr id="4" name="TextBox 3"/>
              <p:cNvSpPr txBox="1">
                <a:spLocks noRot="1" noChangeAspect="1" noMove="1" noResize="1" noEditPoints="1" noAdjustHandles="1" noChangeArrowheads="1" noChangeShapeType="1" noTextEdit="1"/>
              </p:cNvSpPr>
              <p:nvPr/>
            </p:nvSpPr>
            <p:spPr>
              <a:xfrm>
                <a:off x="717369" y="2372661"/>
                <a:ext cx="7620000" cy="1024319"/>
              </a:xfrm>
              <a:prstGeom prst="rect">
                <a:avLst/>
              </a:prstGeom>
              <a:blipFill rotWithShape="0">
                <a:blip r:embed="rId2"/>
                <a:stretch>
                  <a:fillRect/>
                </a:stretch>
              </a:blipFill>
            </p:spPr>
            <p:txBody>
              <a:bodyPr/>
              <a:lstStyle/>
              <a:p>
                <a:r>
                  <a:rPr lang="en-US">
                    <a:noFill/>
                  </a:rPr>
                  <a:t> </a:t>
                </a:r>
              </a:p>
            </p:txBody>
          </p:sp>
        </mc:Fallback>
      </mc:AlternateContent>
      <p:sp>
        <p:nvSpPr>
          <p:cNvPr id="8" name="Content Placeholder 2"/>
          <p:cNvSpPr txBox="1">
            <a:spLocks/>
          </p:cNvSpPr>
          <p:nvPr/>
        </p:nvSpPr>
        <p:spPr>
          <a:xfrm>
            <a:off x="283029" y="3261518"/>
            <a:ext cx="8534400" cy="131048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smtClean="0"/>
              <a:t>As shown in the above equation, this method would run into problems when reactive flow is higher than equipment rating. To prevent this from happening, a hybrid-method is suggested: </a:t>
            </a:r>
          </a:p>
          <a:p>
            <a:endParaRPr lang="en-US" sz="2400" dirty="0" smtClean="0"/>
          </a:p>
          <a:p>
            <a:endParaRPr lang="en-US" sz="2400" dirty="0" smtClean="0"/>
          </a:p>
          <a:p>
            <a:pPr marL="0" indent="0">
              <a:buFont typeface="Arial" panose="020B0604020202020204" pitchFamily="34" charset="0"/>
              <a:buNone/>
            </a:pPr>
            <a:endParaRPr lang="en-US" sz="2400" dirty="0"/>
          </a:p>
        </p:txBody>
      </p:sp>
      <mc:AlternateContent xmlns:mc="http://schemas.openxmlformats.org/markup-compatibility/2006" xmlns:a14="http://schemas.microsoft.com/office/drawing/2010/main">
        <mc:Choice Requires="a14">
          <p:sp>
            <p:nvSpPr>
              <p:cNvPr id="9" name="TextBox 8"/>
              <p:cNvSpPr txBox="1"/>
              <p:nvPr/>
            </p:nvSpPr>
            <p:spPr>
              <a:xfrm>
                <a:off x="740229" y="4572000"/>
                <a:ext cx="7620000" cy="1540037"/>
              </a:xfrm>
              <a:prstGeom prst="rect">
                <a:avLst/>
              </a:prstGeom>
              <a:noFill/>
            </p:spPr>
            <p:txBody>
              <a:bodyPr wrap="square" lIns="0" tIns="0" rIns="0" bIns="0" rtlCol="0">
                <a:spAutoFit/>
              </a:bodyPr>
              <a:lstStyle/>
              <a:p>
                <a:pPr/>
                <a14:m>
                  <m:oMathPara xmlns:m="http://schemas.openxmlformats.org/officeDocument/2006/math">
                    <m:oMathParaPr>
                      <m:jc m:val="left"/>
                    </m:oMathParaPr>
                    <m:oMath xmlns:m="http://schemas.openxmlformats.org/officeDocument/2006/math">
                      <m:r>
                        <m:rPr>
                          <m:sty m:val="p"/>
                        </m:rPr>
                        <a:rPr lang="en-US" sz="1600" i="1" smtClean="0">
                          <a:latin typeface="Cambria Math" panose="02040503050406030204" pitchFamily="18" charset="0"/>
                        </a:rPr>
                        <m:t>I</m:t>
                      </m:r>
                      <m:r>
                        <a:rPr lang="en-US" sz="1600" b="0" i="1" smtClean="0">
                          <a:latin typeface="Cambria Math" panose="02040503050406030204" pitchFamily="18" charset="0"/>
                        </a:rPr>
                        <m:t>𝑓</m:t>
                      </m:r>
                      <m:r>
                        <a:rPr lang="en-US" sz="1600" b="0" i="1" smtClean="0">
                          <a:latin typeface="Cambria Math" panose="02040503050406030204" pitchFamily="18" charset="0"/>
                        </a:rPr>
                        <m:t> </m:t>
                      </m:r>
                      <m:sSub>
                        <m:sSubPr>
                          <m:ctrlPr>
                            <a:rPr lang="en-US" sz="1600" b="0" i="1" smtClean="0">
                              <a:latin typeface="Cambria Math" panose="02040503050406030204" pitchFamily="18" charset="0"/>
                            </a:rPr>
                          </m:ctrlPr>
                        </m:sSubPr>
                        <m:e>
                          <m:r>
                            <a:rPr lang="en-US" sz="1600" i="1">
                              <a:latin typeface="Cambria Math" panose="02040503050406030204" pitchFamily="18" charset="0"/>
                            </a:rPr>
                            <m:t>𝑀𝑉𝐴</m:t>
                          </m:r>
                        </m:e>
                        <m:sub>
                          <m:r>
                            <a:rPr lang="en-US" sz="1600" b="0" i="1" smtClean="0">
                              <a:latin typeface="Cambria Math" panose="02040503050406030204" pitchFamily="18" charset="0"/>
                            </a:rPr>
                            <m:t>𝑓𝑙𝑜𝑤</m:t>
                          </m:r>
                        </m:sub>
                      </m:sSub>
                      <m:r>
                        <a:rPr lang="en-US" sz="1600" b="0" i="1" smtClean="0">
                          <a:latin typeface="Cambria Math" panose="02040503050406030204" pitchFamily="18" charset="0"/>
                        </a:rPr>
                        <m:t>&lt;</m:t>
                      </m:r>
                      <m:sSub>
                        <m:sSubPr>
                          <m:ctrlPr>
                            <a:rPr lang="en-US" sz="1600" b="0" i="1" smtClean="0">
                              <a:latin typeface="Cambria Math" panose="02040503050406030204" pitchFamily="18" charset="0"/>
                            </a:rPr>
                          </m:ctrlPr>
                        </m:sSubPr>
                        <m:e>
                          <m:r>
                            <a:rPr lang="en-US" sz="1600" b="0" i="1" smtClean="0">
                              <a:latin typeface="Cambria Math" panose="02040503050406030204" pitchFamily="18" charset="0"/>
                            </a:rPr>
                            <m:t>𝑀𝑉𝐴</m:t>
                          </m:r>
                        </m:e>
                        <m:sub>
                          <m:r>
                            <a:rPr lang="en-US" sz="1600" b="0" i="1" smtClean="0">
                              <a:latin typeface="Cambria Math" panose="02040503050406030204" pitchFamily="18" charset="0"/>
                            </a:rPr>
                            <m:t>𝑙𝑖𝑚𝑖𝑡</m:t>
                          </m:r>
                        </m:sub>
                      </m:sSub>
                      <m:r>
                        <a:rPr lang="en-US" sz="1600" b="0" i="1" smtClean="0">
                          <a:latin typeface="Cambria Math" panose="02040503050406030204" pitchFamily="18" charset="0"/>
                        </a:rPr>
                        <m:t>  : </m:t>
                      </m:r>
                      <m:sSub>
                        <m:sSubPr>
                          <m:ctrlPr>
                            <a:rPr lang="en-US" sz="1600" b="0" i="1" smtClean="0">
                              <a:latin typeface="Cambria Math" panose="02040503050406030204" pitchFamily="18" charset="0"/>
                            </a:rPr>
                          </m:ctrlPr>
                        </m:sSubPr>
                        <m:e>
                          <m:r>
                            <a:rPr lang="en-US" sz="1600" b="0" i="1" smtClean="0">
                              <a:latin typeface="Cambria Math" panose="02040503050406030204" pitchFamily="18" charset="0"/>
                            </a:rPr>
                            <m:t>𝑀𝑊</m:t>
                          </m:r>
                        </m:e>
                        <m:sub>
                          <m:r>
                            <a:rPr lang="en-US" sz="1600" b="0" i="1" smtClean="0">
                              <a:latin typeface="Cambria Math" panose="02040503050406030204" pitchFamily="18" charset="0"/>
                            </a:rPr>
                            <m:t>𝑙𝑖𝑚𝑖𝑡</m:t>
                          </m:r>
                        </m:sub>
                      </m:sSub>
                      <m:r>
                        <a:rPr lang="en-US" sz="1600" b="0" i="1" smtClean="0">
                          <a:latin typeface="Cambria Math" panose="02040503050406030204" pitchFamily="18" charset="0"/>
                        </a:rPr>
                        <m:t>=</m:t>
                      </m:r>
                      <m:rad>
                        <m:radPr>
                          <m:degHide m:val="on"/>
                          <m:ctrlPr>
                            <a:rPr lang="en-US" sz="1600" i="1">
                              <a:latin typeface="Cambria Math" panose="02040503050406030204" pitchFamily="18" charset="0"/>
                            </a:rPr>
                          </m:ctrlPr>
                        </m:radPr>
                        <m:deg/>
                        <m:e>
                          <m:sSubSup>
                            <m:sSubSupPr>
                              <m:ctrlPr>
                                <a:rPr lang="en-US" sz="1600" i="1">
                                  <a:latin typeface="Cambria Math" panose="02040503050406030204" pitchFamily="18" charset="0"/>
                                </a:rPr>
                              </m:ctrlPr>
                            </m:sSubSupPr>
                            <m:e>
                              <m:r>
                                <a:rPr lang="en-US" sz="1600" i="1">
                                  <a:latin typeface="Cambria Math" panose="02040503050406030204" pitchFamily="18" charset="0"/>
                                </a:rPr>
                                <m:t>𝑀𝑉𝐴</m:t>
                              </m:r>
                            </m:e>
                            <m:sub>
                              <m:r>
                                <a:rPr lang="en-US" sz="1600" i="1">
                                  <a:latin typeface="Cambria Math" panose="02040503050406030204" pitchFamily="18" charset="0"/>
                                </a:rPr>
                                <m:t>𝑙𝑖𝑚𝑖𝑡</m:t>
                              </m:r>
                            </m:sub>
                            <m:sup>
                              <m:r>
                                <a:rPr lang="en-US" sz="1600" i="1">
                                  <a:latin typeface="Cambria Math" panose="02040503050406030204" pitchFamily="18" charset="0"/>
                                </a:rPr>
                                <m:t>2</m:t>
                              </m:r>
                            </m:sup>
                          </m:sSubSup>
                          <m:r>
                            <a:rPr lang="en-US" sz="1600" i="1">
                              <a:latin typeface="Cambria Math" panose="02040503050406030204" pitchFamily="18" charset="0"/>
                            </a:rPr>
                            <m:t>−</m:t>
                          </m:r>
                          <m:sSubSup>
                            <m:sSubSupPr>
                              <m:ctrlPr>
                                <a:rPr lang="en-US" sz="1600" i="1">
                                  <a:latin typeface="Cambria Math" panose="02040503050406030204" pitchFamily="18" charset="0"/>
                                </a:rPr>
                              </m:ctrlPr>
                            </m:sSubSupPr>
                            <m:e>
                              <m:r>
                                <a:rPr lang="en-US" sz="1600" i="1">
                                  <a:latin typeface="Cambria Math" panose="02040503050406030204" pitchFamily="18" charset="0"/>
                                </a:rPr>
                                <m:t>𝑀𝑉𝐴𝑅</m:t>
                              </m:r>
                            </m:e>
                            <m:sub>
                              <m:r>
                                <a:rPr lang="en-US" sz="1600" i="1">
                                  <a:latin typeface="Cambria Math" panose="02040503050406030204" pitchFamily="18" charset="0"/>
                                </a:rPr>
                                <m:t>𝑓𝑙𝑜𝑤</m:t>
                              </m:r>
                            </m:sub>
                            <m:sup>
                              <m:r>
                                <a:rPr lang="en-US" sz="1600" i="1">
                                  <a:latin typeface="Cambria Math" panose="02040503050406030204" pitchFamily="18" charset="0"/>
                                </a:rPr>
                                <m:t>2</m:t>
                              </m:r>
                            </m:sup>
                          </m:sSubSup>
                        </m:e>
                      </m:rad>
                    </m:oMath>
                  </m:oMathPara>
                </a14:m>
                <a:endParaRPr lang="en-US" sz="1600" dirty="0" smtClean="0"/>
              </a:p>
              <a:p>
                <a:endParaRPr lang="en-US" sz="1600" i="1" dirty="0" smtClean="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r>
                        <m:rPr>
                          <m:sty m:val="p"/>
                        </m:rPr>
                        <a:rPr lang="en-US" sz="1600" i="1">
                          <a:latin typeface="Cambria Math" panose="02040503050406030204" pitchFamily="18" charset="0"/>
                        </a:rPr>
                        <m:t>I</m:t>
                      </m:r>
                      <m:r>
                        <a:rPr lang="en-US" sz="1600" i="1">
                          <a:latin typeface="Cambria Math" panose="02040503050406030204" pitchFamily="18" charset="0"/>
                        </a:rPr>
                        <m:t>𝑓</m:t>
                      </m:r>
                      <m:r>
                        <a:rPr lang="en-US" sz="1600" i="1">
                          <a:latin typeface="Cambria Math" panose="02040503050406030204" pitchFamily="18" charset="0"/>
                        </a:rPr>
                        <m:t> </m:t>
                      </m:r>
                      <m:sSub>
                        <m:sSubPr>
                          <m:ctrlPr>
                            <a:rPr lang="en-US" sz="1600" i="1">
                              <a:latin typeface="Cambria Math" panose="02040503050406030204" pitchFamily="18" charset="0"/>
                            </a:rPr>
                          </m:ctrlPr>
                        </m:sSubPr>
                        <m:e>
                          <m:r>
                            <a:rPr lang="en-US" sz="1600" i="1">
                              <a:latin typeface="Cambria Math" panose="02040503050406030204" pitchFamily="18" charset="0"/>
                            </a:rPr>
                            <m:t>𝑀𝑉𝐴</m:t>
                          </m:r>
                        </m:e>
                        <m:sub>
                          <m:r>
                            <a:rPr lang="en-US" sz="1600" i="1">
                              <a:latin typeface="Cambria Math" panose="02040503050406030204" pitchFamily="18" charset="0"/>
                            </a:rPr>
                            <m:t>𝑓𝑙𝑜𝑤</m:t>
                          </m:r>
                        </m:sub>
                      </m:sSub>
                      <m:r>
                        <a:rPr lang="en-US" sz="1600" b="0" i="1" smtClean="0">
                          <a:latin typeface="Cambria Math" panose="02040503050406030204" pitchFamily="18" charset="0"/>
                        </a:rPr>
                        <m:t>&gt;</m:t>
                      </m:r>
                      <m:sSub>
                        <m:sSubPr>
                          <m:ctrlPr>
                            <a:rPr lang="en-US" sz="1600" i="1" smtClean="0">
                              <a:latin typeface="Cambria Math" panose="02040503050406030204" pitchFamily="18" charset="0"/>
                            </a:rPr>
                          </m:ctrlPr>
                        </m:sSubPr>
                        <m:e>
                          <m:r>
                            <a:rPr lang="en-US" sz="1600" i="1">
                              <a:latin typeface="Cambria Math" panose="02040503050406030204" pitchFamily="18" charset="0"/>
                            </a:rPr>
                            <m:t>𝑀𝑉𝐴</m:t>
                          </m:r>
                        </m:e>
                        <m:sub>
                          <m:r>
                            <a:rPr lang="en-US" sz="1600" i="1">
                              <a:latin typeface="Cambria Math" panose="02040503050406030204" pitchFamily="18" charset="0"/>
                            </a:rPr>
                            <m:t>𝑙𝑖𝑚𝑖𝑡</m:t>
                          </m:r>
                        </m:sub>
                      </m:sSub>
                      <m:r>
                        <a:rPr lang="en-US" sz="1600" i="1">
                          <a:latin typeface="Cambria Math" panose="02040503050406030204" pitchFamily="18" charset="0"/>
                        </a:rPr>
                        <m:t>  : </m:t>
                      </m:r>
                      <m:sSub>
                        <m:sSubPr>
                          <m:ctrlPr>
                            <a:rPr lang="en-US" sz="1600" i="1">
                              <a:latin typeface="Cambria Math" panose="02040503050406030204" pitchFamily="18" charset="0"/>
                            </a:rPr>
                          </m:ctrlPr>
                        </m:sSubPr>
                        <m:e>
                          <m:r>
                            <a:rPr lang="en-US" sz="1600" i="1">
                              <a:latin typeface="Cambria Math" panose="02040503050406030204" pitchFamily="18" charset="0"/>
                            </a:rPr>
                            <m:t>𝑀𝑊</m:t>
                          </m:r>
                        </m:e>
                        <m:sub>
                          <m:r>
                            <a:rPr lang="en-US" sz="1600" i="1">
                              <a:latin typeface="Cambria Math" panose="02040503050406030204" pitchFamily="18" charset="0"/>
                            </a:rPr>
                            <m:t>𝑙𝑖𝑚𝑖𝑡</m:t>
                          </m:r>
                        </m:sub>
                      </m:sSub>
                      <m:r>
                        <a:rPr lang="en-US" sz="1600" b="0" i="1" smtClean="0">
                          <a:latin typeface="Cambria Math" panose="02040503050406030204" pitchFamily="18" charset="0"/>
                        </a:rPr>
                        <m:t>=</m:t>
                      </m:r>
                      <m:sSub>
                        <m:sSubPr>
                          <m:ctrlPr>
                            <a:rPr lang="en-US" sz="1600" i="1">
                              <a:latin typeface="Cambria Math" panose="02040503050406030204" pitchFamily="18" charset="0"/>
                            </a:rPr>
                          </m:ctrlPr>
                        </m:sSubPr>
                        <m:e>
                          <m:r>
                            <a:rPr lang="en-US" sz="1600" i="1">
                              <a:latin typeface="Cambria Math" panose="02040503050406030204" pitchFamily="18" charset="0"/>
                            </a:rPr>
                            <m:t>𝑀𝑉𝐴</m:t>
                          </m:r>
                        </m:e>
                        <m:sub>
                          <m:r>
                            <a:rPr lang="en-US" sz="1600" i="1">
                              <a:latin typeface="Cambria Math" panose="02040503050406030204" pitchFamily="18" charset="0"/>
                            </a:rPr>
                            <m:t>𝑙𝑖𝑚𝑖𝑡</m:t>
                          </m:r>
                        </m:sub>
                      </m:sSub>
                      <m:r>
                        <a:rPr lang="en-US" sz="1600" i="1">
                          <a:latin typeface="Cambria Math" panose="02040503050406030204" pitchFamily="18" charset="0"/>
                        </a:rPr>
                        <m:t>∗</m:t>
                      </m:r>
                      <m:d>
                        <m:dPr>
                          <m:ctrlPr>
                            <a:rPr lang="en-US" sz="1600" i="1">
                              <a:latin typeface="Cambria Math" panose="02040503050406030204" pitchFamily="18" charset="0"/>
                            </a:rPr>
                          </m:ctrlPr>
                        </m:dPr>
                        <m:e>
                          <m:f>
                            <m:fPr>
                              <m:ctrlPr>
                                <a:rPr lang="en-US" sz="1600" i="1">
                                  <a:latin typeface="Cambria Math" panose="02040503050406030204" pitchFamily="18" charset="0"/>
                                </a:rPr>
                              </m:ctrlPr>
                            </m:fPr>
                            <m:num>
                              <m:sSub>
                                <m:sSubPr>
                                  <m:ctrlPr>
                                    <a:rPr lang="en-US" sz="1600" i="1">
                                      <a:latin typeface="Cambria Math" panose="02040503050406030204" pitchFamily="18" charset="0"/>
                                    </a:rPr>
                                  </m:ctrlPr>
                                </m:sSubPr>
                                <m:e>
                                  <m:r>
                                    <a:rPr lang="en-US" sz="1600" i="1">
                                      <a:latin typeface="Cambria Math" panose="02040503050406030204" pitchFamily="18" charset="0"/>
                                    </a:rPr>
                                    <m:t>𝑀𝑊</m:t>
                                  </m:r>
                                </m:e>
                                <m:sub>
                                  <m:r>
                                    <a:rPr lang="en-US" sz="1600" i="1">
                                      <a:latin typeface="Cambria Math" panose="02040503050406030204" pitchFamily="18" charset="0"/>
                                    </a:rPr>
                                    <m:t>𝑓𝑙𝑜𝑤</m:t>
                                  </m:r>
                                </m:sub>
                              </m:sSub>
                            </m:num>
                            <m:den>
                              <m:rad>
                                <m:radPr>
                                  <m:degHide m:val="on"/>
                                  <m:ctrlPr>
                                    <a:rPr lang="en-US" sz="1600" i="1">
                                      <a:latin typeface="Cambria Math" panose="02040503050406030204" pitchFamily="18" charset="0"/>
                                    </a:rPr>
                                  </m:ctrlPr>
                                </m:radPr>
                                <m:deg/>
                                <m:e>
                                  <m:sSubSup>
                                    <m:sSubSupPr>
                                      <m:ctrlPr>
                                        <a:rPr lang="en-US" sz="1600" i="1">
                                          <a:latin typeface="Cambria Math" panose="02040503050406030204" pitchFamily="18" charset="0"/>
                                        </a:rPr>
                                      </m:ctrlPr>
                                    </m:sSubSupPr>
                                    <m:e>
                                      <m:r>
                                        <a:rPr lang="en-US" sz="1600" i="1">
                                          <a:latin typeface="Cambria Math" panose="02040503050406030204" pitchFamily="18" charset="0"/>
                                        </a:rPr>
                                        <m:t>𝑀𝑊</m:t>
                                      </m:r>
                                    </m:e>
                                    <m:sub>
                                      <m:r>
                                        <a:rPr lang="en-US" sz="1600" i="1">
                                          <a:latin typeface="Cambria Math" panose="02040503050406030204" pitchFamily="18" charset="0"/>
                                        </a:rPr>
                                        <m:t>𝑓𝑙𝑜𝑤</m:t>
                                      </m:r>
                                    </m:sub>
                                    <m:sup>
                                      <m:r>
                                        <a:rPr lang="en-US" sz="1600" i="1">
                                          <a:latin typeface="Cambria Math" panose="02040503050406030204" pitchFamily="18" charset="0"/>
                                        </a:rPr>
                                        <m:t>2</m:t>
                                      </m:r>
                                    </m:sup>
                                  </m:sSubSup>
                                  <m:r>
                                    <a:rPr lang="en-US" sz="1600" i="1">
                                      <a:latin typeface="Cambria Math" panose="02040503050406030204" pitchFamily="18" charset="0"/>
                                    </a:rPr>
                                    <m:t>+</m:t>
                                  </m:r>
                                  <m:sSubSup>
                                    <m:sSubSupPr>
                                      <m:ctrlPr>
                                        <a:rPr lang="en-US" sz="1600" i="1">
                                          <a:latin typeface="Cambria Math" panose="02040503050406030204" pitchFamily="18" charset="0"/>
                                        </a:rPr>
                                      </m:ctrlPr>
                                    </m:sSubSupPr>
                                    <m:e>
                                      <m:r>
                                        <a:rPr lang="en-US" sz="1600" i="1">
                                          <a:latin typeface="Cambria Math" panose="02040503050406030204" pitchFamily="18" charset="0"/>
                                        </a:rPr>
                                        <m:t>𝑀𝑉𝐴𝑅</m:t>
                                      </m:r>
                                    </m:e>
                                    <m:sub>
                                      <m:r>
                                        <a:rPr lang="en-US" sz="1600" i="1">
                                          <a:latin typeface="Cambria Math" panose="02040503050406030204" pitchFamily="18" charset="0"/>
                                        </a:rPr>
                                        <m:t>𝑓𝑙𝑜𝑤</m:t>
                                      </m:r>
                                    </m:sub>
                                    <m:sup>
                                      <m:r>
                                        <a:rPr lang="en-US" sz="1600" i="1">
                                          <a:latin typeface="Cambria Math" panose="02040503050406030204" pitchFamily="18" charset="0"/>
                                        </a:rPr>
                                        <m:t>2</m:t>
                                      </m:r>
                                    </m:sup>
                                  </m:sSubSup>
                                </m:e>
                              </m:rad>
                            </m:den>
                          </m:f>
                        </m:e>
                      </m:d>
                    </m:oMath>
                  </m:oMathPara>
                </a14:m>
                <a:endParaRPr lang="en-US" dirty="0"/>
              </a:p>
            </p:txBody>
          </p:sp>
        </mc:Choice>
        <mc:Fallback xmlns="">
          <p:sp>
            <p:nvSpPr>
              <p:cNvPr id="9" name="TextBox 8"/>
              <p:cNvSpPr txBox="1">
                <a:spLocks noRot="1" noChangeAspect="1" noMove="1" noResize="1" noEditPoints="1" noAdjustHandles="1" noChangeArrowheads="1" noChangeShapeType="1" noTextEdit="1"/>
              </p:cNvSpPr>
              <p:nvPr/>
            </p:nvSpPr>
            <p:spPr>
              <a:xfrm>
                <a:off x="740229" y="4572000"/>
                <a:ext cx="7620000" cy="1540037"/>
              </a:xfrm>
              <a:prstGeom prst="rect">
                <a:avLst/>
              </a:prstGeom>
              <a:blipFill rotWithShape="0">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313694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 Comparisons</a:t>
            </a:r>
          </a:p>
        </p:txBody>
      </p:sp>
      <p:pic>
        <p:nvPicPr>
          <p:cNvPr id="3" name="Picture 2"/>
          <p:cNvPicPr>
            <a:picLocks noChangeAspect="1"/>
          </p:cNvPicPr>
          <p:nvPr/>
        </p:nvPicPr>
        <p:blipFill>
          <a:blip r:embed="rId2"/>
          <a:stretch>
            <a:fillRect/>
          </a:stretch>
        </p:blipFill>
        <p:spPr>
          <a:xfrm>
            <a:off x="180679" y="990600"/>
            <a:ext cx="8681381" cy="5218274"/>
          </a:xfrm>
          <a:prstGeom prst="rect">
            <a:avLst/>
          </a:prstGeom>
        </p:spPr>
      </p:pic>
    </p:spTree>
    <p:extLst>
      <p:ext uri="{BB962C8B-B14F-4D97-AF65-F5344CB8AC3E}">
        <p14:creationId xmlns:p14="http://schemas.microsoft.com/office/powerpoint/2010/main" val="3720811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243840"/>
            <a:ext cx="8458200" cy="1143000"/>
          </a:xfrm>
        </p:spPr>
        <p:txBody>
          <a:bodyPr/>
          <a:lstStyle/>
          <a:p>
            <a:r>
              <a:rPr lang="en-US" dirty="0" smtClean="0"/>
              <a:t>Method Comparisons</a:t>
            </a:r>
            <a:endParaRPr lang="en-US" dirty="0"/>
          </a:p>
        </p:txBody>
      </p:sp>
      <p:pic>
        <p:nvPicPr>
          <p:cNvPr id="3" name="Picture 2"/>
          <p:cNvPicPr>
            <a:picLocks noChangeAspect="1"/>
          </p:cNvPicPr>
          <p:nvPr/>
        </p:nvPicPr>
        <p:blipFill>
          <a:blip r:embed="rId3"/>
          <a:stretch>
            <a:fillRect/>
          </a:stretch>
        </p:blipFill>
        <p:spPr>
          <a:xfrm>
            <a:off x="304800" y="1219200"/>
            <a:ext cx="8420100" cy="4679516"/>
          </a:xfrm>
          <a:prstGeom prst="rect">
            <a:avLst/>
          </a:prstGeom>
        </p:spPr>
      </p:pic>
    </p:spTree>
    <p:extLst>
      <p:ext uri="{BB962C8B-B14F-4D97-AF65-F5344CB8AC3E}">
        <p14:creationId xmlns:p14="http://schemas.microsoft.com/office/powerpoint/2010/main" val="3285925945"/>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ppt/theme/themeOverride2.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schemas.microsoft.com/office/2006/documentManagement/types"/>
    <ds:schemaRef ds:uri="http://purl.org/dc/elements/1.1/"/>
    <ds:schemaRef ds:uri="http://purl.org/dc/terms/"/>
    <ds:schemaRef ds:uri="http://www.w3.org/XML/1998/namespace"/>
    <ds:schemaRef ds:uri="http://schemas.microsoft.com/office/2006/metadata/properties"/>
    <ds:schemaRef ds:uri="http://purl.org/dc/dcmitype/"/>
    <ds:schemaRef ds:uri="http://schemas.microsoft.com/office/infopath/2007/PartnerControls"/>
    <ds:schemaRef ds:uri="http://schemas.openxmlformats.org/package/2006/metadata/core-properties"/>
    <ds:schemaRef ds:uri="c34af464-7aa1-4edd-9be4-83dffc1cb926"/>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5210</TotalTime>
  <Words>514</Words>
  <Application>Microsoft Office PowerPoint</Application>
  <PresentationFormat>On-screen Show (4:3)</PresentationFormat>
  <Paragraphs>140</Paragraphs>
  <Slides>12</Slides>
  <Notes>3</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12</vt:i4>
      </vt:variant>
    </vt:vector>
  </HeadingPairs>
  <TitlesOfParts>
    <vt:vector size="18" baseType="lpstr">
      <vt:lpstr>Arial</vt:lpstr>
      <vt:lpstr>Calibri</vt:lpstr>
      <vt:lpstr>Cambria Math</vt:lpstr>
      <vt:lpstr>1_Custom Design</vt:lpstr>
      <vt:lpstr>Office Theme</vt:lpstr>
      <vt:lpstr>Custom Design</vt:lpstr>
      <vt:lpstr>PowerPoint Presentation</vt:lpstr>
      <vt:lpstr>Problem Overview</vt:lpstr>
      <vt:lpstr>Current SCED Limit Calculation (Constant Power Factor)</vt:lpstr>
      <vt:lpstr>Existing problem</vt:lpstr>
      <vt:lpstr>Impact to SCED</vt:lpstr>
      <vt:lpstr>Review of similar events</vt:lpstr>
      <vt:lpstr>Alternative Method</vt:lpstr>
      <vt:lpstr>Method Comparisons</vt:lpstr>
      <vt:lpstr>Method Comparisons</vt:lpstr>
      <vt:lpstr>Method Comparisons</vt:lpstr>
      <vt:lpstr>Method Comparisons</vt:lpstr>
      <vt:lpstr>Conclusion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Young, Matthew</cp:lastModifiedBy>
  <cp:revision>89</cp:revision>
  <cp:lastPrinted>2016-01-21T20:53:15Z</cp:lastPrinted>
  <dcterms:created xsi:type="dcterms:W3CDTF">2016-01-21T15:20:31Z</dcterms:created>
  <dcterms:modified xsi:type="dcterms:W3CDTF">2017-09-13T14:52:46Z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