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26"/>
  </p:notesMasterIdLst>
  <p:handoutMasterIdLst>
    <p:handoutMasterId r:id="rId27"/>
  </p:handoutMasterIdLst>
  <p:sldIdLst>
    <p:sldId id="260" r:id="rId8"/>
    <p:sldId id="258" r:id="rId9"/>
    <p:sldId id="318" r:id="rId10"/>
    <p:sldId id="307" r:id="rId11"/>
    <p:sldId id="327" r:id="rId12"/>
    <p:sldId id="310" r:id="rId13"/>
    <p:sldId id="311" r:id="rId14"/>
    <p:sldId id="338" r:id="rId15"/>
    <p:sldId id="294" r:id="rId16"/>
    <p:sldId id="308" r:id="rId17"/>
    <p:sldId id="309" r:id="rId18"/>
    <p:sldId id="329" r:id="rId19"/>
    <p:sldId id="333" r:id="rId20"/>
    <p:sldId id="332" r:id="rId21"/>
    <p:sldId id="328" r:id="rId22"/>
    <p:sldId id="330" r:id="rId23"/>
    <p:sldId id="334" r:id="rId24"/>
    <p:sldId id="335"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8752" autoAdjust="0"/>
  </p:normalViewPr>
  <p:slideViewPr>
    <p:cSldViewPr showGuides="1">
      <p:cViewPr varScale="1">
        <p:scale>
          <a:sx n="97" d="100"/>
          <a:sy n="97" d="100"/>
        </p:scale>
        <p:origin x="432"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9/13/2017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134593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943181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054456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2012065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187088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074119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867607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charset="0"/>
              <a:buNone/>
              <a:defRPr/>
            </a:pPr>
            <a:r>
              <a:rPr lang="en-US" altLang="en-US" sz="900" b="1" i="0" u="sng" dirty="0" smtClean="0">
                <a:solidFill>
                  <a:srgbClr val="000000"/>
                </a:solidFill>
              </a:rPr>
              <a:t>Schedule slide instructions: </a:t>
            </a:r>
          </a:p>
          <a:p>
            <a:pPr marL="228600" indent="-228600">
              <a:buFont typeface="Arial" charset="0"/>
              <a:buAutoNum type="arabicPeriod"/>
              <a:defRPr/>
            </a:pPr>
            <a:r>
              <a:rPr lang="en-US" altLang="en-US" sz="900" i="0" dirty="0" smtClean="0">
                <a:solidFill>
                  <a:srgbClr val="000000"/>
                </a:solidFill>
              </a:rPr>
              <a:t>Project Overview; add a </a:t>
            </a:r>
            <a:r>
              <a:rPr lang="en-US" altLang="en-US" sz="900" b="1" i="0" dirty="0" smtClean="0">
                <a:solidFill>
                  <a:srgbClr val="000000"/>
                </a:solidFill>
              </a:rPr>
              <a:t>brief</a:t>
            </a:r>
            <a:r>
              <a:rPr lang="en-US" altLang="en-US" sz="900" i="0" dirty="0" smtClean="0">
                <a:solidFill>
                  <a:srgbClr val="000000"/>
                </a:solidFill>
              </a:rPr>
              <a:t> description of the project so someone reviewing the deck will understand what the project is</a:t>
            </a:r>
            <a:r>
              <a:rPr lang="en-US" altLang="en-US" sz="900" i="0" baseline="0" dirty="0" smtClean="0">
                <a:solidFill>
                  <a:srgbClr val="000000"/>
                </a:solidFill>
              </a:rPr>
              <a:t> implementing.</a:t>
            </a:r>
            <a:endParaRPr lang="en-US" altLang="en-US" sz="900" i="0" dirty="0" smtClean="0">
              <a:solidFill>
                <a:srgbClr val="000000"/>
              </a:solidFill>
            </a:endParaRPr>
          </a:p>
          <a:p>
            <a:pPr marL="228600" indent="-228600">
              <a:buFont typeface="Arial" charset="0"/>
              <a:buAutoNum type="arabicPeriod"/>
              <a:defRPr/>
            </a:pPr>
            <a:r>
              <a:rPr lang="en-US" altLang="en-US" sz="900" i="0" dirty="0" smtClean="0">
                <a:solidFill>
                  <a:srgbClr val="000000"/>
                </a:solidFill>
              </a:rPr>
              <a:t>If the</a:t>
            </a:r>
            <a:r>
              <a:rPr lang="en-US" altLang="en-US" sz="900" i="0" baseline="0" dirty="0" smtClean="0">
                <a:solidFill>
                  <a:srgbClr val="000000"/>
                </a:solidFill>
              </a:rPr>
              <a:t> names in the header do not fit on one line with the current font size, make the size smaller. Use the same method for the Project number and name. If this does not fix the issue, use your best judgment to reformat the header and include the necessary information. </a:t>
            </a:r>
            <a:endParaRPr lang="en-US" altLang="en-US" sz="900" i="0" dirty="0" smtClean="0">
              <a:solidFill>
                <a:srgbClr val="000000"/>
              </a:solidFill>
            </a:endParaRPr>
          </a:p>
          <a:p>
            <a:pPr marL="228600" indent="-228600">
              <a:buFont typeface="Arial" charset="0"/>
              <a:buAutoNum type="arabicPeriod"/>
              <a:defRPr/>
            </a:pPr>
            <a:r>
              <a:rPr lang="en-US" altLang="en-US" sz="900" i="0" dirty="0" smtClean="0">
                <a:solidFill>
                  <a:srgbClr val="000000"/>
                </a:solidFill>
              </a:rPr>
              <a:t>Complete the box above for major project milestones – refer to the milestones presented on phase gating slide, and</a:t>
            </a:r>
            <a:r>
              <a:rPr lang="en-US" altLang="en-US" sz="900" i="0" baseline="0" dirty="0" smtClean="0">
                <a:solidFill>
                  <a:srgbClr val="000000"/>
                </a:solidFill>
              </a:rPr>
              <a:t> include</a:t>
            </a:r>
            <a:r>
              <a:rPr lang="en-US" altLang="en-US" sz="900" i="0" dirty="0" smtClean="0">
                <a:solidFill>
                  <a:srgbClr val="000000"/>
                </a:solidFill>
              </a:rPr>
              <a:t> additional milestones as needed</a:t>
            </a:r>
          </a:p>
          <a:p>
            <a:pPr marL="228600" marR="0" indent="-228600" algn="l" defTabSz="914400" rtl="0" eaLnBrk="1" fontAlgn="auto" latinLnBrk="0" hangingPunct="1">
              <a:lnSpc>
                <a:spcPct val="100000"/>
              </a:lnSpc>
              <a:spcBef>
                <a:spcPts val="0"/>
              </a:spcBef>
              <a:spcAft>
                <a:spcPts val="0"/>
              </a:spcAft>
              <a:buClrTx/>
              <a:buSzTx/>
              <a:buFont typeface="Arial" charset="0"/>
              <a:buAutoNum type="arabicPeriod"/>
              <a:tabLst/>
              <a:defRPr/>
            </a:pPr>
            <a:r>
              <a:rPr lang="en-US" altLang="en-US" sz="900" i="0" dirty="0" smtClean="0">
                <a:solidFill>
                  <a:srgbClr val="000000"/>
                </a:solidFill>
              </a:rPr>
              <a:t>Report the status of each milestone using the dropdown box in the embedded</a:t>
            </a:r>
            <a:r>
              <a:rPr lang="en-US" altLang="en-US" sz="900" i="0" baseline="0" dirty="0" smtClean="0">
                <a:solidFill>
                  <a:srgbClr val="000000"/>
                </a:solidFill>
              </a:rPr>
              <a:t> table above. </a:t>
            </a:r>
            <a:r>
              <a:rPr lang="en-US" sz="900" baseline="0" dirty="0" smtClean="0"/>
              <a:t>Double click and then use the drop down list to select the status. Make sure to click out of cell, so the drop down arrow does not appear on the slide. </a:t>
            </a:r>
            <a:endParaRPr lang="en-US" altLang="en-US" sz="900" i="0" dirty="0" smtClean="0">
              <a:solidFill>
                <a:srgbClr val="000000"/>
              </a:solidFill>
            </a:endParaRPr>
          </a:p>
          <a:p>
            <a:pPr marL="228600" indent="-228600">
              <a:buFont typeface="Arial" charset="0"/>
              <a:buAutoNum type="arabicPeriod"/>
              <a:defRPr/>
            </a:pPr>
            <a:r>
              <a:rPr lang="en-US" altLang="en-US" sz="900" i="0" dirty="0" smtClean="0">
                <a:solidFill>
                  <a:srgbClr val="000000"/>
                </a:solidFill>
              </a:rPr>
              <a:t>Address any schedule variances, risks or issues, as well as anything ahead of schedule, in the commentary box.  Things to consider:</a:t>
            </a:r>
          </a:p>
          <a:p>
            <a:pPr marL="403225" lvl="2" indent="-173038">
              <a:defRPr/>
            </a:pPr>
            <a:r>
              <a:rPr lang="en-US" altLang="en-US" sz="900" i="0" dirty="0" smtClean="0">
                <a:solidFill>
                  <a:srgbClr val="000000"/>
                </a:solidFill>
              </a:rPr>
              <a:t>Are you on or off schedule? Why?  </a:t>
            </a:r>
          </a:p>
          <a:p>
            <a:pPr marL="403225" lvl="2" indent="-173038">
              <a:defRPr/>
            </a:pPr>
            <a:r>
              <a:rPr lang="en-US" altLang="en-US" sz="900" i="0" dirty="0" smtClean="0">
                <a:solidFill>
                  <a:srgbClr val="000000"/>
                </a:solidFill>
              </a:rPr>
              <a:t>Are there critical path activities that are potentially at risk?</a:t>
            </a:r>
          </a:p>
          <a:p>
            <a:pPr marL="228600" indent="-228600">
              <a:buFont typeface="Arial" charset="0"/>
              <a:buAutoNum type="arabicPeriod"/>
              <a:defRPr/>
            </a:pPr>
            <a:r>
              <a:rPr lang="en-US" altLang="en-US" sz="900" i="0" dirty="0" smtClean="0">
                <a:solidFill>
                  <a:srgbClr val="000000"/>
                </a:solidFill>
              </a:rPr>
              <a:t>If the project gets a rebaseline, the old dates do not have to be included.  </a:t>
            </a:r>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763925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934177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172325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785172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2050225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8/2/2017</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Portfolio Review</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09DCBD2-2FAB-4E99-9B64-20B30D4E27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38358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p:txBody>
          <a:bodyPr/>
          <a:lstStyle/>
          <a:p>
            <a:r>
              <a:rPr lang="en-US" smtClean="0">
                <a:solidFill>
                  <a:prstClr val="black">
                    <a:tint val="75000"/>
                  </a:prstClr>
                </a:solidFill>
              </a:rPr>
              <a:t>8/2/2017</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Portfolio Review</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709DCBD2-2FAB-4E99-9B64-20B30D4E27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1290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8/2/2017</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Portfolio Review</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09DCBD2-2FAB-4E99-9B64-20B30D4E27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3384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2" name="TextBox 11"/>
          <p:cNvSpPr txBox="1"/>
          <p:nvPr userDrawn="1"/>
        </p:nvSpPr>
        <p:spPr>
          <a:xfrm>
            <a:off x="81569" y="6553200"/>
            <a:ext cx="832831" cy="246221"/>
          </a:xfrm>
          <a:prstGeom prst="rect">
            <a:avLst/>
          </a:prstGeom>
          <a:noFill/>
        </p:spPr>
        <p:txBody>
          <a:bodyPr wrap="square" rtlCol="0">
            <a:spAutoFit/>
          </a:bodyPr>
          <a:lstStyle/>
          <a:p>
            <a:r>
              <a:rPr lang="en-US" sz="1000" b="1" dirty="0" smtClean="0">
                <a:solidFill>
                  <a:srgbClr val="5B6770"/>
                </a:solidFill>
              </a:rPr>
              <a:t>INTERNAL</a:t>
            </a:r>
            <a:endParaRPr lang="en-US" sz="1000" b="1" dirty="0">
              <a:solidFill>
                <a:srgbClr val="5B6770"/>
              </a:solidFill>
            </a:endParaRPr>
          </a:p>
        </p:txBody>
      </p:sp>
      <p:sp>
        <p:nvSpPr>
          <p:cNvPr id="2" name="Date Placeholder 1"/>
          <p:cNvSpPr>
            <a:spLocks noGrp="1"/>
          </p:cNvSpPr>
          <p:nvPr>
            <p:ph type="dt" sz="half" idx="2"/>
          </p:nvPr>
        </p:nvSpPr>
        <p:spPr>
          <a:xfrm>
            <a:off x="7058025" y="6483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prstClr val="black">
                    <a:tint val="75000"/>
                  </a:prstClr>
                </a:solidFill>
              </a:rPr>
              <a:t>8/2/2017</a:t>
            </a:r>
            <a:endParaRPr lang="en-US" dirty="0">
              <a:solidFill>
                <a:prstClr val="black">
                  <a:tint val="75000"/>
                </a:prstClr>
              </a:solidFill>
            </a:endParaRPr>
          </a:p>
        </p:txBody>
      </p:sp>
      <p:sp>
        <p:nvSpPr>
          <p:cNvPr id="3" name="Footer Placeholder 2"/>
          <p:cNvSpPr>
            <a:spLocks noGrp="1"/>
          </p:cNvSpPr>
          <p:nvPr>
            <p:ph type="ftr" sz="quarter" idx="3"/>
          </p:nvPr>
        </p:nvSpPr>
        <p:spPr>
          <a:xfrm>
            <a:off x="3200400" y="6434296"/>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Portfolio Review</a:t>
            </a:r>
            <a:endParaRPr lang="en-US" dirty="0">
              <a:solidFill>
                <a:prstClr val="black">
                  <a:tint val="75000"/>
                </a:prstClr>
              </a:solidFill>
            </a:endParaRPr>
          </a:p>
        </p:txBody>
      </p:sp>
      <p:sp>
        <p:nvSpPr>
          <p:cNvPr id="4" name="Slide Number Placeholder 3"/>
          <p:cNvSpPr>
            <a:spLocks noGrp="1"/>
          </p:cNvSpPr>
          <p:nvPr>
            <p:ph type="sldNum" sz="quarter" idx="4"/>
          </p:nvPr>
        </p:nvSpPr>
        <p:spPr>
          <a:xfrm>
            <a:off x="6934200" y="6484936"/>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9DCBD2-2FAB-4E99-9B64-20B30D4E27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74494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services/projects/index"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384995"/>
          </a:xfrm>
          <a:prstGeom prst="rect">
            <a:avLst/>
          </a:prstGeom>
          <a:noFill/>
        </p:spPr>
        <p:txBody>
          <a:bodyPr wrap="square" rtlCol="0">
            <a:spAutoFit/>
          </a:bodyPr>
          <a:lstStyle/>
          <a:p>
            <a:r>
              <a:rPr lang="en-US" sz="2400" b="1" dirty="0" smtClean="0"/>
              <a:t>Project Update and Summary of </a:t>
            </a:r>
          </a:p>
          <a:p>
            <a:r>
              <a:rPr lang="en-US" sz="2400" b="1" dirty="0" smtClean="0"/>
              <a:t>Project Priority List (PPL) Activity </a:t>
            </a:r>
            <a:endParaRPr lang="en-US" sz="2400" b="1" dirty="0"/>
          </a:p>
          <a:p>
            <a:endParaRPr lang="en-US" dirty="0"/>
          </a:p>
          <a:p>
            <a:r>
              <a:rPr lang="en-US" dirty="0" smtClean="0"/>
              <a:t>September 14,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28800" y="685800"/>
            <a:ext cx="6477000" cy="5486400"/>
          </a:xfrm>
        </p:spPr>
        <p:txBody>
          <a:bodyPr/>
          <a:lstStyle/>
          <a:p>
            <a:pPr marL="0" indent="0">
              <a:buNone/>
            </a:pPr>
            <a:r>
              <a:rPr lang="en-US" dirty="0" smtClean="0"/>
              <a:t>Appendix</a:t>
            </a:r>
          </a:p>
          <a:p>
            <a:pPr lvl="1"/>
            <a:r>
              <a:rPr lang="en-US" dirty="0" smtClean="0"/>
              <a:t>8/31/2017 Project Gantt</a:t>
            </a:r>
          </a:p>
          <a:p>
            <a:pPr marL="971550" lvl="2">
              <a:tabLst>
                <a:tab pos="1143000" algn="l"/>
                <a:tab pos="2514600" algn="l"/>
                <a:tab pos="6864350" algn="l"/>
              </a:tabLst>
              <a:defRPr/>
            </a:pPr>
            <a:r>
              <a:rPr lang="en-US" dirty="0"/>
              <a:t>In-flight items sorted by Project End Date</a:t>
            </a:r>
          </a:p>
          <a:p>
            <a:pPr marL="971550" lvl="2">
              <a:tabLst>
                <a:tab pos="1143000" algn="l"/>
                <a:tab pos="2514600" algn="l"/>
                <a:tab pos="6864350" algn="l"/>
              </a:tabLst>
              <a:defRPr/>
            </a:pPr>
            <a:r>
              <a:rPr lang="en-US" dirty="0"/>
              <a:t>“On Hold” projects listed </a:t>
            </a:r>
            <a:r>
              <a:rPr lang="en-US" dirty="0" smtClean="0"/>
              <a:t>separately</a:t>
            </a:r>
          </a:p>
          <a:p>
            <a:pPr marL="1428750" lvl="3">
              <a:tabLst>
                <a:tab pos="1143000" algn="l"/>
                <a:tab pos="2514600" algn="l"/>
                <a:tab pos="6864350" algn="l"/>
              </a:tabLst>
              <a:defRPr/>
            </a:pPr>
            <a:r>
              <a:rPr lang="en-US" i="1" dirty="0" smtClean="0"/>
              <a:t>None at this time</a:t>
            </a:r>
            <a:endParaRPr lang="en-US" i="1" dirty="0"/>
          </a:p>
          <a:p>
            <a:pPr marL="971550" lvl="2">
              <a:tabLst>
                <a:tab pos="1143000" algn="l"/>
                <a:tab pos="2514600" algn="l"/>
                <a:tab pos="6864350" algn="l"/>
              </a:tabLst>
              <a:defRPr/>
            </a:pPr>
            <a:r>
              <a:rPr lang="en-US" dirty="0"/>
              <a:t>“Not Started” items sorted by Project Start </a:t>
            </a:r>
            <a:r>
              <a:rPr lang="en-US" dirty="0" smtClean="0"/>
              <a:t>Date</a:t>
            </a:r>
            <a:endParaRPr lang="en-US" dirty="0"/>
          </a:p>
        </p:txBody>
      </p:sp>
    </p:spTree>
    <p:extLst>
      <p:ext uri="{BB962C8B-B14F-4D97-AF65-F5344CB8AC3E}">
        <p14:creationId xmlns:p14="http://schemas.microsoft.com/office/powerpoint/2010/main" val="3357619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15200" cy="518318"/>
          </a:xfrm>
        </p:spPr>
        <p:txBody>
          <a:bodyPr/>
          <a:lstStyle/>
          <a:p>
            <a:r>
              <a:rPr lang="en-US" dirty="0"/>
              <a:t>Project Portfolio Status – as of </a:t>
            </a:r>
            <a:r>
              <a:rPr lang="en-US" dirty="0" smtClean="0"/>
              <a:t>8/31/2017</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212830" y="838200"/>
            <a:ext cx="8724900" cy="5419725"/>
          </a:xfrm>
          <a:prstGeom prst="rect">
            <a:avLst/>
          </a:prstGeom>
        </p:spPr>
      </p:pic>
    </p:spTree>
    <p:extLst>
      <p:ext uri="{BB962C8B-B14F-4D97-AF65-F5344CB8AC3E}">
        <p14:creationId xmlns:p14="http://schemas.microsoft.com/office/powerpoint/2010/main" val="4209116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15200" cy="518318"/>
          </a:xfrm>
        </p:spPr>
        <p:txBody>
          <a:bodyPr/>
          <a:lstStyle/>
          <a:p>
            <a:r>
              <a:rPr lang="en-US" dirty="0"/>
              <a:t>Project Portfolio Status – as of </a:t>
            </a:r>
            <a:r>
              <a:rPr lang="en-US" dirty="0" smtClean="0"/>
              <a:t>8/31/2017</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195262" y="812742"/>
            <a:ext cx="8753475" cy="5400675"/>
          </a:xfrm>
          <a:prstGeom prst="rect">
            <a:avLst/>
          </a:prstGeom>
        </p:spPr>
      </p:pic>
    </p:spTree>
    <p:extLst>
      <p:ext uri="{BB962C8B-B14F-4D97-AF65-F5344CB8AC3E}">
        <p14:creationId xmlns:p14="http://schemas.microsoft.com/office/powerpoint/2010/main" val="2857152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15200" cy="518318"/>
          </a:xfrm>
        </p:spPr>
        <p:txBody>
          <a:bodyPr/>
          <a:lstStyle/>
          <a:p>
            <a:r>
              <a:rPr lang="en-US" dirty="0"/>
              <a:t>Project Portfolio Status – as of </a:t>
            </a:r>
            <a:r>
              <a:rPr lang="en-US" dirty="0" smtClean="0"/>
              <a:t>8/31/2017</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solidFill>
                  <a:prstClr val="black">
                    <a:tint val="75000"/>
                  </a:prstClr>
                </a:solidFill>
              </a:rPr>
              <a:pPr/>
              <a:t>13</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204787" y="833762"/>
            <a:ext cx="8734425" cy="5400675"/>
          </a:xfrm>
          <a:prstGeom prst="rect">
            <a:avLst/>
          </a:prstGeom>
        </p:spPr>
      </p:pic>
    </p:spTree>
    <p:extLst>
      <p:ext uri="{BB962C8B-B14F-4D97-AF65-F5344CB8AC3E}">
        <p14:creationId xmlns:p14="http://schemas.microsoft.com/office/powerpoint/2010/main" val="2188567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15200" cy="518318"/>
          </a:xfrm>
        </p:spPr>
        <p:txBody>
          <a:bodyPr/>
          <a:lstStyle/>
          <a:p>
            <a:r>
              <a:rPr lang="en-US" dirty="0"/>
              <a:t>Project Portfolio Status – as of </a:t>
            </a:r>
            <a:r>
              <a:rPr lang="en-US" dirty="0" smtClean="0"/>
              <a:t>8/31/2017</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solidFill>
                  <a:prstClr val="black">
                    <a:tint val="75000"/>
                  </a:prstClr>
                </a:solidFill>
              </a:rPr>
              <a:pPr/>
              <a:t>14</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214312" y="833762"/>
            <a:ext cx="8715375" cy="5400675"/>
          </a:xfrm>
          <a:prstGeom prst="rect">
            <a:avLst/>
          </a:prstGeom>
        </p:spPr>
      </p:pic>
    </p:spTree>
    <p:extLst>
      <p:ext uri="{BB962C8B-B14F-4D97-AF65-F5344CB8AC3E}">
        <p14:creationId xmlns:p14="http://schemas.microsoft.com/office/powerpoint/2010/main" val="2361810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15200" cy="518318"/>
          </a:xfrm>
        </p:spPr>
        <p:txBody>
          <a:bodyPr/>
          <a:lstStyle/>
          <a:p>
            <a:r>
              <a:rPr lang="en-US" dirty="0"/>
              <a:t>Project Portfolio Status – as of </a:t>
            </a:r>
            <a:r>
              <a:rPr lang="en-US" dirty="0" smtClean="0"/>
              <a:t>8/31/2017</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solidFill>
                  <a:prstClr val="black">
                    <a:tint val="75000"/>
                  </a:prstClr>
                </a:solidFill>
              </a:rPr>
              <a:pPr/>
              <a:t>15</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204787" y="818490"/>
            <a:ext cx="8734425" cy="5410200"/>
          </a:xfrm>
          <a:prstGeom prst="rect">
            <a:avLst/>
          </a:prstGeom>
        </p:spPr>
      </p:pic>
    </p:spTree>
    <p:extLst>
      <p:ext uri="{BB962C8B-B14F-4D97-AF65-F5344CB8AC3E}">
        <p14:creationId xmlns:p14="http://schemas.microsoft.com/office/powerpoint/2010/main" val="823060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15200" cy="518318"/>
          </a:xfrm>
        </p:spPr>
        <p:txBody>
          <a:bodyPr/>
          <a:lstStyle/>
          <a:p>
            <a:r>
              <a:rPr lang="en-US" dirty="0"/>
              <a:t>Project Portfolio Status – as of </a:t>
            </a:r>
            <a:r>
              <a:rPr lang="en-US" dirty="0" smtClean="0"/>
              <a:t>8/31/2017</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solidFill>
                  <a:prstClr val="black">
                    <a:tint val="75000"/>
                  </a:prstClr>
                </a:solidFill>
              </a:rPr>
              <a:pPr/>
              <a:t>16</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204787" y="818490"/>
            <a:ext cx="8734425" cy="5410200"/>
          </a:xfrm>
          <a:prstGeom prst="rect">
            <a:avLst/>
          </a:prstGeom>
        </p:spPr>
      </p:pic>
    </p:spTree>
    <p:extLst>
      <p:ext uri="{BB962C8B-B14F-4D97-AF65-F5344CB8AC3E}">
        <p14:creationId xmlns:p14="http://schemas.microsoft.com/office/powerpoint/2010/main" val="36851076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15200" cy="518318"/>
          </a:xfrm>
        </p:spPr>
        <p:txBody>
          <a:bodyPr/>
          <a:lstStyle/>
          <a:p>
            <a:r>
              <a:rPr lang="en-US" dirty="0"/>
              <a:t>Project Portfolio Status – as of </a:t>
            </a:r>
            <a:r>
              <a:rPr lang="en-US" dirty="0" smtClean="0"/>
              <a:t>8/31/2017</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solidFill>
                  <a:prstClr val="black">
                    <a:tint val="75000"/>
                  </a:prstClr>
                </a:solidFill>
              </a:rPr>
              <a:pPr/>
              <a:t>17</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209550" y="806995"/>
            <a:ext cx="8724900" cy="5391150"/>
          </a:xfrm>
          <a:prstGeom prst="rect">
            <a:avLst/>
          </a:prstGeom>
        </p:spPr>
      </p:pic>
    </p:spTree>
    <p:extLst>
      <p:ext uri="{BB962C8B-B14F-4D97-AF65-F5344CB8AC3E}">
        <p14:creationId xmlns:p14="http://schemas.microsoft.com/office/powerpoint/2010/main" val="643505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15200" cy="518318"/>
          </a:xfrm>
        </p:spPr>
        <p:txBody>
          <a:bodyPr/>
          <a:lstStyle/>
          <a:p>
            <a:r>
              <a:rPr lang="en-US" dirty="0"/>
              <a:t>Project Portfolio Status – as of </a:t>
            </a:r>
            <a:r>
              <a:rPr lang="en-US" dirty="0" smtClean="0"/>
              <a:t>8/31/2017</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solidFill>
                  <a:prstClr val="black">
                    <a:tint val="75000"/>
                  </a:prstClr>
                </a:solidFill>
              </a:rPr>
              <a:pPr/>
              <a:t>18</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209550" y="832777"/>
            <a:ext cx="8724900" cy="5381625"/>
          </a:xfrm>
          <a:prstGeom prst="rect">
            <a:avLst/>
          </a:prstGeom>
        </p:spPr>
      </p:pic>
    </p:spTree>
    <p:extLst>
      <p:ext uri="{BB962C8B-B14F-4D97-AF65-F5344CB8AC3E}">
        <p14:creationId xmlns:p14="http://schemas.microsoft.com/office/powerpoint/2010/main" val="535236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95400" y="1066800"/>
            <a:ext cx="6934200" cy="4038600"/>
          </a:xfrm>
        </p:spPr>
        <p:txBody>
          <a:bodyPr/>
          <a:lstStyle/>
          <a:p>
            <a:r>
              <a:rPr lang="en-US" sz="2400" dirty="0" smtClean="0"/>
              <a:t>Project Portfolio Update</a:t>
            </a:r>
            <a:r>
              <a:rPr lang="en-US" sz="1800" dirty="0" smtClean="0"/>
              <a:t>			p. 3-9</a:t>
            </a:r>
          </a:p>
          <a:p>
            <a:pPr lvl="1"/>
            <a:r>
              <a:rPr lang="en-US" sz="1800" dirty="0" smtClean="0"/>
              <a:t>Recent / Upcoming Project Implementations</a:t>
            </a:r>
          </a:p>
          <a:p>
            <a:pPr lvl="1"/>
            <a:r>
              <a:rPr lang="en-US" sz="1800" dirty="0" smtClean="0"/>
              <a:t>2017 </a:t>
            </a:r>
            <a:r>
              <a:rPr lang="en-US" sz="1800" dirty="0"/>
              <a:t>Release </a:t>
            </a:r>
            <a:r>
              <a:rPr lang="en-US" sz="1800" dirty="0" smtClean="0"/>
              <a:t>Targets</a:t>
            </a:r>
          </a:p>
          <a:p>
            <a:pPr lvl="1"/>
            <a:r>
              <a:rPr lang="en-US" sz="1800" dirty="0" smtClean="0"/>
              <a:t>2018 Release Targets</a:t>
            </a:r>
          </a:p>
          <a:p>
            <a:pPr lvl="1"/>
            <a:r>
              <a:rPr lang="en-US" sz="1800" dirty="0" smtClean="0"/>
              <a:t>2017 </a:t>
            </a:r>
            <a:r>
              <a:rPr lang="en-US" sz="1800" dirty="0"/>
              <a:t>Project </a:t>
            </a:r>
            <a:r>
              <a:rPr lang="en-US" sz="1800" dirty="0" smtClean="0"/>
              <a:t>Spending Forecast</a:t>
            </a:r>
            <a:endParaRPr lang="en-US" sz="1800" dirty="0"/>
          </a:p>
          <a:p>
            <a:pPr lvl="1"/>
            <a:r>
              <a:rPr lang="en-US" sz="1800" dirty="0"/>
              <a:t>Revision Request Funding Placeholder </a:t>
            </a:r>
            <a:r>
              <a:rPr lang="en-US" sz="1800" dirty="0" smtClean="0"/>
              <a:t>Status</a:t>
            </a:r>
          </a:p>
          <a:p>
            <a:pPr lvl="1"/>
            <a:r>
              <a:rPr lang="en-US" sz="1800" dirty="0" smtClean="0"/>
              <a:t>RARF </a:t>
            </a:r>
            <a:r>
              <a:rPr lang="en-US" sz="1800" dirty="0" smtClean="0"/>
              <a:t>Replacement Project Update</a:t>
            </a:r>
          </a:p>
          <a:p>
            <a:pPr lvl="1"/>
            <a:r>
              <a:rPr lang="en-US" sz="1800" dirty="0" smtClean="0"/>
              <a:t>Priority/Rank Options for Revision Requests with Impacts</a:t>
            </a:r>
          </a:p>
          <a:p>
            <a:pPr lvl="1"/>
            <a:endParaRPr lang="en-US" sz="1800" dirty="0" smtClean="0"/>
          </a:p>
          <a:p>
            <a:r>
              <a:rPr lang="en-US" sz="2400" dirty="0"/>
              <a:t>Appendix</a:t>
            </a:r>
          </a:p>
          <a:p>
            <a:pPr lvl="1"/>
            <a:r>
              <a:rPr lang="en-US" sz="1800" dirty="0"/>
              <a:t>Project Portfolio Gantt Chart			p. </a:t>
            </a:r>
            <a:r>
              <a:rPr lang="en-US" sz="1800" dirty="0" smtClean="0"/>
              <a:t>10-18</a:t>
            </a:r>
            <a:endParaRPr lang="en-US" sz="1800" dirty="0"/>
          </a:p>
        </p:txBody>
      </p:sp>
      <p:sp>
        <p:nvSpPr>
          <p:cNvPr id="3" name="TextBox 3"/>
          <p:cNvSpPr txBox="1">
            <a:spLocks noChangeArrowheads="1"/>
          </p:cNvSpPr>
          <p:nvPr/>
        </p:nvSpPr>
        <p:spPr bwMode="auto">
          <a:xfrm>
            <a:off x="1093470" y="6096000"/>
            <a:ext cx="7795260" cy="56015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hangingPunct="1">
              <a:lnSpc>
                <a:spcPct val="80000"/>
              </a:lnSpc>
              <a:spcBef>
                <a:spcPct val="20000"/>
              </a:spcBef>
            </a:pPr>
            <a:endParaRPr lang="en-US" sz="800" b="0" dirty="0"/>
          </a:p>
          <a:p>
            <a:pPr algn="ctr" eaLnBrk="1" hangingPunct="1">
              <a:lnSpc>
                <a:spcPct val="80000"/>
              </a:lnSpc>
              <a:spcBef>
                <a:spcPct val="20000"/>
              </a:spcBef>
            </a:pPr>
            <a:r>
              <a:rPr lang="en-US" b="0" dirty="0"/>
              <a:t>Location of Project Priority List (PPL):   </a:t>
            </a:r>
            <a:r>
              <a:rPr lang="en-US" b="0" dirty="0">
                <a:hlinkClick r:id="rId3"/>
              </a:rPr>
              <a:t>http://www.ercot.com/services/projects/index</a:t>
            </a:r>
            <a:endParaRPr lang="en-US" b="0" dirty="0"/>
          </a:p>
          <a:p>
            <a:pPr algn="ctr" eaLnBrk="1" hangingPunct="1">
              <a:lnSpc>
                <a:spcPct val="80000"/>
              </a:lnSpc>
              <a:spcBef>
                <a:spcPct val="20000"/>
              </a:spcBef>
            </a:pPr>
            <a:endParaRPr lang="en-US" sz="800" b="0" dirty="0"/>
          </a:p>
        </p:txBody>
      </p:sp>
      <p:sp>
        <p:nvSpPr>
          <p:cNvPr id="5" name="Title 1"/>
          <p:cNvSpPr txBox="1">
            <a:spLocks/>
          </p:cNvSpPr>
          <p:nvPr/>
        </p:nvSpPr>
        <p:spPr>
          <a:xfrm>
            <a:off x="1371600" y="243682"/>
            <a:ext cx="5105400" cy="51831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solidFill>
                  <a:schemeClr val="accent1"/>
                </a:solidFill>
              </a:rPr>
              <a:t>Project Update Agenda</a:t>
            </a:r>
            <a:endParaRPr lang="en-US" sz="2800" b="1" dirty="0">
              <a:solidFill>
                <a:schemeClr val="accent1"/>
              </a:solidFill>
            </a:endParaRPr>
          </a:p>
        </p:txBody>
      </p:sp>
    </p:spTree>
    <p:extLst>
      <p:ext uri="{BB962C8B-B14F-4D97-AF65-F5344CB8AC3E}">
        <p14:creationId xmlns:p14="http://schemas.microsoft.com/office/powerpoint/2010/main" val="530499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696200" cy="518318"/>
          </a:xfrm>
        </p:spPr>
        <p:txBody>
          <a:bodyPr/>
          <a:lstStyle/>
          <a:p>
            <a:r>
              <a:rPr lang="en-US" b="1" dirty="0" smtClean="0">
                <a:solidFill>
                  <a:schemeClr val="accent1"/>
                </a:solidFill>
              </a:rPr>
              <a:t>Recent / Upcoming Project Implementations</a:t>
            </a:r>
            <a:endParaRPr lang="en-US" b="1" dirty="0">
              <a:solidFill>
                <a:schemeClr val="accent1"/>
              </a:solidFill>
            </a:endParaRPr>
          </a:p>
        </p:txBody>
      </p:sp>
      <p:sp>
        <p:nvSpPr>
          <p:cNvPr id="3" name="Content Placeholder 2"/>
          <p:cNvSpPr>
            <a:spLocks noGrp="1"/>
          </p:cNvSpPr>
          <p:nvPr>
            <p:ph idx="1"/>
          </p:nvPr>
        </p:nvSpPr>
        <p:spPr>
          <a:xfrm>
            <a:off x="285750" y="914400"/>
            <a:ext cx="8705850" cy="5257800"/>
          </a:xfrm>
        </p:spPr>
        <p:txBody>
          <a:bodyPr/>
          <a:lstStyle/>
          <a:p>
            <a:pPr>
              <a:tabLst>
                <a:tab pos="7199313" algn="l"/>
              </a:tabLst>
            </a:pPr>
            <a:r>
              <a:rPr lang="en-US" sz="2000" dirty="0" smtClean="0"/>
              <a:t>2017 August Release </a:t>
            </a:r>
            <a:r>
              <a:rPr lang="en-US" sz="2000" dirty="0"/>
              <a:t>– </a:t>
            </a:r>
            <a:r>
              <a:rPr lang="en-US" sz="2000" dirty="0" smtClean="0">
                <a:solidFill>
                  <a:srgbClr val="FF0000"/>
                </a:solidFill>
              </a:rPr>
              <a:t>9/11/2017-9/13/2017</a:t>
            </a:r>
            <a:r>
              <a:rPr lang="en-US" sz="2000" dirty="0" smtClean="0"/>
              <a:t> </a:t>
            </a:r>
            <a:r>
              <a:rPr lang="en-US" sz="2000" i="1" dirty="0">
                <a:solidFill>
                  <a:srgbClr val="00B050"/>
                </a:solidFill>
              </a:rPr>
              <a:t>	</a:t>
            </a:r>
            <a:r>
              <a:rPr lang="en-US" sz="2000" i="1" dirty="0" smtClean="0">
                <a:solidFill>
                  <a:srgbClr val="00B050"/>
                </a:solidFill>
              </a:rPr>
              <a:t>In Flight</a:t>
            </a:r>
            <a:endParaRPr lang="en-US" sz="2000" i="1" dirty="0">
              <a:solidFill>
                <a:srgbClr val="00B050"/>
              </a:solidFill>
            </a:endParaRPr>
          </a:p>
          <a:p>
            <a:pPr lvl="1">
              <a:tabLst>
                <a:tab pos="7199313" algn="l"/>
              </a:tabLst>
            </a:pPr>
            <a:r>
              <a:rPr lang="en-US" sz="1800" dirty="0" smtClean="0"/>
              <a:t>NPRR758 </a:t>
            </a:r>
            <a:r>
              <a:rPr lang="en-US" sz="1800" dirty="0"/>
              <a:t>– Improved Transparency for Outages Potentially Having a High Economic Impact</a:t>
            </a:r>
            <a:endParaRPr lang="en-US" sz="1800" dirty="0" smtClean="0"/>
          </a:p>
          <a:p>
            <a:pPr lvl="1">
              <a:tabLst>
                <a:tab pos="7199313" algn="l"/>
              </a:tabLst>
            </a:pPr>
            <a:r>
              <a:rPr lang="en-US" sz="1800" dirty="0" smtClean="0"/>
              <a:t>NPRR775 </a:t>
            </a:r>
            <a:r>
              <a:rPr lang="en-US" sz="1800" dirty="0"/>
              <a:t>– Enhanced Implementation of Limits for Fast Responding </a:t>
            </a:r>
            <a:r>
              <a:rPr lang="en-US" sz="1800" dirty="0" smtClean="0"/>
              <a:t>Regulation Service</a:t>
            </a:r>
          </a:p>
          <a:p>
            <a:pPr lvl="1">
              <a:tabLst>
                <a:tab pos="7199313" algn="l"/>
              </a:tabLst>
            </a:pPr>
            <a:endParaRPr lang="en-US" sz="1600" dirty="0"/>
          </a:p>
          <a:p>
            <a:pPr>
              <a:tabLst>
                <a:tab pos="7199313" algn="l"/>
              </a:tabLst>
            </a:pPr>
            <a:r>
              <a:rPr lang="en-US" sz="2000" dirty="0"/>
              <a:t>2017 </a:t>
            </a:r>
            <a:r>
              <a:rPr lang="en-US" sz="2000" dirty="0" smtClean="0"/>
              <a:t>October Release </a:t>
            </a:r>
            <a:r>
              <a:rPr lang="en-US" sz="2000" dirty="0"/>
              <a:t>– </a:t>
            </a:r>
            <a:r>
              <a:rPr lang="en-US" sz="2000" dirty="0" smtClean="0"/>
              <a:t>10/31/2017-11/2/2017 </a:t>
            </a:r>
            <a:r>
              <a:rPr lang="en-US" sz="2000" i="1" dirty="0">
                <a:solidFill>
                  <a:srgbClr val="00B050"/>
                </a:solidFill>
              </a:rPr>
              <a:t>	In Flight</a:t>
            </a:r>
          </a:p>
          <a:p>
            <a:pPr lvl="1">
              <a:tabLst>
                <a:tab pos="7199313" algn="l"/>
              </a:tabLst>
            </a:pPr>
            <a:r>
              <a:rPr lang="en-US" sz="1800" dirty="0" smtClean="0"/>
              <a:t>NPRR778 </a:t>
            </a:r>
            <a:r>
              <a:rPr lang="en-US" sz="1800" dirty="0"/>
              <a:t>– Modifications to Date Change and Cancellation </a:t>
            </a:r>
            <a:r>
              <a:rPr lang="en-US" sz="1800" dirty="0" err="1" smtClean="0"/>
              <a:t>Eval</a:t>
            </a:r>
            <a:r>
              <a:rPr lang="en-US" sz="1800" dirty="0" smtClean="0"/>
              <a:t>. </a:t>
            </a:r>
            <a:r>
              <a:rPr lang="en-US" sz="1800" dirty="0"/>
              <a:t>Window</a:t>
            </a:r>
          </a:p>
          <a:p>
            <a:pPr lvl="1">
              <a:tabLst>
                <a:tab pos="7199313" algn="l"/>
              </a:tabLst>
            </a:pPr>
            <a:r>
              <a:rPr lang="en-US" sz="1800" dirty="0" smtClean="0"/>
              <a:t>NPRR782 </a:t>
            </a:r>
            <a:r>
              <a:rPr lang="en-US" sz="1800" dirty="0"/>
              <a:t>– Settlement of Infeasible </a:t>
            </a:r>
            <a:r>
              <a:rPr lang="en-US" sz="1800" dirty="0" smtClean="0"/>
              <a:t>A/S </a:t>
            </a:r>
            <a:r>
              <a:rPr lang="en-US" sz="1800" dirty="0"/>
              <a:t>Due to Transmission Constraints</a:t>
            </a:r>
            <a:endParaRPr lang="en-US" sz="1800" dirty="0" smtClean="0"/>
          </a:p>
          <a:p>
            <a:pPr lvl="1">
              <a:tabLst>
                <a:tab pos="7199313" algn="l"/>
              </a:tabLst>
            </a:pPr>
            <a:r>
              <a:rPr lang="en-US" sz="1800" dirty="0" smtClean="0"/>
              <a:t>NPRR808 </a:t>
            </a:r>
            <a:r>
              <a:rPr lang="en-US" sz="1800" dirty="0"/>
              <a:t>– Three Year CRR Auction</a:t>
            </a:r>
            <a:endParaRPr lang="en-US" sz="1800" dirty="0" smtClean="0"/>
          </a:p>
          <a:p>
            <a:pPr lvl="1">
              <a:tabLst>
                <a:tab pos="7199313" algn="l"/>
              </a:tabLst>
            </a:pPr>
            <a:r>
              <a:rPr lang="en-US" sz="1800" dirty="0" smtClean="0"/>
              <a:t>NPRR810 </a:t>
            </a:r>
            <a:r>
              <a:rPr lang="en-US" sz="1800" dirty="0"/>
              <a:t>– Applicability of RMR Incentive Factor on Reservation and Transportation Costs Associated with Firm Fuel Supplies</a:t>
            </a:r>
            <a:endParaRPr lang="en-US" sz="1800" dirty="0" smtClean="0"/>
          </a:p>
          <a:p>
            <a:pPr lvl="1">
              <a:tabLst>
                <a:tab pos="7199313" algn="l"/>
              </a:tabLst>
            </a:pPr>
            <a:r>
              <a:rPr lang="en-US" sz="1800" dirty="0" smtClean="0"/>
              <a:t>NPRR831</a:t>
            </a:r>
            <a:r>
              <a:rPr lang="en-US" sz="1400" dirty="0" smtClean="0"/>
              <a:t>(a)</a:t>
            </a:r>
            <a:r>
              <a:rPr lang="en-US" sz="1800" dirty="0" smtClean="0"/>
              <a:t> </a:t>
            </a:r>
            <a:r>
              <a:rPr lang="en-US" sz="1800" dirty="0"/>
              <a:t>– Inclusion of Private Use Networks in Load Zone Price </a:t>
            </a:r>
            <a:r>
              <a:rPr lang="en-US" sz="1800" dirty="0" err="1" smtClean="0"/>
              <a:t>Calcs</a:t>
            </a:r>
            <a:endParaRPr lang="en-US" sz="1800" dirty="0" smtClean="0"/>
          </a:p>
          <a:p>
            <a:pPr lvl="2">
              <a:tabLst>
                <a:tab pos="7199313" algn="l"/>
              </a:tabLst>
            </a:pPr>
            <a:r>
              <a:rPr lang="en-US" sz="1600" dirty="0" smtClean="0"/>
              <a:t>All impacted systems except CRR</a:t>
            </a:r>
            <a:endParaRPr lang="en-US" sz="1600" dirty="0"/>
          </a:p>
          <a:p>
            <a:pPr>
              <a:tabLst>
                <a:tab pos="7199313" algn="l"/>
              </a:tabLst>
            </a:pPr>
            <a:endParaRPr lang="en-US" sz="22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7" name="TextBox 3"/>
          <p:cNvSpPr txBox="1">
            <a:spLocks noChangeArrowheads="1"/>
          </p:cNvSpPr>
          <p:nvPr/>
        </p:nvSpPr>
        <p:spPr bwMode="auto">
          <a:xfrm>
            <a:off x="2590800" y="6225020"/>
            <a:ext cx="5257800" cy="436563"/>
          </a:xfrm>
          <a:prstGeom prst="rect">
            <a:avLst/>
          </a:prstGeom>
          <a:solidFill>
            <a:schemeClr val="bg1"/>
          </a:solidFill>
          <a:ln w="9525">
            <a:solidFill>
              <a:schemeClr val="tx1"/>
            </a:solidFill>
            <a:miter lim="800000"/>
            <a:headEnd/>
            <a:tailEnd/>
          </a:ln>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hangingPunct="1">
              <a:lnSpc>
                <a:spcPct val="80000"/>
              </a:lnSpc>
              <a:spcBef>
                <a:spcPct val="20000"/>
              </a:spcBef>
            </a:pPr>
            <a:r>
              <a:rPr lang="en-US" sz="1400" b="0" dirty="0"/>
              <a:t>Note:  Projected Go-Live dates are subject to change.</a:t>
            </a:r>
            <a:br>
              <a:rPr lang="en-US" sz="1400" b="0" dirty="0"/>
            </a:br>
            <a:r>
              <a:rPr lang="en-US" sz="1400" b="0" dirty="0"/>
              <a:t>Please watch for market notices as the effective dates approach.</a:t>
            </a:r>
          </a:p>
        </p:txBody>
      </p:sp>
    </p:spTree>
    <p:extLst>
      <p:ext uri="{BB962C8B-B14F-4D97-AF65-F5344CB8AC3E}">
        <p14:creationId xmlns:p14="http://schemas.microsoft.com/office/powerpoint/2010/main" val="4064255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27613"/>
          </a:xfrm>
        </p:spPr>
        <p:txBody>
          <a:bodyPr/>
          <a:lstStyle/>
          <a:p>
            <a:r>
              <a:rPr lang="en-US" sz="2200" b="1" dirty="0" smtClean="0">
                <a:solidFill>
                  <a:schemeClr val="accent1"/>
                </a:solidFill>
              </a:rPr>
              <a:t>2017 Release Targets – Board Approved NPRRs / SCRs / </a:t>
            </a:r>
            <a:r>
              <a:rPr lang="en-US" sz="2200" b="1" dirty="0" err="1" smtClean="0">
                <a:solidFill>
                  <a:schemeClr val="accent1"/>
                </a:solidFill>
              </a:rPr>
              <a:t>xGRRs</a:t>
            </a:r>
            <a:r>
              <a:rPr lang="en-US" sz="2200" b="1" dirty="0" smtClean="0">
                <a:solidFill>
                  <a:schemeClr val="accent1"/>
                </a:solidFill>
              </a:rPr>
              <a:t> </a:t>
            </a:r>
            <a:endParaRPr lang="en-US" sz="22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29" name="TextBox 15"/>
          <p:cNvSpPr txBox="1">
            <a:spLocks noChangeArrowheads="1"/>
          </p:cNvSpPr>
          <p:nvPr/>
        </p:nvSpPr>
        <p:spPr bwMode="auto">
          <a:xfrm>
            <a:off x="160280" y="5447632"/>
            <a:ext cx="3174414"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t" anchorCtr="1">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charset="0"/>
              </a:rPr>
              <a:t>Go-live dates can differ from Protocol effective dates – Please refer to market notices for more details</a:t>
            </a:r>
          </a:p>
        </p:txBody>
      </p:sp>
      <p:sp>
        <p:nvSpPr>
          <p:cNvPr id="30" name="TextBox 22"/>
          <p:cNvSpPr txBox="1">
            <a:spLocks noChangeArrowheads="1"/>
          </p:cNvSpPr>
          <p:nvPr/>
        </p:nvSpPr>
        <p:spPr bwMode="auto">
          <a:xfrm>
            <a:off x="160279" y="5904832"/>
            <a:ext cx="3174415" cy="2616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t" anchorCtr="1">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a:ln>
                  <a:noFill/>
                </a:ln>
                <a:solidFill>
                  <a:srgbClr val="000000"/>
                </a:solidFill>
                <a:effectLst/>
                <a:uLnTx/>
                <a:uFillTx/>
                <a:latin typeface="Arial" charset="0"/>
              </a:rPr>
              <a:t>Release targets are subject to change</a:t>
            </a:r>
          </a:p>
        </p:txBody>
      </p:sp>
      <p:sp>
        <p:nvSpPr>
          <p:cNvPr id="32" name="TextBox 23"/>
          <p:cNvSpPr txBox="1">
            <a:spLocks noChangeArrowheads="1"/>
          </p:cNvSpPr>
          <p:nvPr/>
        </p:nvSpPr>
        <p:spPr bwMode="auto">
          <a:xfrm>
            <a:off x="3456567" y="5439839"/>
            <a:ext cx="2895600" cy="6617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charset="0"/>
              </a:rPr>
              <a:t>APPENDIX</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dirty="0" smtClean="0">
                <a:ln>
                  <a:noFill/>
                </a:ln>
                <a:solidFill>
                  <a:srgbClr val="000000"/>
                </a:solidFill>
                <a:effectLst/>
                <a:uLnTx/>
                <a:uFillTx/>
                <a:latin typeface="Arial" charset="0"/>
              </a:rPr>
              <a:t>Red </a:t>
            </a:r>
            <a:r>
              <a:rPr kumimoji="0" lang="en-US" sz="900" b="0" i="0" u="none" strike="noStrike" kern="0" cap="none" spc="0" normalizeH="0" baseline="0" noProof="0" dirty="0">
                <a:ln>
                  <a:noFill/>
                </a:ln>
                <a:solidFill>
                  <a:srgbClr val="000000"/>
                </a:solidFill>
                <a:effectLst/>
                <a:uLnTx/>
                <a:uFillTx/>
                <a:latin typeface="Arial" charset="0"/>
              </a:rPr>
              <a:t>Text: </a:t>
            </a:r>
            <a:r>
              <a:rPr kumimoji="0" lang="en-US" sz="900" b="0" i="0" u="none" strike="noStrike" kern="0" cap="none" spc="0" normalizeH="0" baseline="0" noProof="0" dirty="0" smtClean="0">
                <a:ln>
                  <a:noFill/>
                </a:ln>
                <a:solidFill>
                  <a:srgbClr val="000000"/>
                </a:solidFill>
                <a:effectLst/>
                <a:uLnTx/>
                <a:uFillTx/>
                <a:latin typeface="Arial" charset="0"/>
              </a:rPr>
              <a:t>New </a:t>
            </a:r>
            <a:r>
              <a:rPr kumimoji="0" lang="en-US" sz="900" b="0" i="0" u="none" strike="noStrike" kern="0" cap="none" spc="0" normalizeH="0" baseline="0" noProof="0" dirty="0">
                <a:ln>
                  <a:noFill/>
                </a:ln>
                <a:solidFill>
                  <a:srgbClr val="000000"/>
                </a:solidFill>
                <a:effectLst/>
                <a:uLnTx/>
                <a:uFillTx/>
                <a:latin typeface="Arial" charset="0"/>
              </a:rPr>
              <a:t>additions and target release </a:t>
            </a:r>
            <a:r>
              <a:rPr kumimoji="0" lang="en-US" sz="900" b="0" i="0" u="none" strike="noStrike" kern="0" cap="none" spc="0" normalizeH="0" baseline="0" noProof="0" dirty="0" smtClean="0">
                <a:ln>
                  <a:noFill/>
                </a:ln>
                <a:solidFill>
                  <a:srgbClr val="000000"/>
                </a:solidFill>
                <a:effectLst/>
                <a:uLnTx/>
                <a:uFillTx/>
                <a:latin typeface="Arial" charset="0"/>
              </a:rPr>
              <a:t>changes</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charset="0"/>
              </a:rPr>
              <a:t>Strike-Through Text: Previous target release changes</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charset="0"/>
              </a:rPr>
              <a:t>(a), (b), etc. indicates multiple </a:t>
            </a:r>
            <a:r>
              <a:rPr kumimoji="0" lang="en-US" sz="900" b="0" i="0" u="none" strike="noStrike" kern="0" cap="none" spc="0" normalizeH="0" baseline="0" noProof="0" dirty="0" smtClean="0">
                <a:ln>
                  <a:noFill/>
                </a:ln>
                <a:solidFill>
                  <a:srgbClr val="000000"/>
                </a:solidFill>
                <a:effectLst/>
                <a:uLnTx/>
                <a:uFillTx/>
                <a:latin typeface="Arial" charset="0"/>
              </a:rPr>
              <a:t>phases</a:t>
            </a:r>
            <a:endParaRPr kumimoji="0" lang="en-US" sz="900" b="0" i="0" u="none" strike="noStrike" kern="0" cap="none" spc="0" normalizeH="0" baseline="0" noProof="0" dirty="0">
              <a:ln>
                <a:noFill/>
              </a:ln>
              <a:solidFill>
                <a:srgbClr val="000000"/>
              </a:solidFill>
              <a:effectLst/>
              <a:uLnTx/>
              <a:uFillTx/>
              <a:latin typeface="Arial" charset="0"/>
            </a:endParaRPr>
          </a:p>
        </p:txBody>
      </p:sp>
      <p:graphicFrame>
        <p:nvGraphicFramePr>
          <p:cNvPr id="33" name="Group 3"/>
          <p:cNvGraphicFramePr>
            <a:graphicFrameLocks/>
          </p:cNvGraphicFramePr>
          <p:nvPr>
            <p:extLst>
              <p:ext uri="{D42A27DB-BD31-4B8C-83A1-F6EECF244321}">
                <p14:modId xmlns:p14="http://schemas.microsoft.com/office/powerpoint/2010/main" val="2330875708"/>
              </p:ext>
            </p:extLst>
          </p:nvPr>
        </p:nvGraphicFramePr>
        <p:xfrm>
          <a:off x="160280" y="838201"/>
          <a:ext cx="8839200" cy="3800855"/>
        </p:xfrm>
        <a:graphic>
          <a:graphicData uri="http://schemas.openxmlformats.org/drawingml/2006/table">
            <a:tbl>
              <a:tblPr/>
              <a:tblGrid>
                <a:gridCol w="1439920"/>
                <a:gridCol w="1524000"/>
                <a:gridCol w="1524191"/>
                <a:gridCol w="1504660"/>
                <a:gridCol w="1390749"/>
                <a:gridCol w="1455680"/>
              </a:tblGrid>
              <a:tr h="54954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March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3/7 – 3/9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May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5/1 – 5/11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June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6/27 – 6/29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August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charset="0"/>
                        </a:rPr>
                        <a:t>9/11 – 9/13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October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10/31 – 11/2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December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12/5 – 12/7</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r>
              <a:tr h="242225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NPRR272</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NPRR649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NPRR753</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NPRR764</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NPRR785</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RMGRR134</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smtClean="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smtClean="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NPRR790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SCR790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NPRR746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NPRR786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NPRR792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NOGRR164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PGRR051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RRGRR003</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RRGRR006</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RRGRR007</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RRGRR009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RRGRR010</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PGRR046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NPRR573</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NPRR789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NPRR797</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NPRR801</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NPRR827</a:t>
                      </a:r>
                      <a:endParaRPr kumimoji="0" lang="en-US" sz="14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NPRR744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NPRR758</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NPRR775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sngStrike" kern="1200" cap="none" normalizeH="0" baseline="0" dirty="0" smtClean="0">
                        <a:ln>
                          <a:noFill/>
                        </a:ln>
                        <a:solidFill>
                          <a:srgbClr val="FF000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sngStrike" kern="1200" cap="none" normalizeH="0" baseline="0" dirty="0" smtClean="0">
                          <a:ln>
                            <a:noFill/>
                          </a:ln>
                          <a:solidFill>
                            <a:schemeClr val="tx1"/>
                          </a:solidFill>
                          <a:effectLst/>
                          <a:latin typeface="Courier New" pitchFamily="49" charset="0"/>
                          <a:ea typeface="+mn-ea"/>
                          <a:cs typeface="+mn-cs"/>
                        </a:rPr>
                        <a:t> </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NPRR809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PGRR052</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PGRR054</a:t>
                      </a:r>
                      <a:endParaRPr kumimoji="0" lang="en-US" sz="105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NPRR778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NPRR782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NPRR808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NPRR810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NPRR831</a:t>
                      </a:r>
                      <a:r>
                        <a:rPr kumimoji="0" lang="en-US" sz="900" b="0" i="0" u="none" strike="noStrike" kern="1200" cap="none" normalizeH="0" baseline="0" dirty="0" smtClean="0">
                          <a:ln>
                            <a:noFill/>
                          </a:ln>
                          <a:solidFill>
                            <a:schemeClr val="tx1"/>
                          </a:solidFill>
                          <a:effectLst/>
                          <a:latin typeface="Courier New" pitchFamily="49" charset="0"/>
                          <a:ea typeface="+mn-ea"/>
                          <a:cs typeface="+mn-cs"/>
                        </a:rPr>
                        <a:t>(a)</a:t>
                      </a:r>
                      <a:r>
                        <a:rPr kumimoji="0" lang="en-US" sz="1200" b="0" i="0" u="none" strike="noStrike" kern="1200" cap="none" normalizeH="0" baseline="0" dirty="0" smtClean="0">
                          <a:ln>
                            <a:noFill/>
                          </a:ln>
                          <a:solidFill>
                            <a:srgbClr val="FF0000"/>
                          </a:solidFill>
                          <a:effectLst/>
                          <a:latin typeface="Courier New" pitchFamily="49" charset="0"/>
                          <a:ea typeface="+mn-ea"/>
                          <a:cs typeface="+mn-cs"/>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NPRR562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NPRR812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sngStrike" kern="1200" cap="none" normalizeH="0" baseline="0" dirty="0" smtClean="0">
                          <a:ln>
                            <a:noFill/>
                          </a:ln>
                          <a:solidFill>
                            <a:schemeClr val="tx1"/>
                          </a:solidFill>
                          <a:effectLst/>
                          <a:latin typeface="Courier New" pitchFamily="49" charset="0"/>
                          <a:ea typeface="+mn-ea"/>
                          <a:cs typeface="+mn-cs"/>
                        </a:rPr>
                        <a:t>SCR789</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351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12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5</a:t>
                      </a:r>
                      <a:endParaRPr kumimoji="0" lang="en-US" sz="1400" b="0" i="0" u="none" strike="noStrike" cap="none" normalizeH="0" baseline="0" dirty="0" smtClean="0">
                        <a:ln>
                          <a:noFill/>
                        </a:ln>
                        <a:solidFill>
                          <a:schemeClr val="tx1"/>
                        </a:solidFill>
                        <a:effectLst/>
                        <a:latin typeface="Courier New" pitchFamily="49"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2</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r>
            </a:tbl>
          </a:graphicData>
        </a:graphic>
      </p:graphicFrame>
      <p:sp>
        <p:nvSpPr>
          <p:cNvPr id="34" name="TextBox 21"/>
          <p:cNvSpPr txBox="1">
            <a:spLocks noChangeArrowheads="1"/>
          </p:cNvSpPr>
          <p:nvPr/>
        </p:nvSpPr>
        <p:spPr bwMode="auto">
          <a:xfrm>
            <a:off x="7065242" y="5480871"/>
            <a:ext cx="1561038" cy="8309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sng" strike="noStrike" kern="0" cap="none" spc="0" normalizeH="0" baseline="0" noProof="0" dirty="0" smtClean="0">
                <a:ln>
                  <a:noFill/>
                </a:ln>
                <a:solidFill>
                  <a:srgbClr val="000000"/>
                </a:solidFill>
                <a:effectLst/>
                <a:uLnTx/>
                <a:uFillTx/>
                <a:latin typeface="Arial" charset="0"/>
              </a:rPr>
              <a:t>Project Status Codes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NS = Not Started</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I     = Initiation</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P    = Planning</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E    = Execution</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H    = On Hold</a:t>
            </a:r>
          </a:p>
        </p:txBody>
      </p:sp>
      <p:sp>
        <p:nvSpPr>
          <p:cNvPr id="35" name="TextBox 34"/>
          <p:cNvSpPr txBox="1"/>
          <p:nvPr/>
        </p:nvSpPr>
        <p:spPr>
          <a:xfrm>
            <a:off x="7315200" y="1400352"/>
            <a:ext cx="236905" cy="1800493"/>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100" b="1" i="1" u="none" strike="noStrike" kern="0" cap="none" spc="0" normalizeH="0" baseline="0" noProof="0" dirty="0" smtClean="0">
                <a:ln>
                  <a:noFill/>
                </a:ln>
                <a:solidFill>
                  <a:srgbClr val="000000"/>
                </a:solidFill>
                <a:effectLst/>
                <a:uLnTx/>
                <a:uFillTx/>
              </a:rPr>
              <a:t> </a:t>
            </a:r>
            <a:endParaRPr kumimoji="0" lang="en-US" sz="10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endParaRPr kumimoji="0" lang="en-US" sz="5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2400" b="1" i="1" kern="0" dirty="0" smtClean="0">
                <a:solidFill>
                  <a:srgbClr val="000000"/>
                </a:solidFill>
              </a:rPr>
              <a:t> </a:t>
            </a:r>
            <a:endParaRPr lang="en-US" sz="28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5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5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p:txBody>
      </p:sp>
      <p:sp>
        <p:nvSpPr>
          <p:cNvPr id="39" name="TextBox 13"/>
          <p:cNvSpPr txBox="1">
            <a:spLocks noChangeArrowheads="1"/>
          </p:cNvSpPr>
          <p:nvPr/>
        </p:nvSpPr>
        <p:spPr bwMode="auto">
          <a:xfrm>
            <a:off x="160280" y="4642442"/>
            <a:ext cx="8839200" cy="261610"/>
          </a:xfrm>
          <a:prstGeom prst="rect">
            <a:avLst/>
          </a:prstGeom>
          <a:solidFill>
            <a:srgbClr val="BBE0E3"/>
          </a:solidFill>
          <a:ln w="1587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smtClean="0">
                <a:ln>
                  <a:noFill/>
                </a:ln>
                <a:solidFill>
                  <a:srgbClr val="000000"/>
                </a:solidFill>
                <a:effectLst/>
                <a:uLnTx/>
                <a:uFillTx/>
                <a:latin typeface="Arial" charset="0"/>
              </a:rPr>
              <a:t>TBD Items </a:t>
            </a:r>
            <a:r>
              <a:rPr kumimoji="0" lang="en-US" sz="1000" b="1" i="1" u="none" strike="noStrike" kern="0" cap="none" spc="0" normalizeH="0" baseline="0" noProof="0" dirty="0" smtClean="0">
                <a:ln>
                  <a:noFill/>
                </a:ln>
                <a:solidFill>
                  <a:srgbClr val="000000"/>
                </a:solidFill>
                <a:effectLst/>
                <a:uLnTx/>
                <a:uFillTx/>
                <a:latin typeface="Arial" charset="0"/>
              </a:rPr>
              <a:t>(and point at which they became “TBD”)</a:t>
            </a:r>
            <a:endParaRPr kumimoji="0" lang="en-US" sz="1100" b="1" i="1" u="none" strike="noStrike" kern="0" cap="none" spc="0" normalizeH="0" baseline="0" noProof="0" dirty="0">
              <a:ln>
                <a:noFill/>
              </a:ln>
              <a:solidFill>
                <a:srgbClr val="000000"/>
              </a:solidFill>
              <a:effectLst/>
              <a:uLnTx/>
              <a:uFillTx/>
              <a:latin typeface="Arial" charset="0"/>
            </a:endParaRPr>
          </a:p>
        </p:txBody>
      </p:sp>
      <p:graphicFrame>
        <p:nvGraphicFramePr>
          <p:cNvPr id="40" name="Table 39"/>
          <p:cNvGraphicFramePr>
            <a:graphicFrameLocks noGrp="1"/>
          </p:cNvGraphicFramePr>
          <p:nvPr>
            <p:extLst>
              <p:ext uri="{D42A27DB-BD31-4B8C-83A1-F6EECF244321}">
                <p14:modId xmlns:p14="http://schemas.microsoft.com/office/powerpoint/2010/main" val="4024222313"/>
              </p:ext>
            </p:extLst>
          </p:nvPr>
        </p:nvGraphicFramePr>
        <p:xfrm>
          <a:off x="168443" y="4908113"/>
          <a:ext cx="8823157" cy="464820"/>
        </p:xfrm>
        <a:graphic>
          <a:graphicData uri="http://schemas.openxmlformats.org/drawingml/2006/table">
            <a:tbl>
              <a:tblPr firstRow="1" bandRow="1"/>
              <a:tblGrid>
                <a:gridCol w="1355557"/>
                <a:gridCol w="1066800"/>
                <a:gridCol w="1143000"/>
                <a:gridCol w="5257800"/>
              </a:tblGrid>
              <a:tr h="23989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050" b="0" dirty="0" smtClean="0">
                          <a:solidFill>
                            <a:schemeClr val="tx1"/>
                          </a:solidFill>
                        </a:rPr>
                        <a:t>2014</a:t>
                      </a:r>
                      <a:endParaRPr lang="en-US" sz="1050"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050" b="0" dirty="0" smtClean="0">
                          <a:solidFill>
                            <a:schemeClr val="tx1"/>
                          </a:solidFill>
                        </a:rPr>
                        <a:t>2015</a:t>
                      </a:r>
                      <a:endParaRPr lang="en-US" sz="1050" b="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p>
                      <a:pPr algn="ctr"/>
                      <a:r>
                        <a:rPr lang="en-US" sz="1050" b="0" dirty="0" smtClean="0">
                          <a:solidFill>
                            <a:schemeClr val="tx1"/>
                          </a:solidFill>
                        </a:rPr>
                        <a:t>2016</a:t>
                      </a:r>
                      <a:endParaRPr lang="en-US" sz="1050"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p>
                      <a:pPr algn="ctr"/>
                      <a:r>
                        <a:rPr lang="en-US" sz="1050" b="0" dirty="0" smtClean="0">
                          <a:solidFill>
                            <a:schemeClr val="tx1"/>
                          </a:solidFill>
                        </a:rPr>
                        <a:t>2017</a:t>
                      </a:r>
                      <a:endParaRPr lang="en-US" sz="1050"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r>
              <a:tr h="20354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0" dirty="0" smtClean="0">
                          <a:solidFill>
                            <a:schemeClr val="tx1"/>
                          </a:solidFill>
                        </a:rPr>
                        <a:t>NPRR664</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800" b="0" strike="noStrike" dirty="0" smtClean="0">
                          <a:solidFill>
                            <a:schemeClr val="tx1"/>
                          </a:solidFill>
                        </a:rPr>
                        <a:t>None</a:t>
                      </a:r>
                      <a:endParaRPr lang="en-US" sz="800" b="0" strike="noStrike"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p>
                      <a:pPr algn="ctr"/>
                      <a:r>
                        <a:rPr lang="en-US" sz="800" b="0" strike="noStrike" dirty="0" smtClean="0">
                          <a:solidFill>
                            <a:schemeClr val="tx1"/>
                          </a:solidFill>
                        </a:rPr>
                        <a:t>SCR781  P</a:t>
                      </a:r>
                      <a:endParaRPr lang="en-US" sz="800" b="0" strike="sngStrike"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p>
                      <a:pPr algn="ctr"/>
                      <a:r>
                        <a:rPr lang="en-US" sz="800" b="0" strike="noStrike" dirty="0" smtClean="0">
                          <a:solidFill>
                            <a:schemeClr val="tx1"/>
                          </a:solidFill>
                        </a:rPr>
                        <a:t>NPRR702  P, </a:t>
                      </a:r>
                      <a:r>
                        <a:rPr lang="en-US" sz="800" b="0" strike="noStrike" baseline="0" dirty="0" smtClean="0">
                          <a:solidFill>
                            <a:schemeClr val="tx1"/>
                          </a:solidFill>
                        </a:rPr>
                        <a:t>PGRR057, NPRR519, NPRR620, NPRR741, NPRR755, </a:t>
                      </a:r>
                      <a:r>
                        <a:rPr lang="en-US" sz="800" b="0" strike="sngStrike" baseline="0" dirty="0" smtClean="0">
                          <a:solidFill>
                            <a:schemeClr val="tx1"/>
                          </a:solidFill>
                        </a:rPr>
                        <a:t>NPRR833</a:t>
                      </a:r>
                      <a:r>
                        <a:rPr lang="en-US" sz="800" b="0" strike="noStrike" baseline="0" dirty="0" smtClean="0">
                          <a:solidFill>
                            <a:schemeClr val="tx1"/>
                          </a:solidFill>
                        </a:rPr>
                        <a:t>, </a:t>
                      </a:r>
                      <a:r>
                        <a:rPr lang="en-US" sz="800" b="0" strike="noStrike" baseline="0" dirty="0" smtClean="0">
                          <a:solidFill>
                            <a:srgbClr val="FF0000"/>
                          </a:solidFill>
                        </a:rPr>
                        <a:t>SCR789 H</a:t>
                      </a:r>
                      <a:r>
                        <a:rPr lang="en-US" sz="800" b="0" strike="noStrike" baseline="0" dirty="0" smtClean="0">
                          <a:solidFill>
                            <a:schemeClr val="tx1"/>
                          </a:solidFill>
                        </a:rPr>
                        <a:t>, SCR792</a:t>
                      </a:r>
                      <a:endParaRPr lang="en-US" sz="800" b="0" strike="noStrike"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bl>
          </a:graphicData>
        </a:graphic>
      </p:graphicFrame>
      <p:sp>
        <p:nvSpPr>
          <p:cNvPr id="22" name="TextBox 12"/>
          <p:cNvSpPr txBox="1">
            <a:spLocks noChangeArrowheads="1"/>
          </p:cNvSpPr>
          <p:nvPr/>
        </p:nvSpPr>
        <p:spPr bwMode="auto">
          <a:xfrm>
            <a:off x="7552105" y="3082774"/>
            <a:ext cx="1439495" cy="430887"/>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lvl="0" algn="ctr" eaLnBrk="1" fontAlgn="base" hangingPunct="1">
              <a:spcBef>
                <a:spcPct val="0"/>
              </a:spcBef>
              <a:spcAft>
                <a:spcPct val="0"/>
              </a:spcAft>
              <a:defRPr/>
            </a:pPr>
            <a:r>
              <a:rPr lang="en-US" sz="1200" kern="0" dirty="0" smtClean="0"/>
              <a:t>12</a:t>
            </a:r>
            <a:r>
              <a:rPr kumimoji="0" lang="en-US" sz="1200" b="1" i="0" u="none" strike="noStrike" kern="0" cap="none" spc="0" normalizeH="0" baseline="0" noProof="0" dirty="0" smtClean="0">
                <a:ln>
                  <a:noFill/>
                </a:ln>
                <a:effectLst/>
                <a:uLnTx/>
                <a:uFillTx/>
                <a:latin typeface="Arial" charset="0"/>
              </a:rPr>
              <a:t>/9 – </a:t>
            </a:r>
            <a:r>
              <a:rPr lang="en-US" sz="1200" kern="0" dirty="0" smtClean="0"/>
              <a:t>12/10 </a:t>
            </a:r>
            <a:r>
              <a:rPr lang="en-US" sz="1000" kern="0" dirty="0">
                <a:solidFill>
                  <a:srgbClr val="000000"/>
                </a:solidFill>
              </a:rPr>
              <a:t>(Retail)</a:t>
            </a:r>
            <a:endParaRPr kumimoji="0" lang="en-US" sz="1200" b="1" i="0" u="none" strike="noStrike" kern="0" cap="none" spc="0" normalizeH="0" baseline="0" noProof="0" dirty="0" smtClean="0">
              <a:ln>
                <a:noFill/>
              </a:ln>
              <a:solidFill>
                <a:srgbClr val="000000"/>
              </a:solidFill>
              <a:effectLst/>
              <a:uLnTx/>
              <a:uFillTx/>
              <a:latin typeface="Arial" charset="0"/>
            </a:endParaRPr>
          </a:p>
        </p:txBody>
      </p:sp>
      <p:sp>
        <p:nvSpPr>
          <p:cNvPr id="20" name="TextBox 12"/>
          <p:cNvSpPr txBox="1">
            <a:spLocks noChangeArrowheads="1"/>
          </p:cNvSpPr>
          <p:nvPr/>
        </p:nvSpPr>
        <p:spPr bwMode="auto">
          <a:xfrm>
            <a:off x="159802" y="3920819"/>
            <a:ext cx="1445612" cy="230832"/>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sz="900" kern="0" dirty="0" smtClean="0"/>
              <a:t>5/8</a:t>
            </a:r>
            <a:r>
              <a:rPr lang="en-US" sz="900" kern="0" dirty="0" smtClean="0">
                <a:solidFill>
                  <a:srgbClr val="FF0000"/>
                </a:solidFill>
              </a:rPr>
              <a:t> </a:t>
            </a:r>
            <a:r>
              <a:rPr lang="en-US" sz="900" kern="0" dirty="0" smtClean="0"/>
              <a:t>– NMMS</a:t>
            </a:r>
            <a:r>
              <a:rPr lang="en-US" sz="900" kern="0" dirty="0">
                <a:solidFill>
                  <a:srgbClr val="000000"/>
                </a:solidFill>
              </a:rPr>
              <a:t> </a:t>
            </a:r>
            <a:r>
              <a:rPr lang="en-US" sz="900" kern="0" dirty="0" smtClean="0">
                <a:solidFill>
                  <a:srgbClr val="000000"/>
                </a:solidFill>
              </a:rPr>
              <a:t>Upgrade</a:t>
            </a:r>
            <a:endParaRPr lang="en-US" sz="1200" kern="0" dirty="0" smtClean="0"/>
          </a:p>
        </p:txBody>
      </p:sp>
      <p:sp>
        <p:nvSpPr>
          <p:cNvPr id="25" name="TextBox 12"/>
          <p:cNvSpPr txBox="1">
            <a:spLocks noChangeArrowheads="1"/>
          </p:cNvSpPr>
          <p:nvPr/>
        </p:nvSpPr>
        <p:spPr bwMode="auto">
          <a:xfrm>
            <a:off x="3122655" y="3142466"/>
            <a:ext cx="1517904" cy="276999"/>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sz="1200" kern="0" noProof="0" dirty="0" smtClean="0"/>
              <a:t>6</a:t>
            </a:r>
            <a:r>
              <a:rPr kumimoji="0" lang="en-US" sz="1200" b="1" i="0" u="none" strike="noStrike" kern="0" cap="none" spc="0" normalizeH="0" baseline="0" noProof="0" dirty="0" smtClean="0">
                <a:ln>
                  <a:noFill/>
                </a:ln>
                <a:effectLst/>
                <a:uLnTx/>
                <a:uFillTx/>
                <a:latin typeface="Arial" charset="0"/>
              </a:rPr>
              <a:t>/1</a:t>
            </a:r>
          </a:p>
        </p:txBody>
      </p:sp>
      <p:sp>
        <p:nvSpPr>
          <p:cNvPr id="27" name="TextBox 12"/>
          <p:cNvSpPr txBox="1">
            <a:spLocks noChangeArrowheads="1"/>
          </p:cNvSpPr>
          <p:nvPr/>
        </p:nvSpPr>
        <p:spPr bwMode="auto">
          <a:xfrm>
            <a:off x="6147256" y="3076812"/>
            <a:ext cx="1396970" cy="430887"/>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lvl="0" algn="ctr" eaLnBrk="1" fontAlgn="base" hangingPunct="1">
              <a:spcBef>
                <a:spcPct val="0"/>
              </a:spcBef>
              <a:spcAft>
                <a:spcPct val="0"/>
              </a:spcAft>
              <a:defRPr/>
            </a:pPr>
            <a:r>
              <a:rPr lang="en-US" sz="1200" kern="0" dirty="0" smtClean="0"/>
              <a:t>11</a:t>
            </a:r>
            <a:r>
              <a:rPr kumimoji="0" lang="en-US" sz="1200" b="1" i="0" u="none" strike="noStrike" kern="0" cap="none" spc="0" normalizeH="0" baseline="0" noProof="0" dirty="0" smtClean="0">
                <a:ln>
                  <a:noFill/>
                </a:ln>
                <a:effectLst/>
                <a:uLnTx/>
                <a:uFillTx/>
                <a:latin typeface="Arial" charset="0"/>
              </a:rPr>
              <a:t>/11 – </a:t>
            </a:r>
            <a:r>
              <a:rPr lang="en-US" sz="1200" kern="0" dirty="0" smtClean="0"/>
              <a:t>11/12 </a:t>
            </a:r>
            <a:r>
              <a:rPr lang="en-US" sz="1000" kern="0" dirty="0">
                <a:solidFill>
                  <a:srgbClr val="000000"/>
                </a:solidFill>
              </a:rPr>
              <a:t>(Retail)</a:t>
            </a:r>
            <a:endParaRPr kumimoji="0" lang="en-US" sz="1200" b="1" i="0" u="none" strike="noStrike" kern="0" cap="none" spc="0" normalizeH="0" baseline="0" noProof="0" dirty="0" smtClean="0">
              <a:ln>
                <a:noFill/>
              </a:ln>
              <a:solidFill>
                <a:srgbClr val="000000"/>
              </a:solidFill>
              <a:effectLst/>
              <a:uLnTx/>
              <a:uFillTx/>
              <a:latin typeface="Arial" charset="0"/>
            </a:endParaRPr>
          </a:p>
        </p:txBody>
      </p:sp>
      <p:sp>
        <p:nvSpPr>
          <p:cNvPr id="38" name="TextBox 37"/>
          <p:cNvSpPr txBox="1"/>
          <p:nvPr/>
        </p:nvSpPr>
        <p:spPr>
          <a:xfrm>
            <a:off x="4296407" y="1403222"/>
            <a:ext cx="370549" cy="2323713"/>
          </a:xfrm>
          <a:prstGeom prst="rect">
            <a:avLst/>
          </a:prstGeom>
          <a:noFill/>
        </p:spPr>
        <p:txBody>
          <a:bodyPr wrap="square" rtlCol="0">
            <a:spAutoFit/>
          </a:bodyPr>
          <a:lstStyle/>
          <a:p>
            <a:pPr algn="ctr"/>
            <a:r>
              <a:rPr lang="en-US" sz="1000" dirty="0">
                <a:latin typeface="Wingdings" panose="05000000000000000000" pitchFamily="2" charset="2"/>
              </a:rPr>
              <a:t>ü</a:t>
            </a:r>
          </a:p>
          <a:p>
            <a:pPr algn="ctr"/>
            <a:endParaRPr lang="en-US" sz="400" dirty="0">
              <a:latin typeface="Wingdings" panose="05000000000000000000" pitchFamily="2" charset="2"/>
            </a:endParaRPr>
          </a:p>
          <a:p>
            <a:pPr algn="ctr"/>
            <a:r>
              <a:rPr lang="en-US" sz="1000" dirty="0">
                <a:latin typeface="Wingdings" panose="05000000000000000000" pitchFamily="2" charset="2"/>
              </a:rPr>
              <a:t>ü</a:t>
            </a:r>
          </a:p>
          <a:p>
            <a:pPr algn="ctr"/>
            <a:endParaRPr lang="en-US" sz="400" dirty="0">
              <a:latin typeface="Wingdings" panose="05000000000000000000" pitchFamily="2" charset="2"/>
            </a:endParaRPr>
          </a:p>
          <a:p>
            <a:pPr algn="ctr"/>
            <a:r>
              <a:rPr lang="en-US" sz="1000" dirty="0">
                <a:latin typeface="Wingdings" panose="05000000000000000000" pitchFamily="2" charset="2"/>
              </a:rPr>
              <a:t>ü</a:t>
            </a:r>
          </a:p>
          <a:p>
            <a:pPr algn="ctr"/>
            <a:endParaRPr lang="en-US" sz="500" dirty="0">
              <a:latin typeface="Wingdings" panose="05000000000000000000" pitchFamily="2" charset="2"/>
            </a:endParaRPr>
          </a:p>
          <a:p>
            <a:pPr algn="ctr"/>
            <a:r>
              <a:rPr lang="en-US" sz="1000" dirty="0">
                <a:latin typeface="Wingdings" panose="05000000000000000000" pitchFamily="2" charset="2"/>
              </a:rPr>
              <a:t>ü</a:t>
            </a:r>
          </a:p>
          <a:p>
            <a:pPr lvl="0" algn="ctr" fontAlgn="base">
              <a:spcBef>
                <a:spcPct val="0"/>
              </a:spcBef>
              <a:spcAft>
                <a:spcPct val="0"/>
              </a:spcAft>
              <a:defRPr/>
            </a:pPr>
            <a:endParaRPr lang="en-US" sz="400" b="1" i="1" kern="0" dirty="0">
              <a:solidFill>
                <a:srgbClr val="000000"/>
              </a:solidFill>
            </a:endParaRPr>
          </a:p>
          <a:p>
            <a:pPr lvl="0" algn="ctr" fontAlgn="base">
              <a:spcBef>
                <a:spcPct val="0"/>
              </a:spcBef>
              <a:spcAft>
                <a:spcPct val="0"/>
              </a:spcAft>
              <a:defRPr/>
            </a:pPr>
            <a:r>
              <a:rPr lang="en-US" sz="1000" dirty="0" smtClean="0">
                <a:latin typeface="Wingdings" panose="05000000000000000000" pitchFamily="2" charset="2"/>
              </a:rPr>
              <a:t>ü</a:t>
            </a:r>
            <a:endParaRPr lang="en-US" sz="1000" b="1" i="1" kern="0" noProof="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noProof="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9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noProof="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p>
        </p:txBody>
      </p:sp>
      <p:sp>
        <p:nvSpPr>
          <p:cNvPr id="41" name="TextBox 40"/>
          <p:cNvSpPr txBox="1"/>
          <p:nvPr/>
        </p:nvSpPr>
        <p:spPr>
          <a:xfrm>
            <a:off x="5805167" y="1394984"/>
            <a:ext cx="370549" cy="2677656"/>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E</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E</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noProof="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noProof="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lvl="0" algn="ctr" fontAlgn="base">
              <a:spcBef>
                <a:spcPct val="0"/>
              </a:spcBef>
              <a:spcAft>
                <a:spcPct val="0"/>
              </a:spcAft>
              <a:defRPr/>
            </a:pPr>
            <a:r>
              <a:rPr lang="en-US" sz="1000" dirty="0">
                <a:latin typeface="Wingdings" panose="05000000000000000000" pitchFamily="2" charset="2"/>
              </a:rPr>
              <a:t>ü</a:t>
            </a: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500" b="1" i="1" kern="0" noProof="0" dirty="0" smtClean="0">
              <a:solidFill>
                <a:srgbClr val="000000"/>
              </a:solidFill>
            </a:endParaRPr>
          </a:p>
          <a:p>
            <a:pPr lvl="0" algn="ctr" fontAlgn="base">
              <a:spcBef>
                <a:spcPct val="0"/>
              </a:spcBef>
              <a:spcAft>
                <a:spcPct val="0"/>
              </a:spcAft>
              <a:defRPr/>
            </a:pPr>
            <a:r>
              <a:rPr lang="en-US" sz="1000" dirty="0">
                <a:latin typeface="Wingdings" panose="05000000000000000000" pitchFamily="2" charset="2"/>
              </a:rPr>
              <a:t>ü</a:t>
            </a: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500" b="1" i="1" kern="0" dirty="0">
              <a:solidFill>
                <a:srgbClr val="000000"/>
              </a:solidFill>
            </a:endParaRPr>
          </a:p>
          <a:p>
            <a:pPr algn="ctr" fontAlgn="base">
              <a:spcBef>
                <a:spcPct val="0"/>
              </a:spcBef>
              <a:spcAft>
                <a:spcPct val="0"/>
              </a:spcAft>
              <a:defRPr/>
            </a:pPr>
            <a:r>
              <a:rPr lang="en-US" sz="1000" dirty="0" smtClean="0">
                <a:latin typeface="Wingdings" panose="05000000000000000000" pitchFamily="2" charset="2"/>
              </a:rPr>
              <a:t>ü</a:t>
            </a:r>
            <a:r>
              <a:rPr lang="en-US" sz="1000" b="1" i="1" kern="0" noProof="0" dirty="0" smtClean="0">
                <a:solidFill>
                  <a:srgbClr val="000000"/>
                </a:solidFill>
              </a:rPr>
              <a:t> </a:t>
            </a:r>
            <a:r>
              <a:rPr kumimoji="0" lang="en-US" sz="1000" b="1" i="1" u="none" strike="noStrike" kern="0" cap="none" spc="0" normalizeH="0" baseline="0" noProof="0" dirty="0" smtClean="0">
                <a:ln>
                  <a:noFill/>
                </a:ln>
                <a:solidFill>
                  <a:srgbClr val="000000"/>
                </a:solidFill>
                <a:effectLst/>
                <a:uLnTx/>
                <a:uFillTx/>
              </a:rPr>
              <a:t> </a:t>
            </a:r>
          </a:p>
        </p:txBody>
      </p:sp>
      <p:sp>
        <p:nvSpPr>
          <p:cNvPr id="42" name="TextBox 41"/>
          <p:cNvSpPr txBox="1"/>
          <p:nvPr/>
        </p:nvSpPr>
        <p:spPr>
          <a:xfrm>
            <a:off x="7214509" y="1391700"/>
            <a:ext cx="370549" cy="1846659"/>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a:t>
            </a:r>
            <a:endParaRPr kumimoji="0" lang="en-US" sz="10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r>
              <a:rPr kumimoji="0" lang="en-US" sz="1000" b="1" i="1" u="none" strike="noStrike" kern="0" cap="none" spc="0" normalizeH="0" baseline="0" noProof="0" dirty="0" smtClean="0">
                <a:ln>
                  <a:noFill/>
                </a:ln>
                <a:solidFill>
                  <a:srgbClr val="000000"/>
                </a:solidFill>
                <a:effectLst/>
                <a:uLnTx/>
                <a:uFillTx/>
              </a:rPr>
              <a:t> </a:t>
            </a:r>
          </a:p>
        </p:txBody>
      </p:sp>
      <p:sp>
        <p:nvSpPr>
          <p:cNvPr id="43" name="TextBox 42"/>
          <p:cNvSpPr txBox="1"/>
          <p:nvPr/>
        </p:nvSpPr>
        <p:spPr>
          <a:xfrm>
            <a:off x="8638685" y="1400352"/>
            <a:ext cx="370549" cy="1800493"/>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NS</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E</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r>
              <a:rPr kumimoji="0" lang="en-US" sz="1000" b="1" i="1" u="none" strike="noStrike" kern="0" cap="none" spc="0" normalizeH="0" baseline="0" noProof="0" dirty="0" smtClean="0">
                <a:ln>
                  <a:noFill/>
                </a:ln>
                <a:solidFill>
                  <a:srgbClr val="000000"/>
                </a:solidFill>
                <a:effectLst/>
                <a:uLnTx/>
                <a:uFillTx/>
              </a:rPr>
              <a:t> </a:t>
            </a:r>
          </a:p>
        </p:txBody>
      </p:sp>
      <p:sp>
        <p:nvSpPr>
          <p:cNvPr id="44" name="TextBox 12"/>
          <p:cNvSpPr txBox="1">
            <a:spLocks noChangeArrowheads="1"/>
          </p:cNvSpPr>
          <p:nvPr/>
        </p:nvSpPr>
        <p:spPr bwMode="auto">
          <a:xfrm>
            <a:off x="4647890" y="3074313"/>
            <a:ext cx="1501431" cy="276999"/>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sz="1200" kern="0" noProof="0" dirty="0"/>
              <a:t>8</a:t>
            </a:r>
            <a:r>
              <a:rPr kumimoji="0" lang="en-US" sz="1200" b="1" i="0" u="none" strike="noStrike" kern="0" cap="none" spc="0" normalizeH="0" baseline="0" noProof="0" dirty="0" smtClean="0">
                <a:ln>
                  <a:noFill/>
                </a:ln>
                <a:effectLst/>
                <a:uLnTx/>
                <a:uFillTx/>
                <a:latin typeface="Arial" charset="0"/>
              </a:rPr>
              <a:t>/1</a:t>
            </a:r>
          </a:p>
        </p:txBody>
      </p:sp>
      <p:sp>
        <p:nvSpPr>
          <p:cNvPr id="26" name="TextBox 12"/>
          <p:cNvSpPr txBox="1">
            <a:spLocks noChangeArrowheads="1"/>
          </p:cNvSpPr>
          <p:nvPr/>
        </p:nvSpPr>
        <p:spPr bwMode="auto">
          <a:xfrm>
            <a:off x="157646" y="2923401"/>
            <a:ext cx="1439495" cy="276999"/>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sz="1200" kern="0" dirty="0" smtClean="0"/>
              <a:t>2/1</a:t>
            </a:r>
            <a:endParaRPr kumimoji="0" lang="en-US" sz="1200" i="0" u="none" kern="0" cap="none" spc="0" normalizeH="0" baseline="0" noProof="0" dirty="0" smtClean="0">
              <a:ln>
                <a:noFill/>
              </a:ln>
              <a:effectLst/>
              <a:uLnTx/>
              <a:uFillTx/>
            </a:endParaRPr>
          </a:p>
        </p:txBody>
      </p:sp>
      <p:sp>
        <p:nvSpPr>
          <p:cNvPr id="3" name="TextBox 2"/>
          <p:cNvSpPr txBox="1"/>
          <p:nvPr/>
        </p:nvSpPr>
        <p:spPr>
          <a:xfrm>
            <a:off x="1279781" y="1391700"/>
            <a:ext cx="304892" cy="2392963"/>
          </a:xfrm>
          <a:prstGeom prst="rect">
            <a:avLst/>
          </a:prstGeom>
          <a:noFill/>
        </p:spPr>
        <p:txBody>
          <a:bodyPr wrap="none" rtlCol="0">
            <a:spAutoFit/>
          </a:bodyPr>
          <a:lstStyle/>
          <a:p>
            <a:r>
              <a:rPr lang="en-US" sz="1200" dirty="0" smtClean="0">
                <a:latin typeface="Wingdings" panose="05000000000000000000" pitchFamily="2" charset="2"/>
              </a:rPr>
              <a:t>ü</a:t>
            </a:r>
          </a:p>
          <a:p>
            <a:endParaRPr lang="en-US" sz="200" dirty="0">
              <a:latin typeface="Wingdings" panose="05000000000000000000" pitchFamily="2" charset="2"/>
            </a:endParaRPr>
          </a:p>
          <a:p>
            <a:r>
              <a:rPr lang="en-US" sz="1200" dirty="0">
                <a:latin typeface="Wingdings" panose="05000000000000000000" pitchFamily="2" charset="2"/>
              </a:rPr>
              <a:t>ü</a:t>
            </a:r>
          </a:p>
          <a:p>
            <a:endParaRPr lang="en-US" sz="200" dirty="0" smtClean="0">
              <a:latin typeface="Wingdings" panose="05000000000000000000" pitchFamily="2" charset="2"/>
            </a:endParaRPr>
          </a:p>
          <a:p>
            <a:r>
              <a:rPr lang="en-US" sz="1200" dirty="0" smtClean="0">
                <a:latin typeface="Wingdings" panose="05000000000000000000" pitchFamily="2" charset="2"/>
              </a:rPr>
              <a:t>ü</a:t>
            </a:r>
            <a:endParaRPr lang="en-US" sz="1200" dirty="0">
              <a:latin typeface="Wingdings" panose="05000000000000000000" pitchFamily="2" charset="2"/>
            </a:endParaRPr>
          </a:p>
          <a:p>
            <a:endParaRPr lang="en-US" sz="200" dirty="0" smtClean="0">
              <a:latin typeface="Wingdings" panose="05000000000000000000" pitchFamily="2" charset="2"/>
            </a:endParaRPr>
          </a:p>
          <a:p>
            <a:r>
              <a:rPr lang="en-US" sz="1200" dirty="0" smtClean="0">
                <a:latin typeface="Wingdings" panose="05000000000000000000" pitchFamily="2" charset="2"/>
              </a:rPr>
              <a:t>ü</a:t>
            </a:r>
            <a:endParaRPr lang="en-US" sz="1200" dirty="0">
              <a:latin typeface="Wingdings" panose="05000000000000000000" pitchFamily="2" charset="2"/>
            </a:endParaRPr>
          </a:p>
          <a:p>
            <a:endParaRPr lang="en-US" sz="200" dirty="0" smtClean="0">
              <a:latin typeface="Wingdings" panose="05000000000000000000" pitchFamily="2" charset="2"/>
            </a:endParaRPr>
          </a:p>
          <a:p>
            <a:r>
              <a:rPr lang="en-US" sz="1200" dirty="0" smtClean="0">
                <a:latin typeface="Wingdings" panose="05000000000000000000" pitchFamily="2" charset="2"/>
              </a:rPr>
              <a:t>ü</a:t>
            </a:r>
          </a:p>
          <a:p>
            <a:endParaRPr lang="en-US" sz="200" dirty="0">
              <a:latin typeface="Wingdings" panose="05000000000000000000" pitchFamily="2" charset="2"/>
            </a:endParaRPr>
          </a:p>
          <a:p>
            <a:r>
              <a:rPr lang="en-US" sz="1200" dirty="0">
                <a:latin typeface="Wingdings" panose="05000000000000000000" pitchFamily="2" charset="2"/>
              </a:rPr>
              <a:t>ü</a:t>
            </a:r>
          </a:p>
          <a:p>
            <a:endParaRPr lang="en-US" sz="200" dirty="0">
              <a:latin typeface="Wingdings" panose="05000000000000000000" pitchFamily="2" charset="2"/>
            </a:endParaRPr>
          </a:p>
          <a:p>
            <a:endParaRPr lang="en-US" sz="2200" dirty="0" smtClean="0">
              <a:latin typeface="Wingdings" panose="05000000000000000000" pitchFamily="2" charset="2"/>
            </a:endParaRPr>
          </a:p>
          <a:p>
            <a:endParaRPr lang="en-US" sz="1050" dirty="0">
              <a:latin typeface="Wingdings" panose="05000000000000000000" pitchFamily="2" charset="2"/>
            </a:endParaRPr>
          </a:p>
          <a:p>
            <a:r>
              <a:rPr lang="en-US" sz="1200" dirty="0" smtClean="0">
                <a:latin typeface="Wingdings" panose="05000000000000000000" pitchFamily="2" charset="2"/>
              </a:rPr>
              <a:t>ü</a:t>
            </a:r>
            <a:endParaRPr lang="en-US" sz="1200" dirty="0">
              <a:latin typeface="Wingdings" panose="05000000000000000000" pitchFamily="2" charset="2"/>
            </a:endParaRPr>
          </a:p>
          <a:p>
            <a:endParaRPr lang="en-US" dirty="0"/>
          </a:p>
        </p:txBody>
      </p:sp>
      <p:sp>
        <p:nvSpPr>
          <p:cNvPr id="28" name="TextBox 27"/>
          <p:cNvSpPr txBox="1"/>
          <p:nvPr/>
        </p:nvSpPr>
        <p:spPr>
          <a:xfrm>
            <a:off x="2819308" y="1405053"/>
            <a:ext cx="304892" cy="2954655"/>
          </a:xfrm>
          <a:prstGeom prst="rect">
            <a:avLst/>
          </a:prstGeom>
          <a:noFill/>
        </p:spPr>
        <p:txBody>
          <a:bodyPr wrap="none" rtlCol="0">
            <a:spAutoFit/>
          </a:bodyPr>
          <a:lstStyle/>
          <a:p>
            <a:r>
              <a:rPr lang="en-US" sz="1200" dirty="0" smtClean="0">
                <a:latin typeface="Wingdings" panose="05000000000000000000" pitchFamily="2" charset="2"/>
              </a:rPr>
              <a:t>ü</a:t>
            </a:r>
          </a:p>
          <a:p>
            <a:endParaRPr lang="en-US" sz="200" dirty="0">
              <a:latin typeface="Wingdings" panose="05000000000000000000" pitchFamily="2" charset="2"/>
            </a:endParaRPr>
          </a:p>
          <a:p>
            <a:r>
              <a:rPr lang="en-US" sz="1200" dirty="0">
                <a:latin typeface="Wingdings" panose="05000000000000000000" pitchFamily="2" charset="2"/>
              </a:rPr>
              <a:t>ü</a:t>
            </a:r>
          </a:p>
          <a:p>
            <a:endParaRPr lang="en-US" sz="200" dirty="0" smtClean="0">
              <a:latin typeface="Wingdings" panose="05000000000000000000" pitchFamily="2" charset="2"/>
            </a:endParaRPr>
          </a:p>
          <a:p>
            <a:r>
              <a:rPr lang="en-US" sz="1200" dirty="0" smtClean="0">
                <a:latin typeface="Wingdings" panose="05000000000000000000" pitchFamily="2" charset="2"/>
              </a:rPr>
              <a:t>ü</a:t>
            </a:r>
            <a:endParaRPr lang="en-US" sz="1200" dirty="0">
              <a:latin typeface="Wingdings" panose="05000000000000000000" pitchFamily="2" charset="2"/>
            </a:endParaRPr>
          </a:p>
          <a:p>
            <a:endParaRPr lang="en-US" sz="200" dirty="0" smtClean="0">
              <a:latin typeface="Wingdings" panose="05000000000000000000" pitchFamily="2" charset="2"/>
            </a:endParaRPr>
          </a:p>
          <a:p>
            <a:r>
              <a:rPr lang="en-US" sz="1200" dirty="0" smtClean="0">
                <a:latin typeface="Wingdings" panose="05000000000000000000" pitchFamily="2" charset="2"/>
              </a:rPr>
              <a:t>ü</a:t>
            </a:r>
            <a:endParaRPr lang="en-US" sz="1200" dirty="0">
              <a:latin typeface="Wingdings" panose="05000000000000000000" pitchFamily="2" charset="2"/>
            </a:endParaRPr>
          </a:p>
          <a:p>
            <a:endParaRPr lang="en-US" sz="200" dirty="0" smtClean="0">
              <a:latin typeface="Wingdings" panose="05000000000000000000" pitchFamily="2" charset="2"/>
            </a:endParaRPr>
          </a:p>
          <a:p>
            <a:r>
              <a:rPr lang="en-US" sz="1200" dirty="0" smtClean="0">
                <a:latin typeface="Wingdings" panose="05000000000000000000" pitchFamily="2" charset="2"/>
              </a:rPr>
              <a:t>ü</a:t>
            </a:r>
          </a:p>
          <a:p>
            <a:endParaRPr lang="en-US" sz="200" dirty="0">
              <a:latin typeface="Wingdings" panose="05000000000000000000" pitchFamily="2" charset="2"/>
            </a:endParaRPr>
          </a:p>
          <a:p>
            <a:r>
              <a:rPr lang="en-US" sz="1200" dirty="0">
                <a:latin typeface="Wingdings" panose="05000000000000000000" pitchFamily="2" charset="2"/>
              </a:rPr>
              <a:t>ü</a:t>
            </a:r>
          </a:p>
          <a:p>
            <a:endParaRPr lang="en-US" sz="200" dirty="0">
              <a:latin typeface="Wingdings" panose="05000000000000000000" pitchFamily="2" charset="2"/>
            </a:endParaRPr>
          </a:p>
          <a:p>
            <a:endParaRPr lang="en-US" sz="1600" dirty="0" smtClean="0">
              <a:latin typeface="Wingdings" panose="05000000000000000000" pitchFamily="2" charset="2"/>
            </a:endParaRPr>
          </a:p>
          <a:p>
            <a:r>
              <a:rPr lang="en-US" sz="1200" dirty="0" smtClean="0">
                <a:latin typeface="Wingdings" panose="05000000000000000000" pitchFamily="2" charset="2"/>
              </a:rPr>
              <a:t>ü</a:t>
            </a:r>
          </a:p>
          <a:p>
            <a:endParaRPr lang="en-US" sz="200" dirty="0">
              <a:latin typeface="Wingdings" panose="05000000000000000000" pitchFamily="2" charset="2"/>
            </a:endParaRPr>
          </a:p>
          <a:p>
            <a:r>
              <a:rPr lang="en-US" sz="1200" dirty="0" smtClean="0">
                <a:latin typeface="Wingdings" panose="05000000000000000000" pitchFamily="2" charset="2"/>
              </a:rPr>
              <a:t>ü</a:t>
            </a:r>
            <a:endParaRPr lang="en-US" sz="1200" dirty="0">
              <a:latin typeface="Wingdings" panose="05000000000000000000" pitchFamily="2" charset="2"/>
            </a:endParaRPr>
          </a:p>
          <a:p>
            <a:endParaRPr lang="en-US" sz="200" dirty="0" smtClean="0">
              <a:latin typeface="Wingdings" panose="05000000000000000000" pitchFamily="2" charset="2"/>
            </a:endParaRPr>
          </a:p>
          <a:p>
            <a:r>
              <a:rPr lang="en-US" sz="1200" dirty="0" smtClean="0">
                <a:latin typeface="Wingdings" panose="05000000000000000000" pitchFamily="2" charset="2"/>
              </a:rPr>
              <a:t>ü</a:t>
            </a:r>
            <a:endParaRPr lang="en-US" sz="1200" dirty="0">
              <a:latin typeface="Wingdings" panose="05000000000000000000" pitchFamily="2" charset="2"/>
            </a:endParaRPr>
          </a:p>
          <a:p>
            <a:endParaRPr lang="en-US" sz="300" dirty="0" smtClean="0">
              <a:latin typeface="Wingdings" panose="05000000000000000000" pitchFamily="2" charset="2"/>
            </a:endParaRPr>
          </a:p>
          <a:p>
            <a:r>
              <a:rPr lang="en-US" sz="1200" dirty="0" smtClean="0">
                <a:latin typeface="Wingdings" panose="05000000000000000000" pitchFamily="2" charset="2"/>
              </a:rPr>
              <a:t>ü</a:t>
            </a:r>
          </a:p>
          <a:p>
            <a:endParaRPr lang="en-US" sz="300" dirty="0" smtClean="0">
              <a:latin typeface="Wingdings" panose="05000000000000000000" pitchFamily="2" charset="2"/>
            </a:endParaRPr>
          </a:p>
          <a:p>
            <a:r>
              <a:rPr lang="en-US" sz="1200" dirty="0" smtClean="0">
                <a:latin typeface="Wingdings" panose="05000000000000000000" pitchFamily="2" charset="2"/>
              </a:rPr>
              <a:t>ü</a:t>
            </a:r>
            <a:endParaRPr lang="en-US" sz="1200" dirty="0">
              <a:latin typeface="Wingdings" panose="05000000000000000000" pitchFamily="2" charset="2"/>
            </a:endParaRPr>
          </a:p>
          <a:p>
            <a:endParaRPr lang="en-US" sz="300" dirty="0">
              <a:latin typeface="Wingdings" panose="05000000000000000000" pitchFamily="2" charset="2"/>
            </a:endParaRPr>
          </a:p>
          <a:p>
            <a:r>
              <a:rPr lang="en-US" sz="1200" dirty="0" smtClean="0">
                <a:latin typeface="Wingdings" panose="05000000000000000000" pitchFamily="2" charset="2"/>
              </a:rPr>
              <a:t>ü</a:t>
            </a:r>
            <a:endParaRPr lang="en-US" sz="1200" dirty="0">
              <a:latin typeface="Wingdings" panose="05000000000000000000" pitchFamily="2" charset="2"/>
            </a:endParaRPr>
          </a:p>
        </p:txBody>
      </p:sp>
      <p:sp>
        <p:nvSpPr>
          <p:cNvPr id="31" name="TextBox 30"/>
          <p:cNvSpPr txBox="1"/>
          <p:nvPr/>
        </p:nvSpPr>
        <p:spPr>
          <a:xfrm>
            <a:off x="1382659" y="3920819"/>
            <a:ext cx="304892" cy="276999"/>
          </a:xfrm>
          <a:prstGeom prst="rect">
            <a:avLst/>
          </a:prstGeom>
          <a:noFill/>
        </p:spPr>
        <p:txBody>
          <a:bodyPr wrap="none" rtlCol="0">
            <a:spAutoFit/>
          </a:bodyPr>
          <a:lstStyle/>
          <a:p>
            <a:r>
              <a:rPr lang="en-US" sz="1200" dirty="0" smtClean="0">
                <a:latin typeface="Wingdings" panose="05000000000000000000" pitchFamily="2" charset="2"/>
              </a:rPr>
              <a:t>ü</a:t>
            </a:r>
          </a:p>
        </p:txBody>
      </p:sp>
      <p:sp>
        <p:nvSpPr>
          <p:cNvPr id="36" name="TextBox 35"/>
          <p:cNvSpPr txBox="1"/>
          <p:nvPr/>
        </p:nvSpPr>
        <p:spPr>
          <a:xfrm>
            <a:off x="4319703" y="3461462"/>
            <a:ext cx="304892" cy="276999"/>
          </a:xfrm>
          <a:prstGeom prst="rect">
            <a:avLst/>
          </a:prstGeom>
          <a:noFill/>
        </p:spPr>
        <p:txBody>
          <a:bodyPr wrap="none" rtlCol="0">
            <a:spAutoFit/>
          </a:bodyPr>
          <a:lstStyle/>
          <a:p>
            <a:r>
              <a:rPr lang="en-US" sz="1200" dirty="0" smtClean="0">
                <a:latin typeface="Wingdings" panose="05000000000000000000" pitchFamily="2" charset="2"/>
              </a:rPr>
              <a:t>ü</a:t>
            </a:r>
          </a:p>
        </p:txBody>
      </p:sp>
      <p:sp>
        <p:nvSpPr>
          <p:cNvPr id="37" name="TextBox 21"/>
          <p:cNvSpPr txBox="1">
            <a:spLocks noChangeArrowheads="1"/>
          </p:cNvSpPr>
          <p:nvPr/>
        </p:nvSpPr>
        <p:spPr bwMode="auto">
          <a:xfrm>
            <a:off x="4360349" y="6170252"/>
            <a:ext cx="2485392" cy="21544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NPRR831(a) </a:t>
            </a:r>
            <a:r>
              <a:rPr kumimoji="0" lang="en-US" sz="800" b="0" i="0" u="none" strike="noStrike" kern="0" cap="none" spc="0" normalizeH="0" baseline="0" noProof="0" dirty="0">
                <a:ln>
                  <a:noFill/>
                </a:ln>
                <a:solidFill>
                  <a:srgbClr val="000000"/>
                </a:solidFill>
                <a:effectLst/>
                <a:uLnTx/>
                <a:uFillTx/>
                <a:latin typeface="Arial" charset="0"/>
              </a:rPr>
              <a:t>– </a:t>
            </a:r>
            <a:r>
              <a:rPr kumimoji="0" lang="en-US" sz="800" b="0" i="0" u="none" strike="noStrike" kern="0" cap="none" spc="0" normalizeH="0" baseline="0" noProof="0" dirty="0" smtClean="0">
                <a:ln>
                  <a:noFill/>
                </a:ln>
                <a:solidFill>
                  <a:srgbClr val="000000"/>
                </a:solidFill>
                <a:effectLst/>
                <a:uLnTx/>
                <a:uFillTx/>
                <a:latin typeface="Arial" charset="0"/>
              </a:rPr>
              <a:t>All impacted</a:t>
            </a:r>
            <a:r>
              <a:rPr kumimoji="0" lang="en-US" sz="800" b="0" i="0" u="none" strike="noStrike" kern="0" cap="none" spc="0" normalizeH="0" noProof="0" dirty="0" smtClean="0">
                <a:ln>
                  <a:noFill/>
                </a:ln>
                <a:solidFill>
                  <a:srgbClr val="000000"/>
                </a:solidFill>
                <a:effectLst/>
                <a:uLnTx/>
                <a:uFillTx/>
                <a:latin typeface="Arial" charset="0"/>
              </a:rPr>
              <a:t> systems except CRR</a:t>
            </a:r>
            <a:endParaRPr kumimoji="0" lang="en-US" sz="800" b="0" i="0" u="none" strike="noStrike" kern="0" cap="none" spc="0" normalizeH="0" baseline="0" noProof="0" dirty="0" smtClean="0">
              <a:ln>
                <a:noFill/>
              </a:ln>
              <a:solidFill>
                <a:srgbClr val="000000"/>
              </a:solidFill>
              <a:effectLst/>
              <a:uLnTx/>
              <a:uFillTx/>
              <a:latin typeface="Arial" charset="0"/>
            </a:endParaRPr>
          </a:p>
        </p:txBody>
      </p:sp>
    </p:spTree>
    <p:extLst>
      <p:ext uri="{BB962C8B-B14F-4D97-AF65-F5344CB8AC3E}">
        <p14:creationId xmlns:p14="http://schemas.microsoft.com/office/powerpoint/2010/main" val="3513430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27613"/>
          </a:xfrm>
        </p:spPr>
        <p:txBody>
          <a:bodyPr/>
          <a:lstStyle/>
          <a:p>
            <a:r>
              <a:rPr lang="en-US" sz="2200" b="1" dirty="0" smtClean="0">
                <a:solidFill>
                  <a:schemeClr val="accent1"/>
                </a:solidFill>
              </a:rPr>
              <a:t>2018 Release Targets – Board Approved NPRRs / SCRs / </a:t>
            </a:r>
            <a:r>
              <a:rPr lang="en-US" sz="2200" b="1" dirty="0" err="1" smtClean="0">
                <a:solidFill>
                  <a:schemeClr val="accent1"/>
                </a:solidFill>
              </a:rPr>
              <a:t>xGRRs</a:t>
            </a:r>
            <a:r>
              <a:rPr lang="en-US" sz="2200" b="1" dirty="0" smtClean="0">
                <a:solidFill>
                  <a:schemeClr val="accent1"/>
                </a:solidFill>
              </a:rPr>
              <a:t> </a:t>
            </a:r>
            <a:endParaRPr lang="en-US" sz="22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29" name="TextBox 15"/>
          <p:cNvSpPr txBox="1">
            <a:spLocks noChangeArrowheads="1"/>
          </p:cNvSpPr>
          <p:nvPr/>
        </p:nvSpPr>
        <p:spPr bwMode="auto">
          <a:xfrm>
            <a:off x="160280" y="5447632"/>
            <a:ext cx="3174414"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t" anchorCtr="1">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charset="0"/>
              </a:rPr>
              <a:t>Go-live dates can differ from Protocol effective dates – Please refer to market notices for more details</a:t>
            </a:r>
          </a:p>
        </p:txBody>
      </p:sp>
      <p:sp>
        <p:nvSpPr>
          <p:cNvPr id="30" name="TextBox 22"/>
          <p:cNvSpPr txBox="1">
            <a:spLocks noChangeArrowheads="1"/>
          </p:cNvSpPr>
          <p:nvPr/>
        </p:nvSpPr>
        <p:spPr bwMode="auto">
          <a:xfrm>
            <a:off x="160279" y="5904832"/>
            <a:ext cx="3174415" cy="2616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t" anchorCtr="1">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a:ln>
                  <a:noFill/>
                </a:ln>
                <a:solidFill>
                  <a:srgbClr val="000000"/>
                </a:solidFill>
                <a:effectLst/>
                <a:uLnTx/>
                <a:uFillTx/>
                <a:latin typeface="Arial" charset="0"/>
              </a:rPr>
              <a:t>Release targets are subject to change</a:t>
            </a:r>
          </a:p>
        </p:txBody>
      </p:sp>
      <p:sp>
        <p:nvSpPr>
          <p:cNvPr id="32" name="TextBox 23"/>
          <p:cNvSpPr txBox="1">
            <a:spLocks noChangeArrowheads="1"/>
          </p:cNvSpPr>
          <p:nvPr/>
        </p:nvSpPr>
        <p:spPr bwMode="auto">
          <a:xfrm>
            <a:off x="3456567" y="5439839"/>
            <a:ext cx="2895600" cy="6617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charset="0"/>
              </a:rPr>
              <a:t>APPENDIX</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dirty="0" smtClean="0">
                <a:ln>
                  <a:noFill/>
                </a:ln>
                <a:solidFill>
                  <a:srgbClr val="000000"/>
                </a:solidFill>
                <a:effectLst/>
                <a:uLnTx/>
                <a:uFillTx/>
                <a:latin typeface="Arial" charset="0"/>
              </a:rPr>
              <a:t>Red </a:t>
            </a:r>
            <a:r>
              <a:rPr kumimoji="0" lang="en-US" sz="900" b="0" i="0" u="none" strike="noStrike" kern="0" cap="none" spc="0" normalizeH="0" baseline="0" noProof="0" dirty="0">
                <a:ln>
                  <a:noFill/>
                </a:ln>
                <a:solidFill>
                  <a:srgbClr val="000000"/>
                </a:solidFill>
                <a:effectLst/>
                <a:uLnTx/>
                <a:uFillTx/>
                <a:latin typeface="Arial" charset="0"/>
              </a:rPr>
              <a:t>Text: </a:t>
            </a:r>
            <a:r>
              <a:rPr kumimoji="0" lang="en-US" sz="900" b="0" i="0" u="none" strike="noStrike" kern="0" cap="none" spc="0" normalizeH="0" baseline="0" noProof="0" dirty="0" smtClean="0">
                <a:ln>
                  <a:noFill/>
                </a:ln>
                <a:solidFill>
                  <a:srgbClr val="000000"/>
                </a:solidFill>
                <a:effectLst/>
                <a:uLnTx/>
                <a:uFillTx/>
                <a:latin typeface="Arial" charset="0"/>
              </a:rPr>
              <a:t>New </a:t>
            </a:r>
            <a:r>
              <a:rPr kumimoji="0" lang="en-US" sz="900" b="0" i="0" u="none" strike="noStrike" kern="0" cap="none" spc="0" normalizeH="0" baseline="0" noProof="0" dirty="0">
                <a:ln>
                  <a:noFill/>
                </a:ln>
                <a:solidFill>
                  <a:srgbClr val="000000"/>
                </a:solidFill>
                <a:effectLst/>
                <a:uLnTx/>
                <a:uFillTx/>
                <a:latin typeface="Arial" charset="0"/>
              </a:rPr>
              <a:t>additions and target release </a:t>
            </a:r>
            <a:r>
              <a:rPr kumimoji="0" lang="en-US" sz="900" b="0" i="0" u="none" strike="noStrike" kern="0" cap="none" spc="0" normalizeH="0" baseline="0" noProof="0" dirty="0" smtClean="0">
                <a:ln>
                  <a:noFill/>
                </a:ln>
                <a:solidFill>
                  <a:srgbClr val="000000"/>
                </a:solidFill>
                <a:effectLst/>
                <a:uLnTx/>
                <a:uFillTx/>
                <a:latin typeface="Arial" charset="0"/>
              </a:rPr>
              <a:t>changes</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charset="0"/>
              </a:rPr>
              <a:t>Strike-Through Text: Previous target release changes</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charset="0"/>
              </a:rPr>
              <a:t>(a), (b), etc. indicates multiple </a:t>
            </a:r>
            <a:r>
              <a:rPr kumimoji="0" lang="en-US" sz="900" b="0" i="0" u="none" strike="noStrike" kern="0" cap="none" spc="0" normalizeH="0" baseline="0" noProof="0" dirty="0" smtClean="0">
                <a:ln>
                  <a:noFill/>
                </a:ln>
                <a:solidFill>
                  <a:srgbClr val="000000"/>
                </a:solidFill>
                <a:effectLst/>
                <a:uLnTx/>
                <a:uFillTx/>
                <a:latin typeface="Arial" charset="0"/>
              </a:rPr>
              <a:t>phases</a:t>
            </a:r>
            <a:endParaRPr kumimoji="0" lang="en-US" sz="900" b="0" i="0" u="none" strike="noStrike" kern="0" cap="none" spc="0" normalizeH="0" baseline="0" noProof="0" dirty="0">
              <a:ln>
                <a:noFill/>
              </a:ln>
              <a:solidFill>
                <a:srgbClr val="000000"/>
              </a:solidFill>
              <a:effectLst/>
              <a:uLnTx/>
              <a:uFillTx/>
              <a:latin typeface="Arial" charset="0"/>
            </a:endParaRPr>
          </a:p>
        </p:txBody>
      </p:sp>
      <p:graphicFrame>
        <p:nvGraphicFramePr>
          <p:cNvPr id="33" name="Group 3"/>
          <p:cNvGraphicFramePr>
            <a:graphicFrameLocks/>
          </p:cNvGraphicFramePr>
          <p:nvPr>
            <p:extLst>
              <p:ext uri="{D42A27DB-BD31-4B8C-83A1-F6EECF244321}">
                <p14:modId xmlns:p14="http://schemas.microsoft.com/office/powerpoint/2010/main" val="3127223939"/>
              </p:ext>
            </p:extLst>
          </p:nvPr>
        </p:nvGraphicFramePr>
        <p:xfrm>
          <a:off x="160280" y="838201"/>
          <a:ext cx="8839200" cy="4020311"/>
        </p:xfrm>
        <a:graphic>
          <a:graphicData uri="http://schemas.openxmlformats.org/drawingml/2006/table">
            <a:tbl>
              <a:tblPr/>
              <a:tblGrid>
                <a:gridCol w="1439920"/>
                <a:gridCol w="1524000"/>
                <a:gridCol w="1524191"/>
                <a:gridCol w="1504660"/>
                <a:gridCol w="1390749"/>
                <a:gridCol w="1455680"/>
              </a:tblGrid>
              <a:tr h="54954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March</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charset="0"/>
                        </a:rPr>
                        <a:t>Dates TBD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May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charset="0"/>
                        </a:rPr>
                        <a:t>Dates TBD</a:t>
                      </a: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June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charset="0"/>
                        </a:rPr>
                        <a:t>Dates TBD</a:t>
                      </a: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August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charset="0"/>
                        </a:rPr>
                        <a:t>Dates TBD</a:t>
                      </a: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October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charset="0"/>
                        </a:rPr>
                        <a:t>Dates TBD</a:t>
                      </a: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December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charset="0"/>
                        </a:rPr>
                        <a:t>Dates TBD</a:t>
                      </a: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r>
              <a:tr h="242225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NPRR776</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NPRR830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NPRR683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NPRR743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NPRR760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NPRR800</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Courier New" pitchFamily="49" charset="0"/>
                        </a:rPr>
                        <a:t>NPRR833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smtClean="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smtClean="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smtClean="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ourier New" pitchFamily="49" charset="0"/>
                        </a:rPr>
                        <a:t>SCR777</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NPRR831</a:t>
                      </a:r>
                      <a:r>
                        <a:rPr kumimoji="0" lang="en-US" sz="900" b="0" i="0" u="none" strike="noStrike" kern="1200" cap="none" normalizeH="0" baseline="0" dirty="0" smtClean="0">
                          <a:ln>
                            <a:noFill/>
                          </a:ln>
                          <a:solidFill>
                            <a:schemeClr val="tx1"/>
                          </a:solidFill>
                          <a:effectLst/>
                          <a:latin typeface="Courier New" pitchFamily="49" charset="0"/>
                          <a:ea typeface="+mn-ea"/>
                          <a:cs typeface="+mn-cs"/>
                        </a:rPr>
                        <a:t>(b)</a:t>
                      </a:r>
                      <a:endParaRPr kumimoji="0" lang="en-US" sz="1200" b="0" i="0" u="none" strike="noStrike" cap="none" normalizeH="0" baseline="0" dirty="0" smtClean="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smtClean="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smtClean="0">
                        <a:ln>
                          <a:noFill/>
                        </a:ln>
                        <a:solidFill>
                          <a:schemeClr val="tx1"/>
                        </a:solidFill>
                        <a:effectLst/>
                        <a:latin typeface="Courier New" pitchFamily="49"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chemeClr val="tx1"/>
                          </a:solidFill>
                          <a:effectLst/>
                          <a:latin typeface="Courier New" pitchFamily="49" charset="0"/>
                          <a:ea typeface="+mn-ea"/>
                          <a:cs typeface="+mn-cs"/>
                        </a:rPr>
                        <a:t>NPRR749</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050" b="0" i="0" u="none" strike="no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351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ourier New" pitchFamily="49" charset="0"/>
                        </a:rPr>
                        <a:t>0</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3F9A5"/>
                    </a:solidFill>
                  </a:tcPr>
                </a:tc>
              </a:tr>
            </a:tbl>
          </a:graphicData>
        </a:graphic>
      </p:graphicFrame>
      <p:sp>
        <p:nvSpPr>
          <p:cNvPr id="35" name="TextBox 34"/>
          <p:cNvSpPr txBox="1"/>
          <p:nvPr/>
        </p:nvSpPr>
        <p:spPr>
          <a:xfrm>
            <a:off x="7315200" y="1400352"/>
            <a:ext cx="236905" cy="1800493"/>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100" b="1" i="1" u="none" strike="noStrike" kern="0" cap="none" spc="0" normalizeH="0" baseline="0" noProof="0" dirty="0" smtClean="0">
                <a:ln>
                  <a:noFill/>
                </a:ln>
                <a:solidFill>
                  <a:srgbClr val="000000"/>
                </a:solidFill>
                <a:effectLst/>
                <a:uLnTx/>
                <a:uFillTx/>
              </a:rPr>
              <a:t> </a:t>
            </a:r>
            <a:endParaRPr kumimoji="0" lang="en-US" sz="10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endParaRPr kumimoji="0" lang="en-US" sz="5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2400" b="1" i="1" kern="0" dirty="0" smtClean="0">
                <a:solidFill>
                  <a:srgbClr val="000000"/>
                </a:solidFill>
              </a:rPr>
              <a:t> </a:t>
            </a:r>
            <a:endParaRPr lang="en-US" sz="28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5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5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p:txBody>
      </p:sp>
      <p:sp>
        <p:nvSpPr>
          <p:cNvPr id="22" name="TextBox 12"/>
          <p:cNvSpPr txBox="1">
            <a:spLocks noChangeArrowheads="1"/>
          </p:cNvSpPr>
          <p:nvPr/>
        </p:nvSpPr>
        <p:spPr bwMode="auto">
          <a:xfrm>
            <a:off x="7552105" y="3677861"/>
            <a:ext cx="1439495" cy="430887"/>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lvl="0" algn="ctr" eaLnBrk="1" fontAlgn="base" hangingPunct="1">
              <a:spcBef>
                <a:spcPct val="0"/>
              </a:spcBef>
              <a:spcAft>
                <a:spcPct val="0"/>
              </a:spcAft>
              <a:defRPr/>
            </a:pPr>
            <a:r>
              <a:rPr lang="en-US" sz="1200" dirty="0" smtClean="0">
                <a:solidFill>
                  <a:srgbClr val="FF0000"/>
                </a:solidFill>
              </a:rPr>
              <a:t>Dates </a:t>
            </a:r>
            <a:r>
              <a:rPr lang="en-US" sz="1200" kern="0" dirty="0" smtClean="0">
                <a:solidFill>
                  <a:srgbClr val="FF0000"/>
                </a:solidFill>
              </a:rPr>
              <a:t>TBD</a:t>
            </a:r>
          </a:p>
          <a:p>
            <a:pPr lvl="0" algn="ctr" eaLnBrk="1" fontAlgn="base" hangingPunct="1">
              <a:spcBef>
                <a:spcPct val="0"/>
              </a:spcBef>
              <a:spcAft>
                <a:spcPct val="0"/>
              </a:spcAft>
              <a:defRPr/>
            </a:pPr>
            <a:r>
              <a:rPr lang="en-US" sz="1000" kern="0" dirty="0" smtClean="0">
                <a:solidFill>
                  <a:srgbClr val="000000"/>
                </a:solidFill>
              </a:rPr>
              <a:t>(Retail</a:t>
            </a:r>
            <a:r>
              <a:rPr lang="en-US" sz="1000" kern="0" dirty="0">
                <a:solidFill>
                  <a:srgbClr val="000000"/>
                </a:solidFill>
              </a:rPr>
              <a:t>)</a:t>
            </a:r>
            <a:endParaRPr kumimoji="0" lang="en-US" sz="1200" b="1" i="0" u="none" strike="noStrike" kern="0" cap="none" spc="0" normalizeH="0" baseline="0" noProof="0" dirty="0" smtClean="0">
              <a:ln>
                <a:noFill/>
              </a:ln>
              <a:solidFill>
                <a:srgbClr val="000000"/>
              </a:solidFill>
              <a:effectLst/>
              <a:uLnTx/>
              <a:uFillTx/>
              <a:latin typeface="Arial" charset="0"/>
            </a:endParaRPr>
          </a:p>
        </p:txBody>
      </p:sp>
      <p:sp>
        <p:nvSpPr>
          <p:cNvPr id="25" name="TextBox 12"/>
          <p:cNvSpPr txBox="1">
            <a:spLocks noChangeArrowheads="1"/>
          </p:cNvSpPr>
          <p:nvPr/>
        </p:nvSpPr>
        <p:spPr bwMode="auto">
          <a:xfrm>
            <a:off x="3122655" y="3680403"/>
            <a:ext cx="1508760" cy="430887"/>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lvl="0" algn="ctr" eaLnBrk="1" fontAlgn="base" hangingPunct="1">
              <a:spcBef>
                <a:spcPct val="0"/>
              </a:spcBef>
              <a:spcAft>
                <a:spcPct val="0"/>
              </a:spcAft>
              <a:defRPr/>
            </a:pPr>
            <a:r>
              <a:rPr lang="en-US" sz="1200" dirty="0" smtClean="0">
                <a:solidFill>
                  <a:srgbClr val="FF0000"/>
                </a:solidFill>
              </a:rPr>
              <a:t>Dates </a:t>
            </a:r>
            <a:r>
              <a:rPr lang="en-US" sz="1200" kern="0" dirty="0" smtClean="0">
                <a:solidFill>
                  <a:srgbClr val="FF0000"/>
                </a:solidFill>
              </a:rPr>
              <a:t>TBD</a:t>
            </a:r>
            <a:endParaRPr kumimoji="0" lang="en-US" sz="1200" b="1" i="0" u="none" strike="noStrike" kern="0" cap="none" spc="0" normalizeH="0" baseline="0" noProof="0" dirty="0" smtClean="0">
              <a:ln>
                <a:noFill/>
              </a:ln>
              <a:effectLst/>
              <a:uLnTx/>
              <a:uFillTx/>
              <a:latin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charset="0"/>
              </a:rPr>
              <a:t>(Retail)</a:t>
            </a:r>
            <a:endParaRPr kumimoji="0" lang="en-US" sz="1200" b="1" i="0" u="none" strike="noStrike" kern="0" cap="none" spc="0" normalizeH="0" baseline="0" noProof="0" dirty="0" smtClean="0">
              <a:ln>
                <a:noFill/>
              </a:ln>
              <a:solidFill>
                <a:srgbClr val="000000"/>
              </a:solidFill>
              <a:effectLst/>
              <a:uLnTx/>
              <a:uFillTx/>
              <a:latin typeface="Arial" charset="0"/>
            </a:endParaRPr>
          </a:p>
        </p:txBody>
      </p:sp>
      <p:sp>
        <p:nvSpPr>
          <p:cNvPr id="27" name="TextBox 12"/>
          <p:cNvSpPr txBox="1">
            <a:spLocks noChangeArrowheads="1"/>
          </p:cNvSpPr>
          <p:nvPr/>
        </p:nvSpPr>
        <p:spPr bwMode="auto">
          <a:xfrm>
            <a:off x="6147256" y="3671899"/>
            <a:ext cx="1396970" cy="430887"/>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lvl="0" algn="ctr" eaLnBrk="1" fontAlgn="base" hangingPunct="1">
              <a:spcBef>
                <a:spcPct val="0"/>
              </a:spcBef>
              <a:spcAft>
                <a:spcPct val="0"/>
              </a:spcAft>
              <a:defRPr/>
            </a:pPr>
            <a:r>
              <a:rPr lang="en-US" sz="1200" dirty="0" smtClean="0">
                <a:solidFill>
                  <a:srgbClr val="FF0000"/>
                </a:solidFill>
              </a:rPr>
              <a:t>Dates </a:t>
            </a:r>
            <a:r>
              <a:rPr lang="en-US" sz="1200" kern="0" dirty="0" smtClean="0">
                <a:solidFill>
                  <a:srgbClr val="FF0000"/>
                </a:solidFill>
              </a:rPr>
              <a:t>TBD</a:t>
            </a:r>
          </a:p>
          <a:p>
            <a:pPr lvl="0" algn="ctr" eaLnBrk="1" fontAlgn="base" hangingPunct="1">
              <a:spcBef>
                <a:spcPct val="0"/>
              </a:spcBef>
              <a:spcAft>
                <a:spcPct val="0"/>
              </a:spcAft>
              <a:defRPr/>
            </a:pPr>
            <a:r>
              <a:rPr lang="en-US" sz="1000" kern="0" dirty="0" smtClean="0">
                <a:solidFill>
                  <a:srgbClr val="000000"/>
                </a:solidFill>
              </a:rPr>
              <a:t>(</a:t>
            </a:r>
            <a:r>
              <a:rPr lang="en-US" sz="1000" kern="0" dirty="0">
                <a:solidFill>
                  <a:srgbClr val="000000"/>
                </a:solidFill>
              </a:rPr>
              <a:t>Retail)</a:t>
            </a:r>
            <a:endParaRPr kumimoji="0" lang="en-US" sz="1200" b="1" i="0" u="none" strike="noStrike" kern="0" cap="none" spc="0" normalizeH="0" baseline="0" noProof="0" dirty="0" smtClean="0">
              <a:ln>
                <a:noFill/>
              </a:ln>
              <a:solidFill>
                <a:srgbClr val="000000"/>
              </a:solidFill>
              <a:effectLst/>
              <a:uLnTx/>
              <a:uFillTx/>
              <a:latin typeface="Arial" charset="0"/>
            </a:endParaRPr>
          </a:p>
        </p:txBody>
      </p:sp>
      <p:sp>
        <p:nvSpPr>
          <p:cNvPr id="38" name="TextBox 37"/>
          <p:cNvSpPr txBox="1"/>
          <p:nvPr/>
        </p:nvSpPr>
        <p:spPr>
          <a:xfrm>
            <a:off x="4296407" y="1403222"/>
            <a:ext cx="370549" cy="1354217"/>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endParaRPr lang="en-US" sz="1000" b="1" i="1" kern="0" noProof="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r>
              <a:rPr kumimoji="0" lang="en-US" sz="1000" b="1" i="1" u="none" strike="noStrike" kern="0" cap="none" spc="0" normalizeH="0" baseline="0" noProof="0" dirty="0" smtClean="0">
                <a:ln>
                  <a:noFill/>
                </a:ln>
                <a:solidFill>
                  <a:srgbClr val="000000"/>
                </a:solidFill>
                <a:effectLst/>
                <a:uLnTx/>
                <a:uFillTx/>
              </a:rPr>
              <a:t> </a:t>
            </a:r>
          </a:p>
        </p:txBody>
      </p:sp>
      <p:sp>
        <p:nvSpPr>
          <p:cNvPr id="41" name="TextBox 40"/>
          <p:cNvSpPr txBox="1"/>
          <p:nvPr/>
        </p:nvSpPr>
        <p:spPr>
          <a:xfrm>
            <a:off x="5805167" y="1394984"/>
            <a:ext cx="370549" cy="2446824"/>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5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900" b="1" i="1" kern="0" noProof="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noProof="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noProof="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6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p>
        </p:txBody>
      </p:sp>
      <p:sp>
        <p:nvSpPr>
          <p:cNvPr id="42" name="TextBox 41"/>
          <p:cNvSpPr txBox="1"/>
          <p:nvPr/>
        </p:nvSpPr>
        <p:spPr>
          <a:xfrm>
            <a:off x="7214509" y="1391700"/>
            <a:ext cx="370549" cy="1569660"/>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endParaRPr kumimoji="0" lang="en-US" sz="10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r>
              <a:rPr kumimoji="0" lang="en-US" sz="1000" b="1" i="1" u="none" strike="noStrike" kern="0" cap="none" spc="0" normalizeH="0" baseline="0" noProof="0" dirty="0" smtClean="0">
                <a:ln>
                  <a:noFill/>
                </a:ln>
                <a:solidFill>
                  <a:srgbClr val="000000"/>
                </a:solidFill>
                <a:effectLst/>
                <a:uLnTx/>
                <a:uFillTx/>
              </a:rPr>
              <a:t> </a:t>
            </a:r>
          </a:p>
        </p:txBody>
      </p:sp>
      <p:sp>
        <p:nvSpPr>
          <p:cNvPr id="43" name="TextBox 42"/>
          <p:cNvSpPr txBox="1"/>
          <p:nvPr/>
        </p:nvSpPr>
        <p:spPr>
          <a:xfrm>
            <a:off x="8638685" y="1400352"/>
            <a:ext cx="370549" cy="1569660"/>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r>
              <a:rPr kumimoji="0" lang="en-US" sz="1000" b="1" i="1" u="none" strike="noStrike" kern="0" cap="none" spc="0" normalizeH="0" baseline="0" noProof="0" dirty="0" smtClean="0">
                <a:ln>
                  <a:noFill/>
                </a:ln>
                <a:solidFill>
                  <a:srgbClr val="000000"/>
                </a:solidFill>
                <a:effectLst/>
                <a:uLnTx/>
                <a:uFillTx/>
              </a:rPr>
              <a:t> </a:t>
            </a:r>
          </a:p>
        </p:txBody>
      </p:sp>
      <p:sp>
        <p:nvSpPr>
          <p:cNvPr id="44" name="TextBox 12"/>
          <p:cNvSpPr txBox="1">
            <a:spLocks noChangeArrowheads="1"/>
          </p:cNvSpPr>
          <p:nvPr/>
        </p:nvSpPr>
        <p:spPr bwMode="auto">
          <a:xfrm>
            <a:off x="4647890" y="3669400"/>
            <a:ext cx="1501431" cy="430887"/>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lvl="0" algn="ctr" eaLnBrk="1" fontAlgn="base" hangingPunct="1">
              <a:spcBef>
                <a:spcPct val="0"/>
              </a:spcBef>
              <a:spcAft>
                <a:spcPct val="0"/>
              </a:spcAft>
              <a:defRPr/>
            </a:pPr>
            <a:r>
              <a:rPr lang="en-US" sz="1200" dirty="0" smtClean="0">
                <a:solidFill>
                  <a:srgbClr val="FF0000"/>
                </a:solidFill>
              </a:rPr>
              <a:t>Dates </a:t>
            </a:r>
            <a:r>
              <a:rPr lang="en-US" sz="1200" kern="0" dirty="0" smtClean="0">
                <a:solidFill>
                  <a:srgbClr val="FF0000"/>
                </a:solidFill>
              </a:rPr>
              <a:t>TBD</a:t>
            </a:r>
            <a:endParaRPr kumimoji="0" lang="en-US" sz="1200" b="1" i="0" u="none" strike="noStrike" kern="0" cap="none" spc="0" normalizeH="0" baseline="0" noProof="0" dirty="0" smtClean="0">
              <a:ln>
                <a:noFill/>
              </a:ln>
              <a:effectLst/>
              <a:uLnTx/>
              <a:uFillTx/>
              <a:latin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charset="0"/>
              </a:rPr>
              <a:t>(Retail)</a:t>
            </a:r>
            <a:endParaRPr kumimoji="0" lang="en-US" sz="1200" b="1" i="0" u="none" strike="noStrike" kern="0" cap="none" spc="0" normalizeH="0" baseline="0" noProof="0" dirty="0" smtClean="0">
              <a:ln>
                <a:noFill/>
              </a:ln>
              <a:solidFill>
                <a:srgbClr val="000000"/>
              </a:solidFill>
              <a:effectLst/>
              <a:uLnTx/>
              <a:uFillTx/>
              <a:latin typeface="Arial" charset="0"/>
            </a:endParaRPr>
          </a:p>
        </p:txBody>
      </p:sp>
      <p:sp>
        <p:nvSpPr>
          <p:cNvPr id="36" name="TextBox 35"/>
          <p:cNvSpPr txBox="1"/>
          <p:nvPr/>
        </p:nvSpPr>
        <p:spPr>
          <a:xfrm>
            <a:off x="1257276" y="1394984"/>
            <a:ext cx="370549" cy="3123932"/>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P</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NS</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5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a:t>
            </a:r>
            <a:endParaRPr lang="en-US" sz="12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a:t>
            </a: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5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a:t>
            </a: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I</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16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E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r>
              <a:rPr kumimoji="0" lang="en-US" sz="1000" b="1" i="1" u="none" strike="noStrike" kern="0" cap="none" spc="0" normalizeH="0" baseline="0" noProof="0" dirty="0" smtClean="0">
                <a:ln>
                  <a:noFill/>
                </a:ln>
                <a:solidFill>
                  <a:srgbClr val="000000"/>
                </a:solidFill>
                <a:effectLst/>
                <a:uLnTx/>
                <a:uFillTx/>
              </a:rPr>
              <a:t> </a:t>
            </a:r>
          </a:p>
        </p:txBody>
      </p:sp>
      <p:sp>
        <p:nvSpPr>
          <p:cNvPr id="31" name="TextBox 12"/>
          <p:cNvSpPr txBox="1">
            <a:spLocks noChangeArrowheads="1"/>
          </p:cNvSpPr>
          <p:nvPr/>
        </p:nvSpPr>
        <p:spPr bwMode="auto">
          <a:xfrm>
            <a:off x="1585319" y="3683913"/>
            <a:ext cx="1538507" cy="430887"/>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lvl="0" algn="ctr" eaLnBrk="1" fontAlgn="base" hangingPunct="1">
              <a:spcBef>
                <a:spcPct val="0"/>
              </a:spcBef>
              <a:spcAft>
                <a:spcPct val="0"/>
              </a:spcAft>
              <a:defRPr/>
            </a:pPr>
            <a:r>
              <a:rPr lang="en-US" sz="1200" dirty="0" smtClean="0">
                <a:solidFill>
                  <a:srgbClr val="FF0000"/>
                </a:solidFill>
              </a:rPr>
              <a:t>Dates </a:t>
            </a:r>
            <a:r>
              <a:rPr lang="en-US" sz="1200" kern="0" dirty="0" smtClean="0">
                <a:solidFill>
                  <a:srgbClr val="FF0000"/>
                </a:solidFill>
              </a:rPr>
              <a:t>TBD</a:t>
            </a:r>
          </a:p>
          <a:p>
            <a:pPr lvl="0" algn="ctr" eaLnBrk="1" fontAlgn="base" hangingPunct="1">
              <a:spcBef>
                <a:spcPct val="0"/>
              </a:spcBef>
              <a:spcAft>
                <a:spcPct val="0"/>
              </a:spcAft>
              <a:defRPr/>
            </a:pPr>
            <a:r>
              <a:rPr kumimoji="0" lang="en-US" sz="1000" b="1" i="0" u="none" strike="noStrike" kern="0" cap="none" spc="0" normalizeH="0" baseline="0" noProof="0" dirty="0" smtClean="0">
                <a:ln>
                  <a:noFill/>
                </a:ln>
                <a:solidFill>
                  <a:srgbClr val="000000"/>
                </a:solidFill>
                <a:effectLst/>
                <a:uLnTx/>
                <a:uFillTx/>
                <a:latin typeface="Arial" charset="0"/>
              </a:rPr>
              <a:t>(Retail)</a:t>
            </a:r>
            <a:endParaRPr kumimoji="0" lang="en-US" sz="1200" b="1" i="0" u="none" strike="noStrike" kern="0" cap="none" spc="0" normalizeH="0" baseline="0" noProof="0" dirty="0" smtClean="0">
              <a:ln>
                <a:noFill/>
              </a:ln>
              <a:solidFill>
                <a:srgbClr val="000000"/>
              </a:solidFill>
              <a:effectLst/>
              <a:uLnTx/>
              <a:uFillTx/>
              <a:latin typeface="Arial" charset="0"/>
            </a:endParaRPr>
          </a:p>
        </p:txBody>
      </p:sp>
      <p:sp>
        <p:nvSpPr>
          <p:cNvPr id="3" name="TextBox 2"/>
          <p:cNvSpPr txBox="1"/>
          <p:nvPr/>
        </p:nvSpPr>
        <p:spPr>
          <a:xfrm rot="16200000">
            <a:off x="-349073" y="2160138"/>
            <a:ext cx="1369286" cy="276999"/>
          </a:xfrm>
          <a:prstGeom prst="rect">
            <a:avLst/>
          </a:prstGeom>
          <a:noFill/>
        </p:spPr>
        <p:txBody>
          <a:bodyPr wrap="none" rtlCol="0">
            <a:spAutoFit/>
          </a:bodyPr>
          <a:lstStyle/>
          <a:p>
            <a:r>
              <a:rPr lang="en-US" sz="1200" i="1" dirty="0" smtClean="0"/>
              <a:t>CMM Release 1a</a:t>
            </a:r>
            <a:endParaRPr lang="en-US" sz="1200" i="1" dirty="0"/>
          </a:p>
        </p:txBody>
      </p:sp>
      <p:sp>
        <p:nvSpPr>
          <p:cNvPr id="4" name="Left Brace 3"/>
          <p:cNvSpPr/>
          <p:nvPr/>
        </p:nvSpPr>
        <p:spPr>
          <a:xfrm>
            <a:off x="406782" y="1855284"/>
            <a:ext cx="167979" cy="85437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1"/>
          <p:cNvSpPr txBox="1">
            <a:spLocks noChangeArrowheads="1"/>
          </p:cNvSpPr>
          <p:nvPr/>
        </p:nvSpPr>
        <p:spPr bwMode="auto">
          <a:xfrm>
            <a:off x="7065242" y="5480871"/>
            <a:ext cx="1561038" cy="8309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sng" strike="noStrike" kern="0" cap="none" spc="0" normalizeH="0" baseline="0" noProof="0" dirty="0" smtClean="0">
                <a:ln>
                  <a:noFill/>
                </a:ln>
                <a:solidFill>
                  <a:srgbClr val="000000"/>
                </a:solidFill>
                <a:effectLst/>
                <a:uLnTx/>
                <a:uFillTx/>
                <a:latin typeface="Arial" charset="0"/>
              </a:rPr>
              <a:t>Project Status Codes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NS = Not Started</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I     = Initiation</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P    = Planning</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E    = Execution</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Arial" charset="0"/>
              </a:rPr>
              <a:t>  H    = On Hold</a:t>
            </a:r>
          </a:p>
        </p:txBody>
      </p:sp>
      <p:sp>
        <p:nvSpPr>
          <p:cNvPr id="26" name="TextBox 12"/>
          <p:cNvSpPr txBox="1">
            <a:spLocks noChangeArrowheads="1"/>
          </p:cNvSpPr>
          <p:nvPr/>
        </p:nvSpPr>
        <p:spPr bwMode="auto">
          <a:xfrm>
            <a:off x="152400" y="3074313"/>
            <a:ext cx="1444653" cy="430887"/>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lvl="0" algn="ctr" eaLnBrk="1" fontAlgn="base" hangingPunct="1">
              <a:spcBef>
                <a:spcPct val="0"/>
              </a:spcBef>
              <a:spcAft>
                <a:spcPct val="0"/>
              </a:spcAft>
              <a:defRPr/>
            </a:pPr>
            <a:r>
              <a:rPr lang="en-US" sz="1200" dirty="0" smtClean="0"/>
              <a:t>January</a:t>
            </a:r>
            <a:endParaRPr kumimoji="0" lang="en-US" sz="1200" b="1" i="0" u="none" strike="noStrike" kern="0" cap="none" spc="0" normalizeH="0" baseline="0" noProof="0" dirty="0" smtClean="0">
              <a:ln>
                <a:noFill/>
              </a:ln>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effectLst/>
                <a:uLnTx/>
                <a:uFillTx/>
                <a:latin typeface="Arial" charset="0"/>
              </a:rPr>
              <a:t>(Off-cycle)</a:t>
            </a:r>
            <a:endParaRPr kumimoji="0" lang="en-US" sz="1200" b="1" i="0" u="none" strike="noStrike" kern="0" cap="none" spc="0" normalizeH="0" baseline="0" noProof="0" dirty="0" smtClean="0">
              <a:ln>
                <a:noFill/>
              </a:ln>
              <a:effectLst/>
              <a:uLnTx/>
              <a:uFillTx/>
              <a:latin typeface="Arial" charset="0"/>
            </a:endParaRPr>
          </a:p>
        </p:txBody>
      </p:sp>
      <p:sp>
        <p:nvSpPr>
          <p:cNvPr id="34" name="TextBox 33"/>
          <p:cNvSpPr txBox="1"/>
          <p:nvPr/>
        </p:nvSpPr>
        <p:spPr>
          <a:xfrm>
            <a:off x="4284344" y="1394984"/>
            <a:ext cx="370549" cy="2662267"/>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000" b="1" i="1" u="none" strike="noStrike" kern="0" cap="none" spc="0" normalizeH="0" baseline="0" noProof="0" dirty="0" smtClean="0">
                <a:ln>
                  <a:noFill/>
                </a:ln>
                <a:solidFill>
                  <a:srgbClr val="000000"/>
                </a:solidFill>
                <a:effectLst/>
                <a:uLnTx/>
                <a:uFillTx/>
              </a:rPr>
              <a:t>NS</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500" b="1" i="1" u="none" strike="noStrike" kern="0" cap="none" spc="0" normalizeH="0" baseline="0" noProof="0" dirty="0" smtClean="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lang="en-US" sz="4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1000" b="1" i="1" kern="0" dirty="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endParaRPr lang="en-US" sz="700" b="1" i="1" kern="0" dirty="0" smtClean="0">
              <a:solidFill>
                <a:srgbClr val="000000"/>
              </a:solidFill>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dirty="0" smtClean="0">
                <a:solidFill>
                  <a:srgbClr val="000000"/>
                </a:solidFill>
              </a:rPr>
              <a:t> </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400" b="1" i="1" u="none" strike="noStrike" kern="0" cap="none" spc="0" normalizeH="0" baseline="0" noProof="0" dirty="0">
              <a:ln>
                <a:noFill/>
              </a:ln>
              <a:solidFill>
                <a:srgbClr val="000000"/>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sz="1000" b="1" i="1" kern="0" noProof="0" dirty="0" smtClean="0">
                <a:solidFill>
                  <a:srgbClr val="000000"/>
                </a:solidFill>
              </a:rPr>
              <a:t> </a:t>
            </a:r>
            <a:r>
              <a:rPr kumimoji="0" lang="en-US" sz="1000" b="1" i="1" u="none" strike="noStrike" kern="0" cap="none" spc="0" normalizeH="0" baseline="0" noProof="0" dirty="0" smtClean="0">
                <a:ln>
                  <a:noFill/>
                </a:ln>
                <a:solidFill>
                  <a:srgbClr val="000000"/>
                </a:solidFill>
                <a:effectLst/>
                <a:uLnTx/>
                <a:uFillTx/>
              </a:rPr>
              <a:t> </a:t>
            </a:r>
          </a:p>
        </p:txBody>
      </p:sp>
      <p:sp>
        <p:nvSpPr>
          <p:cNvPr id="28" name="TextBox 21"/>
          <p:cNvSpPr txBox="1">
            <a:spLocks noChangeArrowheads="1"/>
          </p:cNvSpPr>
          <p:nvPr/>
        </p:nvSpPr>
        <p:spPr bwMode="auto">
          <a:xfrm>
            <a:off x="4360349" y="6170252"/>
            <a:ext cx="2485392" cy="21544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800" b="0" i="0" u="none" strike="noStrike" kern="0" cap="none" spc="0" normalizeH="0" baseline="0" noProof="0" dirty="0" smtClean="0">
                <a:ln>
                  <a:noFill/>
                </a:ln>
                <a:effectLst/>
                <a:uLnTx/>
                <a:uFillTx/>
                <a:latin typeface="Arial" charset="0"/>
              </a:rPr>
              <a:t>NPRR831(b) – </a:t>
            </a:r>
            <a:r>
              <a:rPr kumimoji="0" lang="en-US" sz="800" b="0" i="0" u="none" strike="noStrike" kern="0" cap="none" spc="0" normalizeH="0" noProof="0" dirty="0" smtClean="0">
                <a:ln>
                  <a:noFill/>
                </a:ln>
                <a:effectLst/>
                <a:uLnTx/>
                <a:uFillTx/>
                <a:latin typeface="Arial" charset="0"/>
              </a:rPr>
              <a:t>CRR system changes</a:t>
            </a:r>
            <a:endParaRPr kumimoji="0" lang="en-US" sz="800" b="0" i="0" u="none" strike="noStrike" kern="0" cap="none" spc="0" normalizeH="0" baseline="0" noProof="0" dirty="0" smtClean="0">
              <a:ln>
                <a:noFill/>
              </a:ln>
              <a:effectLst/>
              <a:uLnTx/>
              <a:uFillTx/>
              <a:latin typeface="Arial" charset="0"/>
            </a:endParaRPr>
          </a:p>
        </p:txBody>
      </p:sp>
    </p:spTree>
    <p:extLst>
      <p:ext uri="{BB962C8B-B14F-4D97-AF65-F5344CB8AC3E}">
        <p14:creationId xmlns:p14="http://schemas.microsoft.com/office/powerpoint/2010/main" val="783218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5410200" cy="518318"/>
          </a:xfrm>
        </p:spPr>
        <p:txBody>
          <a:bodyPr/>
          <a:lstStyle/>
          <a:p>
            <a:r>
              <a:rPr lang="en-US" dirty="0" smtClean="0"/>
              <a:t>2017 Project Spending</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22"/>
          <p:cNvSpPr txBox="1">
            <a:spLocks noChangeArrowheads="1"/>
          </p:cNvSpPr>
          <p:nvPr/>
        </p:nvSpPr>
        <p:spPr bwMode="auto">
          <a:xfrm>
            <a:off x="2438400" y="6107973"/>
            <a:ext cx="5867400" cy="27699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nchorCtr="1">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hangingPunct="1"/>
            <a:r>
              <a:rPr lang="en-US" sz="1200" dirty="0" smtClean="0">
                <a:solidFill>
                  <a:prstClr val="black"/>
                </a:solidFill>
              </a:rPr>
              <a:t>2017 PPL Budget  =  $20.5M</a:t>
            </a:r>
            <a:endParaRPr lang="en-US" sz="800" b="0" dirty="0">
              <a:solidFill>
                <a:prstClr val="black"/>
              </a:solidFill>
            </a:endParaRPr>
          </a:p>
        </p:txBody>
      </p:sp>
      <p:sp>
        <p:nvSpPr>
          <p:cNvPr id="6" name="TextBox 22"/>
          <p:cNvSpPr txBox="1">
            <a:spLocks noChangeArrowheads="1"/>
          </p:cNvSpPr>
          <p:nvPr/>
        </p:nvSpPr>
        <p:spPr bwMode="auto">
          <a:xfrm>
            <a:off x="2438400" y="6380821"/>
            <a:ext cx="5867400" cy="246221"/>
          </a:xfrm>
          <a:prstGeom prst="rect">
            <a:avLst/>
          </a:prstGeom>
          <a:solidFill>
            <a:schemeClr val="bg1"/>
          </a:solidFill>
          <a:ln w="9525">
            <a:solidFill>
              <a:schemeClr val="tx1"/>
            </a:solidFill>
            <a:miter lim="800000"/>
            <a:headEnd/>
            <a:tailEnd/>
          </a:ln>
          <a:extLst/>
        </p:spPr>
        <p:txBody>
          <a:bodyPr wrap="square" anchor="t" anchorCtr="1">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hangingPunct="1"/>
            <a:r>
              <a:rPr lang="en-US" sz="1000" dirty="0" smtClean="0">
                <a:solidFill>
                  <a:srgbClr val="FF0000"/>
                </a:solidFill>
              </a:rPr>
              <a:t>“Potential Demand” represents internal ERCOT projects that have not been fully approved</a:t>
            </a:r>
          </a:p>
        </p:txBody>
      </p:sp>
      <p:pic>
        <p:nvPicPr>
          <p:cNvPr id="3" name="Picture 2"/>
          <p:cNvPicPr>
            <a:picLocks noChangeAspect="1"/>
          </p:cNvPicPr>
          <p:nvPr/>
        </p:nvPicPr>
        <p:blipFill>
          <a:blip r:embed="rId2"/>
          <a:stretch>
            <a:fillRect/>
          </a:stretch>
        </p:blipFill>
        <p:spPr>
          <a:xfrm>
            <a:off x="96813" y="799578"/>
            <a:ext cx="8953635" cy="5257800"/>
          </a:xfrm>
          <a:prstGeom prst="rect">
            <a:avLst/>
          </a:prstGeom>
        </p:spPr>
      </p:pic>
    </p:spTree>
    <p:extLst>
      <p:ext uri="{BB962C8B-B14F-4D97-AF65-F5344CB8AC3E}">
        <p14:creationId xmlns:p14="http://schemas.microsoft.com/office/powerpoint/2010/main" val="3162206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229600" cy="518318"/>
          </a:xfrm>
        </p:spPr>
        <p:txBody>
          <a:bodyPr/>
          <a:lstStyle/>
          <a:p>
            <a:r>
              <a:rPr lang="en-US" dirty="0"/>
              <a:t>Revision Request Funding Placeholder Status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7" name="Content Placeholder 2"/>
          <p:cNvSpPr>
            <a:spLocks noGrp="1"/>
          </p:cNvSpPr>
          <p:nvPr>
            <p:ph idx="1"/>
          </p:nvPr>
        </p:nvSpPr>
        <p:spPr>
          <a:xfrm>
            <a:off x="228600" y="913203"/>
            <a:ext cx="8686800" cy="1028700"/>
          </a:xfrm>
        </p:spPr>
        <p:txBody>
          <a:bodyPr/>
          <a:lstStyle/>
          <a:p>
            <a:r>
              <a:rPr lang="en-US" sz="2000" dirty="0"/>
              <a:t>In </a:t>
            </a:r>
            <a:r>
              <a:rPr lang="en-US" sz="2000" dirty="0" smtClean="0"/>
              <a:t>2017 and 2018, </a:t>
            </a:r>
            <a:r>
              <a:rPr lang="en-US" sz="2000" dirty="0"/>
              <a:t>ERCOT </a:t>
            </a:r>
            <a:r>
              <a:rPr lang="en-US" sz="2000" dirty="0" smtClean="0"/>
              <a:t>forecasted </a:t>
            </a:r>
            <a:r>
              <a:rPr lang="en-US" sz="2000" dirty="0"/>
              <a:t>$</a:t>
            </a:r>
            <a:r>
              <a:rPr lang="en-US" sz="2000" dirty="0" smtClean="0"/>
              <a:t>4.0M </a:t>
            </a:r>
            <a:r>
              <a:rPr lang="en-US" sz="2000" dirty="0"/>
              <a:t>for Revision Request </a:t>
            </a:r>
            <a:r>
              <a:rPr lang="en-US" sz="2000" dirty="0" smtClean="0"/>
              <a:t>work</a:t>
            </a:r>
          </a:p>
          <a:p>
            <a:pPr marL="457200" indent="-457200">
              <a:buFont typeface="+mj-lt"/>
              <a:buAutoNum type="arabicPeriod"/>
            </a:pPr>
            <a:endParaRPr lang="en-US" sz="1200" dirty="0" smtClean="0">
              <a:solidFill>
                <a:srgbClr val="FF0000"/>
              </a:solidFill>
            </a:endParaRPr>
          </a:p>
          <a:p>
            <a:r>
              <a:rPr lang="en-US" sz="2000" dirty="0" smtClean="0"/>
              <a:t>Yearly Revision Request Spending Forecast Summary</a:t>
            </a:r>
          </a:p>
        </p:txBody>
      </p:sp>
      <p:graphicFrame>
        <p:nvGraphicFramePr>
          <p:cNvPr id="3" name="Table 2"/>
          <p:cNvGraphicFramePr>
            <a:graphicFrameLocks noGrp="1"/>
          </p:cNvGraphicFramePr>
          <p:nvPr>
            <p:extLst>
              <p:ext uri="{D42A27DB-BD31-4B8C-83A1-F6EECF244321}">
                <p14:modId xmlns:p14="http://schemas.microsoft.com/office/powerpoint/2010/main" val="2028632402"/>
              </p:ext>
            </p:extLst>
          </p:nvPr>
        </p:nvGraphicFramePr>
        <p:xfrm>
          <a:off x="1219200" y="2209800"/>
          <a:ext cx="6840064" cy="3327400"/>
        </p:xfrm>
        <a:graphic>
          <a:graphicData uri="http://schemas.openxmlformats.org/drawingml/2006/table">
            <a:tbl>
              <a:tblPr firstRow="1" bandRow="1">
                <a:tableStyleId>{5C22544A-7EE6-4342-B048-85BDC9FD1C3A}</a:tableStyleId>
              </a:tblPr>
              <a:tblGrid>
                <a:gridCol w="3638332"/>
                <a:gridCol w="1600866"/>
                <a:gridCol w="1600866"/>
              </a:tblGrid>
              <a:tr h="558800">
                <a:tc>
                  <a:txBody>
                    <a:bodyPr/>
                    <a:lstStyle/>
                    <a:p>
                      <a:pPr algn="l"/>
                      <a:r>
                        <a:rPr lang="en-US" sz="2000" dirty="0" smtClean="0"/>
                        <a:t>Project Status</a:t>
                      </a:r>
                      <a:endParaRPr lang="en-US" sz="2000" dirty="0"/>
                    </a:p>
                  </a:txBody>
                  <a:tcPr anchor="ctr"/>
                </a:tc>
                <a:tc>
                  <a:txBody>
                    <a:bodyPr/>
                    <a:lstStyle/>
                    <a:p>
                      <a:pPr algn="ctr"/>
                      <a:r>
                        <a:rPr lang="en-US" sz="2000" dirty="0" smtClean="0"/>
                        <a:t>2017</a:t>
                      </a:r>
                      <a:endParaRPr lang="en-US" sz="2000" dirty="0"/>
                    </a:p>
                  </a:txBody>
                  <a:tcPr anchor="ctr"/>
                </a:tc>
                <a:tc>
                  <a:txBody>
                    <a:bodyPr/>
                    <a:lstStyle/>
                    <a:p>
                      <a:pPr algn="ctr"/>
                      <a:r>
                        <a:rPr lang="en-US" sz="2000" dirty="0" smtClean="0"/>
                        <a:t>2018</a:t>
                      </a:r>
                      <a:endParaRPr lang="en-US" sz="2000" dirty="0"/>
                    </a:p>
                  </a:txBody>
                  <a:tcPr anchor="ctr"/>
                </a:tc>
              </a:tr>
              <a:tr h="431800">
                <a:tc>
                  <a:txBody>
                    <a:bodyPr/>
                    <a:lstStyle/>
                    <a:p>
                      <a:r>
                        <a:rPr lang="en-US" i="1" dirty="0" smtClean="0"/>
                        <a:t>YTD Actuals</a:t>
                      </a:r>
                      <a:endParaRPr lang="en-US" i="1" dirty="0"/>
                    </a:p>
                  </a:txBody>
                  <a:tcPr anchor="ctr">
                    <a:noFill/>
                  </a:tcPr>
                </a:tc>
                <a:tc>
                  <a:txBody>
                    <a:bodyPr/>
                    <a:lstStyle/>
                    <a:p>
                      <a:pPr algn="ctr"/>
                      <a:r>
                        <a:rPr lang="en-US" i="1" dirty="0" smtClean="0"/>
                        <a:t>$1.34M</a:t>
                      </a:r>
                      <a:endParaRPr lang="en-US" i="1" dirty="0"/>
                    </a:p>
                  </a:txBody>
                  <a:tcPr anchor="ctr">
                    <a:noFill/>
                  </a:tcPr>
                </a:tc>
                <a:tc>
                  <a:txBody>
                    <a:bodyPr/>
                    <a:lstStyle/>
                    <a:p>
                      <a:pPr algn="ctr"/>
                      <a:r>
                        <a:rPr lang="en-US" i="1" dirty="0" smtClean="0"/>
                        <a:t>$0.00M</a:t>
                      </a:r>
                      <a:endParaRPr lang="en-US" i="1" dirty="0"/>
                    </a:p>
                  </a:txBody>
                  <a:tcPr anchor="ctr">
                    <a:noFill/>
                  </a:tcPr>
                </a:tc>
              </a:tr>
              <a:tr h="431800">
                <a:tc>
                  <a:txBody>
                    <a:bodyPr/>
                    <a:lstStyle/>
                    <a:p>
                      <a:r>
                        <a:rPr lang="en-US" dirty="0" smtClean="0"/>
                        <a:t>Approved – In-Flight / Complete</a:t>
                      </a:r>
                      <a:endParaRPr lang="en-US" dirty="0"/>
                    </a:p>
                  </a:txBody>
                  <a:tcPr anchor="ctr"/>
                </a:tc>
                <a:tc>
                  <a:txBody>
                    <a:bodyPr/>
                    <a:lstStyle/>
                    <a:p>
                      <a:pPr algn="ctr"/>
                      <a:r>
                        <a:rPr lang="en-US" dirty="0" smtClean="0"/>
                        <a:t>$2.36M</a:t>
                      </a:r>
                      <a:endParaRPr lang="en-US" dirty="0"/>
                    </a:p>
                  </a:txBody>
                  <a:tcPr anchor="ctr"/>
                </a:tc>
                <a:tc>
                  <a:txBody>
                    <a:bodyPr/>
                    <a:lstStyle/>
                    <a:p>
                      <a:pPr algn="ctr"/>
                      <a:r>
                        <a:rPr lang="en-US" dirty="0" smtClean="0"/>
                        <a:t>$0.96M</a:t>
                      </a:r>
                      <a:endParaRPr lang="en-US" dirty="0"/>
                    </a:p>
                  </a:txBody>
                  <a:tcPr anchor="ctr"/>
                </a:tc>
              </a:tr>
              <a:tr h="457200">
                <a:tc>
                  <a:txBody>
                    <a:bodyPr/>
                    <a:lstStyle/>
                    <a:p>
                      <a:r>
                        <a:rPr lang="en-US" dirty="0" smtClean="0"/>
                        <a:t>Approved</a:t>
                      </a:r>
                      <a:r>
                        <a:rPr lang="en-US" baseline="0" dirty="0" smtClean="0"/>
                        <a:t> </a:t>
                      </a:r>
                      <a:r>
                        <a:rPr lang="en-US" dirty="0" smtClean="0"/>
                        <a:t>–</a:t>
                      </a:r>
                      <a:r>
                        <a:rPr lang="en-US" baseline="0" dirty="0" smtClean="0"/>
                        <a:t> On Hold</a:t>
                      </a:r>
                      <a:endParaRPr lang="en-US" dirty="0"/>
                    </a:p>
                  </a:txBody>
                  <a:tcPr anchor="ctr"/>
                </a:tc>
                <a:tc>
                  <a:txBody>
                    <a:bodyPr/>
                    <a:lstStyle/>
                    <a:p>
                      <a:pPr algn="ctr"/>
                      <a:r>
                        <a:rPr lang="en-US" dirty="0" smtClean="0"/>
                        <a:t>$0.00M</a:t>
                      </a:r>
                      <a:endParaRPr lang="en-US" dirty="0"/>
                    </a:p>
                  </a:txBody>
                  <a:tcPr anchor="ctr"/>
                </a:tc>
                <a:tc>
                  <a:txBody>
                    <a:bodyPr/>
                    <a:lstStyle/>
                    <a:p>
                      <a:pPr algn="ctr"/>
                      <a:r>
                        <a:rPr lang="en-US" dirty="0" smtClean="0"/>
                        <a:t>$0.00M</a:t>
                      </a:r>
                      <a:endParaRPr lang="en-US" dirty="0"/>
                    </a:p>
                  </a:txBody>
                  <a:tcPr anchor="ctr"/>
                </a:tc>
              </a:tr>
              <a:tr h="457200">
                <a:tc>
                  <a:txBody>
                    <a:bodyPr/>
                    <a:lstStyle/>
                    <a:p>
                      <a:r>
                        <a:rPr lang="en-US" dirty="0" smtClean="0"/>
                        <a:t>Approved – Not Started</a:t>
                      </a:r>
                      <a:endParaRPr lang="en-US" dirty="0"/>
                    </a:p>
                  </a:txBody>
                  <a:tcPr anchor="ctr"/>
                </a:tc>
                <a:tc>
                  <a:txBody>
                    <a:bodyPr/>
                    <a:lstStyle/>
                    <a:p>
                      <a:pPr algn="ctr"/>
                      <a:r>
                        <a:rPr lang="en-US" dirty="0" smtClean="0"/>
                        <a:t>$0.09M</a:t>
                      </a:r>
                      <a:endParaRPr lang="en-US" dirty="0"/>
                    </a:p>
                  </a:txBody>
                  <a:tcPr anchor="ctr"/>
                </a:tc>
                <a:tc>
                  <a:txBody>
                    <a:bodyPr/>
                    <a:lstStyle/>
                    <a:p>
                      <a:pPr algn="ctr"/>
                      <a:r>
                        <a:rPr lang="en-US" dirty="0" smtClean="0"/>
                        <a:t>$0.32M</a:t>
                      </a:r>
                      <a:endParaRPr lang="en-US" dirty="0"/>
                    </a:p>
                  </a:txBody>
                  <a:tcPr anchor="ctr"/>
                </a:tc>
              </a:tr>
              <a:tr h="457200">
                <a:tc>
                  <a:txBody>
                    <a:bodyPr/>
                    <a:lstStyle/>
                    <a:p>
                      <a:r>
                        <a:rPr lang="en-US" dirty="0" smtClean="0"/>
                        <a:t>Remaining Funding</a:t>
                      </a:r>
                      <a:endParaRPr lang="en-US" dirty="0"/>
                    </a:p>
                  </a:txBody>
                  <a:tcPr anchor="ctr">
                    <a:solidFill>
                      <a:srgbClr val="FFFF99"/>
                    </a:solidFill>
                  </a:tcPr>
                </a:tc>
                <a:tc>
                  <a:txBody>
                    <a:bodyPr/>
                    <a:lstStyle/>
                    <a:p>
                      <a:pPr algn="ctr"/>
                      <a:r>
                        <a:rPr lang="en-US" dirty="0" smtClean="0"/>
                        <a:t>$1.55M</a:t>
                      </a:r>
                      <a:endParaRPr lang="en-US" dirty="0"/>
                    </a:p>
                  </a:txBody>
                  <a:tcPr anchor="ctr">
                    <a:solidFill>
                      <a:srgbClr val="FFFF99"/>
                    </a:solidFill>
                  </a:tcPr>
                </a:tc>
                <a:tc>
                  <a:txBody>
                    <a:bodyPr/>
                    <a:lstStyle/>
                    <a:p>
                      <a:pPr algn="ctr"/>
                      <a:r>
                        <a:rPr lang="en-US" dirty="0" smtClean="0"/>
                        <a:t>$2.72M</a:t>
                      </a:r>
                      <a:endParaRPr lang="en-US" dirty="0"/>
                    </a:p>
                  </a:txBody>
                  <a:tcPr anchor="ctr">
                    <a:solidFill>
                      <a:srgbClr val="FFFF99"/>
                    </a:solidFill>
                  </a:tcPr>
                </a:tc>
              </a:tr>
              <a:tr h="533400">
                <a:tc>
                  <a:txBody>
                    <a:bodyPr/>
                    <a:lstStyle/>
                    <a:p>
                      <a:r>
                        <a:rPr lang="en-US" dirty="0" smtClean="0"/>
                        <a:t>Total Allocation</a:t>
                      </a:r>
                      <a:endParaRPr lang="en-US" dirty="0"/>
                    </a:p>
                  </a:txBody>
                  <a:tcPr anchor="ctr"/>
                </a:tc>
                <a:tc>
                  <a:txBody>
                    <a:bodyPr/>
                    <a:lstStyle/>
                    <a:p>
                      <a:pPr algn="ctr"/>
                      <a:r>
                        <a:rPr lang="en-US" dirty="0" smtClean="0"/>
                        <a:t>$4.00M</a:t>
                      </a:r>
                      <a:endParaRPr lang="en-US" dirty="0"/>
                    </a:p>
                  </a:txBody>
                  <a:tcPr anchor="ctr"/>
                </a:tc>
                <a:tc>
                  <a:txBody>
                    <a:bodyPr/>
                    <a:lstStyle/>
                    <a:p>
                      <a:pPr algn="ctr"/>
                      <a:r>
                        <a:rPr lang="en-US" dirty="0" smtClean="0"/>
                        <a:t>$4.00M</a:t>
                      </a:r>
                      <a:endParaRPr lang="en-US" dirty="0"/>
                    </a:p>
                  </a:txBody>
                  <a:tcPr anchor="ctr"/>
                </a:tc>
              </a:tr>
            </a:tbl>
          </a:graphicData>
        </a:graphic>
      </p:graphicFrame>
      <p:cxnSp>
        <p:nvCxnSpPr>
          <p:cNvPr id="6" name="Straight Connector 5"/>
          <p:cNvCxnSpPr/>
          <p:nvPr/>
        </p:nvCxnSpPr>
        <p:spPr>
          <a:xfrm>
            <a:off x="1219200" y="5008180"/>
            <a:ext cx="684006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19200" y="5503162"/>
            <a:ext cx="684006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19200" y="3200400"/>
            <a:ext cx="6840064"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3256539" y="2839451"/>
            <a:ext cx="1260281" cy="276999"/>
          </a:xfrm>
          <a:prstGeom prst="rect">
            <a:avLst/>
          </a:prstGeom>
          <a:noFill/>
        </p:spPr>
        <p:txBody>
          <a:bodyPr wrap="none" rtlCol="0">
            <a:spAutoFit/>
          </a:bodyPr>
          <a:lstStyle/>
          <a:p>
            <a:r>
              <a:rPr lang="en-US" sz="1200" dirty="0" smtClean="0">
                <a:solidFill>
                  <a:srgbClr val="FF0000"/>
                </a:solidFill>
              </a:rPr>
              <a:t>As of 7/31/2017</a:t>
            </a:r>
            <a:endParaRPr lang="en-US" sz="1200" dirty="0">
              <a:solidFill>
                <a:srgbClr val="FF0000"/>
              </a:solidFill>
            </a:endParaRPr>
          </a:p>
        </p:txBody>
      </p:sp>
    </p:spTree>
    <p:extLst>
      <p:ext uri="{BB962C8B-B14F-4D97-AF65-F5344CB8AC3E}">
        <p14:creationId xmlns:p14="http://schemas.microsoft.com/office/powerpoint/2010/main" val="3377270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txBox="1">
            <a:spLocks/>
          </p:cNvSpPr>
          <p:nvPr/>
        </p:nvSpPr>
        <p:spPr>
          <a:xfrm>
            <a:off x="4653091" y="223279"/>
            <a:ext cx="4490909" cy="46166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400" b="1" kern="1200">
                <a:solidFill>
                  <a:schemeClr val="tx1"/>
                </a:solidFill>
                <a:latin typeface="+mj-lt"/>
                <a:ea typeface="+mj-ea"/>
                <a:cs typeface="+mj-cs"/>
              </a:defRPr>
            </a:lvl1pPr>
          </a:lstStyle>
          <a:p>
            <a:pPr algn="r"/>
            <a:r>
              <a:rPr lang="en-US" sz="1800" dirty="0" smtClean="0">
                <a:solidFill>
                  <a:srgbClr val="00ACC8"/>
                </a:solidFill>
              </a:rPr>
              <a:t>Project Update </a:t>
            </a:r>
            <a:endParaRPr lang="en-US" sz="1800" dirty="0">
              <a:solidFill>
                <a:srgbClr val="00ACC8"/>
              </a:solidFill>
            </a:endParaRPr>
          </a:p>
        </p:txBody>
      </p:sp>
      <p:sp>
        <p:nvSpPr>
          <p:cNvPr id="8" name="Rectangle 7"/>
          <p:cNvSpPr/>
          <p:nvPr/>
        </p:nvSpPr>
        <p:spPr>
          <a:xfrm>
            <a:off x="340685" y="914400"/>
            <a:ext cx="7924800"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a:lstStyle/>
          <a:p>
            <a:pPr>
              <a:defRPr/>
            </a:pPr>
            <a:r>
              <a:rPr lang="en-US" b="1" dirty="0" smtClean="0">
                <a:solidFill>
                  <a:prstClr val="black"/>
                </a:solidFill>
              </a:rPr>
              <a:t>Project Overview</a:t>
            </a:r>
          </a:p>
          <a:p>
            <a:pPr marL="0" lvl="1">
              <a:lnSpc>
                <a:spcPct val="90000"/>
              </a:lnSpc>
              <a:spcAft>
                <a:spcPct val="20000"/>
              </a:spcAft>
              <a:buClr>
                <a:srgbClr val="008080"/>
              </a:buClr>
              <a:tabLst>
                <a:tab pos="3084513" algn="l"/>
              </a:tabLst>
              <a:defRPr/>
            </a:pPr>
            <a:r>
              <a:rPr lang="en-US" sz="1200" dirty="0">
                <a:solidFill>
                  <a:prstClr val="black"/>
                </a:solidFill>
              </a:rPr>
              <a:t>This project will replace the Resource Asset Registration Form (RARF) </a:t>
            </a:r>
            <a:r>
              <a:rPr lang="en-US" sz="1200" dirty="0" smtClean="0">
                <a:solidFill>
                  <a:prstClr val="black"/>
                </a:solidFill>
              </a:rPr>
              <a:t>with a new </a:t>
            </a:r>
            <a:r>
              <a:rPr lang="en-US" sz="1200" dirty="0">
                <a:solidFill>
                  <a:prstClr val="black"/>
                </a:solidFill>
              </a:rPr>
              <a:t>web based </a:t>
            </a:r>
            <a:r>
              <a:rPr lang="en-US" sz="1200" dirty="0" smtClean="0">
                <a:solidFill>
                  <a:prstClr val="black"/>
                </a:solidFill>
              </a:rPr>
              <a:t>application.  Market Participants will have the ability to </a:t>
            </a:r>
            <a:r>
              <a:rPr lang="en-US" altLang="en-US" sz="1200" kern="0" dirty="0" smtClean="0">
                <a:solidFill>
                  <a:prstClr val="black"/>
                </a:solidFill>
              </a:rPr>
              <a:t>submit</a:t>
            </a:r>
            <a:r>
              <a:rPr lang="en-US" altLang="en-US" sz="1200" kern="0" dirty="0">
                <a:solidFill>
                  <a:prstClr val="black"/>
                </a:solidFill>
              </a:rPr>
              <a:t>, review, and make online changes to </a:t>
            </a:r>
            <a:r>
              <a:rPr lang="en-US" altLang="en-US" sz="1200" kern="0" dirty="0" smtClean="0">
                <a:solidFill>
                  <a:prstClr val="black"/>
                </a:solidFill>
              </a:rPr>
              <a:t>Resource Registration data. </a:t>
            </a:r>
          </a:p>
          <a:p>
            <a:pPr marL="0" lvl="1">
              <a:lnSpc>
                <a:spcPct val="90000"/>
              </a:lnSpc>
              <a:spcAft>
                <a:spcPct val="20000"/>
              </a:spcAft>
              <a:buClr>
                <a:srgbClr val="008080"/>
              </a:buClr>
              <a:tabLst>
                <a:tab pos="3084513" algn="l"/>
              </a:tabLst>
              <a:defRPr/>
            </a:pPr>
            <a:endParaRPr lang="en-US" altLang="en-US" sz="1200" kern="0" dirty="0">
              <a:solidFill>
                <a:prstClr val="black"/>
              </a:solidFill>
            </a:endParaRPr>
          </a:p>
          <a:p>
            <a:pPr marL="0" lvl="1">
              <a:lnSpc>
                <a:spcPct val="90000"/>
              </a:lnSpc>
              <a:spcAft>
                <a:spcPct val="20000"/>
              </a:spcAft>
              <a:buClr>
                <a:srgbClr val="008080"/>
              </a:buClr>
              <a:tabLst>
                <a:tab pos="3084513" algn="l"/>
              </a:tabLst>
              <a:defRPr/>
            </a:pPr>
            <a:r>
              <a:rPr lang="en-US" sz="1200" dirty="0" smtClean="0">
                <a:solidFill>
                  <a:prstClr val="black"/>
                </a:solidFill>
              </a:rPr>
              <a:t>. </a:t>
            </a:r>
            <a:endParaRPr lang="en-US" altLang="en-US" sz="1200" kern="0" dirty="0">
              <a:solidFill>
                <a:prstClr val="black"/>
              </a:solidFill>
            </a:endParaRPr>
          </a:p>
        </p:txBody>
      </p:sp>
      <p:sp>
        <p:nvSpPr>
          <p:cNvPr id="11" name="Title 8"/>
          <p:cNvSpPr txBox="1">
            <a:spLocks/>
          </p:cNvSpPr>
          <p:nvPr/>
        </p:nvSpPr>
        <p:spPr>
          <a:xfrm>
            <a:off x="392375" y="290839"/>
            <a:ext cx="6155745" cy="461665"/>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sz="1600" dirty="0">
                <a:solidFill>
                  <a:srgbClr val="00ACC8"/>
                </a:solidFill>
              </a:rPr>
              <a:t>PR106-01  </a:t>
            </a:r>
            <a:r>
              <a:rPr lang="en-US" sz="1600" dirty="0" smtClean="0">
                <a:solidFill>
                  <a:srgbClr val="00ACC8"/>
                </a:solidFill>
              </a:rPr>
              <a:t>RARF </a:t>
            </a:r>
            <a:r>
              <a:rPr lang="en-US" sz="1600" dirty="0">
                <a:solidFill>
                  <a:srgbClr val="00ACC8"/>
                </a:solidFill>
              </a:rPr>
              <a:t>Replacement</a:t>
            </a:r>
          </a:p>
        </p:txBody>
      </p:sp>
      <p:sp>
        <p:nvSpPr>
          <p:cNvPr id="17" name="Date Placeholder 16"/>
          <p:cNvSpPr>
            <a:spLocks noGrp="1"/>
          </p:cNvSpPr>
          <p:nvPr>
            <p:ph type="dt" sz="half" idx="10"/>
          </p:nvPr>
        </p:nvSpPr>
        <p:spPr/>
        <p:txBody>
          <a:bodyPr/>
          <a:lstStyle/>
          <a:p>
            <a:r>
              <a:rPr lang="en-US" dirty="0" smtClean="0">
                <a:solidFill>
                  <a:prstClr val="black">
                    <a:tint val="75000"/>
                  </a:prstClr>
                </a:solidFill>
              </a:rPr>
              <a:t>9/14/2017</a:t>
            </a:r>
            <a:endParaRPr lang="en-US" dirty="0">
              <a:solidFill>
                <a:prstClr val="black">
                  <a:tint val="75000"/>
                </a:prstClr>
              </a:solidFill>
            </a:endParaRPr>
          </a:p>
        </p:txBody>
      </p:sp>
      <p:sp>
        <p:nvSpPr>
          <p:cNvPr id="19" name="Slide Number Placeholder 18"/>
          <p:cNvSpPr>
            <a:spLocks noGrp="1"/>
          </p:cNvSpPr>
          <p:nvPr>
            <p:ph type="sldNum" sz="quarter" idx="12"/>
          </p:nvPr>
        </p:nvSpPr>
        <p:spPr/>
        <p:txBody>
          <a:bodyPr/>
          <a:lstStyle/>
          <a:p>
            <a:fld id="{709DCBD2-2FAB-4E99-9B64-20B30D4E2779}" type="slidenum">
              <a:rPr lang="en-US" smtClean="0">
                <a:solidFill>
                  <a:prstClr val="black">
                    <a:tint val="75000"/>
                  </a:prstClr>
                </a:solidFill>
              </a:rPr>
              <a:pPr/>
              <a:t>8</a:t>
            </a:fld>
            <a:endParaRPr lang="en-US" dirty="0">
              <a:solidFill>
                <a:prstClr val="black">
                  <a:tint val="75000"/>
                </a:prstClr>
              </a:solidFill>
            </a:endParaRPr>
          </a:p>
        </p:txBody>
      </p:sp>
      <p:sp>
        <p:nvSpPr>
          <p:cNvPr id="14" name="Rectangle 13"/>
          <p:cNvSpPr/>
          <p:nvPr/>
        </p:nvSpPr>
        <p:spPr>
          <a:xfrm>
            <a:off x="371165" y="1648931"/>
            <a:ext cx="7924800" cy="4611619"/>
          </a:xfrm>
          <a:prstGeom prst="rect">
            <a:avLst/>
          </a:prstGeom>
          <a:noFill/>
          <a:ln>
            <a:noFill/>
          </a:ln>
        </p:spPr>
        <p:style>
          <a:lnRef idx="2">
            <a:schemeClr val="dk1"/>
          </a:lnRef>
          <a:fillRef idx="1">
            <a:schemeClr val="lt1"/>
          </a:fillRef>
          <a:effectRef idx="0">
            <a:schemeClr val="dk1"/>
          </a:effectRef>
          <a:fontRef idx="minor">
            <a:schemeClr val="dk1"/>
          </a:fontRef>
        </p:style>
        <p:txBody>
          <a:bodyPr/>
          <a:lstStyle/>
          <a:p>
            <a:pPr>
              <a:defRPr/>
            </a:pPr>
            <a:r>
              <a:rPr lang="en-US" sz="1600" b="1" dirty="0" smtClean="0">
                <a:solidFill>
                  <a:prstClr val="black"/>
                </a:solidFill>
              </a:rPr>
              <a:t>Status</a:t>
            </a:r>
            <a:endParaRPr lang="en-US" sz="1600" b="1" dirty="0">
              <a:solidFill>
                <a:prstClr val="black"/>
              </a:solidFill>
            </a:endParaRPr>
          </a:p>
          <a:p>
            <a:pPr marL="285750" indent="-285750">
              <a:buFont typeface="Arial" panose="020B0604020202020204" pitchFamily="34" charset="0"/>
              <a:buChar char="•"/>
              <a:defRPr/>
            </a:pPr>
            <a:r>
              <a:rPr lang="en-US" sz="1200" dirty="0" smtClean="0">
                <a:solidFill>
                  <a:prstClr val="black"/>
                </a:solidFill>
              </a:rPr>
              <a:t>Project is still in the planning phase</a:t>
            </a:r>
          </a:p>
          <a:p>
            <a:pPr marL="742950" lvl="1" indent="-285750">
              <a:buFont typeface="Arial" panose="020B0604020202020204" pitchFamily="34" charset="0"/>
              <a:buChar char="•"/>
              <a:defRPr/>
            </a:pPr>
            <a:r>
              <a:rPr lang="en-US" sz="1200" dirty="0" smtClean="0">
                <a:solidFill>
                  <a:prstClr val="black"/>
                </a:solidFill>
              </a:rPr>
              <a:t>Requirements gathering has been slowed down while planning activities get reordered.</a:t>
            </a:r>
          </a:p>
          <a:p>
            <a:pPr marL="742950" lvl="1" indent="-285750">
              <a:buFont typeface="Arial" panose="020B0604020202020204" pitchFamily="34" charset="0"/>
              <a:buChar char="•"/>
              <a:defRPr/>
            </a:pPr>
            <a:r>
              <a:rPr lang="en-US" sz="1200" dirty="0" smtClean="0">
                <a:solidFill>
                  <a:prstClr val="black"/>
                </a:solidFill>
              </a:rPr>
              <a:t>Planning activities are being reordered to ensure activities are </a:t>
            </a:r>
            <a:r>
              <a:rPr lang="en-US" sz="1200" b="1" dirty="0" smtClean="0">
                <a:solidFill>
                  <a:prstClr val="black"/>
                </a:solidFill>
              </a:rPr>
              <a:t>sequenced correctly</a:t>
            </a:r>
            <a:r>
              <a:rPr lang="en-US" sz="1200" dirty="0" smtClean="0">
                <a:solidFill>
                  <a:prstClr val="black"/>
                </a:solidFill>
              </a:rPr>
              <a:t>, </a:t>
            </a:r>
            <a:r>
              <a:rPr lang="en-US" sz="1200" b="1" dirty="0" smtClean="0">
                <a:solidFill>
                  <a:prstClr val="black"/>
                </a:solidFill>
              </a:rPr>
              <a:t>staffed appropriately </a:t>
            </a:r>
            <a:r>
              <a:rPr lang="en-US" sz="1200" dirty="0" smtClean="0">
                <a:solidFill>
                  <a:prstClr val="black"/>
                </a:solidFill>
              </a:rPr>
              <a:t>and </a:t>
            </a:r>
            <a:r>
              <a:rPr lang="en-US" sz="1200" b="1" dirty="0" smtClean="0">
                <a:solidFill>
                  <a:prstClr val="black"/>
                </a:solidFill>
              </a:rPr>
              <a:t>setup to adequately engage MPs </a:t>
            </a:r>
            <a:r>
              <a:rPr lang="en-US" sz="1200" dirty="0" smtClean="0">
                <a:solidFill>
                  <a:prstClr val="black"/>
                </a:solidFill>
              </a:rPr>
              <a:t>on solution requirements</a:t>
            </a:r>
          </a:p>
          <a:p>
            <a:pPr marL="1200150" lvl="2" indent="-285750">
              <a:buFont typeface="Arial" panose="020B0604020202020204" pitchFamily="34" charset="0"/>
              <a:buChar char="•"/>
              <a:defRPr/>
            </a:pPr>
            <a:r>
              <a:rPr lang="en-US" sz="1100" dirty="0" smtClean="0">
                <a:solidFill>
                  <a:prstClr val="black"/>
                </a:solidFill>
              </a:rPr>
              <a:t>ERCOT has been gathering and evaluating MP feedback on their overall user experience in working with ERCOT systems. (26 interviews conducted)</a:t>
            </a:r>
          </a:p>
          <a:p>
            <a:pPr marL="1200150" lvl="2" indent="-285750">
              <a:buFont typeface="Arial" panose="020B0604020202020204" pitchFamily="34" charset="0"/>
              <a:buChar char="•"/>
              <a:defRPr/>
            </a:pPr>
            <a:r>
              <a:rPr lang="en-US" sz="1100" dirty="0" smtClean="0">
                <a:solidFill>
                  <a:prstClr val="black"/>
                </a:solidFill>
              </a:rPr>
              <a:t>This feedback has been helpful and is being considered as we start to look at the business requirements for this project.</a:t>
            </a:r>
          </a:p>
          <a:p>
            <a:pPr marL="285750" indent="-285750">
              <a:buFont typeface="Arial" panose="020B0604020202020204" pitchFamily="34" charset="0"/>
              <a:buChar char="•"/>
              <a:defRPr/>
            </a:pPr>
            <a:r>
              <a:rPr lang="en-US" sz="1200" dirty="0" smtClean="0">
                <a:solidFill>
                  <a:prstClr val="black"/>
                </a:solidFill>
              </a:rPr>
              <a:t>Project was originally due to gate out of planning by the end of October, however we expect a change control to come forth before then with a modified schedule.</a:t>
            </a:r>
            <a:endParaRPr lang="en-US" sz="1200" dirty="0">
              <a:solidFill>
                <a:prstClr val="black"/>
              </a:solidFill>
            </a:endParaRPr>
          </a:p>
          <a:p>
            <a:pPr marL="285750" indent="-285750">
              <a:buFont typeface="Arial" panose="020B0604020202020204" pitchFamily="34" charset="0"/>
              <a:buChar char="•"/>
              <a:defRPr/>
            </a:pPr>
            <a:endParaRPr lang="en-US" sz="1200" dirty="0" smtClean="0">
              <a:solidFill>
                <a:prstClr val="black"/>
              </a:solidFill>
            </a:endParaRPr>
          </a:p>
          <a:p>
            <a:pPr>
              <a:defRPr/>
            </a:pPr>
            <a:r>
              <a:rPr lang="en-US" sz="1600" b="1" dirty="0" smtClean="0">
                <a:solidFill>
                  <a:prstClr val="black"/>
                </a:solidFill>
              </a:rPr>
              <a:t>Therefore…</a:t>
            </a:r>
            <a:endParaRPr lang="en-US" sz="1600" b="1" dirty="0">
              <a:solidFill>
                <a:prstClr val="black"/>
              </a:solidFill>
            </a:endParaRPr>
          </a:p>
          <a:p>
            <a:pPr marL="285750" indent="-285750">
              <a:buFont typeface="Arial" panose="020B0604020202020204" pitchFamily="34" charset="0"/>
              <a:buChar char="•"/>
              <a:defRPr/>
            </a:pPr>
            <a:r>
              <a:rPr lang="en-US" sz="1200" dirty="0" smtClean="0">
                <a:solidFill>
                  <a:prstClr val="black"/>
                </a:solidFill>
              </a:rPr>
              <a:t>Replacing the current RARF spreadsheet and improving the overall process for users remains a </a:t>
            </a:r>
            <a:r>
              <a:rPr lang="en-US" sz="1200" b="1" dirty="0" smtClean="0">
                <a:solidFill>
                  <a:prstClr val="black"/>
                </a:solidFill>
              </a:rPr>
              <a:t>HIGH </a:t>
            </a:r>
            <a:r>
              <a:rPr lang="en-US" sz="1200" dirty="0" smtClean="0">
                <a:solidFill>
                  <a:prstClr val="black"/>
                </a:solidFill>
              </a:rPr>
              <a:t>priority for ERCOT.  </a:t>
            </a:r>
          </a:p>
          <a:p>
            <a:pPr marL="285750" indent="-285750">
              <a:buFont typeface="Arial" panose="020B0604020202020204" pitchFamily="34" charset="0"/>
              <a:buChar char="•"/>
              <a:defRPr/>
            </a:pPr>
            <a:r>
              <a:rPr lang="en-US" sz="1200" dirty="0" smtClean="0">
                <a:solidFill>
                  <a:prstClr val="black"/>
                </a:solidFill>
              </a:rPr>
              <a:t>Ensuring it is built with </a:t>
            </a:r>
            <a:r>
              <a:rPr lang="en-US" sz="1200" b="1" dirty="0" smtClean="0">
                <a:solidFill>
                  <a:prstClr val="black"/>
                </a:solidFill>
              </a:rPr>
              <a:t>modern technology</a:t>
            </a:r>
            <a:r>
              <a:rPr lang="en-US" sz="1200" dirty="0" smtClean="0">
                <a:solidFill>
                  <a:prstClr val="black"/>
                </a:solidFill>
              </a:rPr>
              <a:t>, </a:t>
            </a:r>
            <a:r>
              <a:rPr lang="en-US" sz="1200" b="1" dirty="0" smtClean="0">
                <a:solidFill>
                  <a:prstClr val="black"/>
                </a:solidFill>
              </a:rPr>
              <a:t>UX principles </a:t>
            </a:r>
            <a:r>
              <a:rPr lang="en-US" sz="1200" dirty="0" smtClean="0">
                <a:solidFill>
                  <a:prstClr val="black"/>
                </a:solidFill>
              </a:rPr>
              <a:t>and a </a:t>
            </a:r>
            <a:r>
              <a:rPr lang="en-US" sz="1200" b="1" dirty="0" smtClean="0">
                <a:solidFill>
                  <a:prstClr val="black"/>
                </a:solidFill>
              </a:rPr>
              <a:t>scalable architecture </a:t>
            </a:r>
            <a:r>
              <a:rPr lang="en-US" sz="1200" dirty="0" smtClean="0">
                <a:solidFill>
                  <a:prstClr val="black"/>
                </a:solidFill>
              </a:rPr>
              <a:t>is equally important.</a:t>
            </a:r>
          </a:p>
          <a:p>
            <a:pPr marL="285750" indent="-285750">
              <a:buFont typeface="Arial" panose="020B0604020202020204" pitchFamily="34" charset="0"/>
              <a:buChar char="•"/>
              <a:defRPr/>
            </a:pPr>
            <a:r>
              <a:rPr lang="en-US" sz="1200" dirty="0" smtClean="0">
                <a:solidFill>
                  <a:prstClr val="black"/>
                </a:solidFill>
              </a:rPr>
              <a:t>Having a </a:t>
            </a:r>
            <a:r>
              <a:rPr lang="en-US" sz="1200" b="1" dirty="0" smtClean="0">
                <a:solidFill>
                  <a:prstClr val="black"/>
                </a:solidFill>
              </a:rPr>
              <a:t>process</a:t>
            </a:r>
            <a:r>
              <a:rPr lang="en-US" sz="1200" dirty="0" smtClean="0">
                <a:solidFill>
                  <a:prstClr val="black"/>
                </a:solidFill>
              </a:rPr>
              <a:t> in place to </a:t>
            </a:r>
            <a:r>
              <a:rPr lang="en-US" sz="1200" b="1" dirty="0" smtClean="0">
                <a:solidFill>
                  <a:prstClr val="black"/>
                </a:solidFill>
              </a:rPr>
              <a:t>solicit Market Participant input </a:t>
            </a:r>
            <a:r>
              <a:rPr lang="en-US" sz="1200" dirty="0" smtClean="0">
                <a:solidFill>
                  <a:prstClr val="black"/>
                </a:solidFill>
              </a:rPr>
              <a:t>is a </a:t>
            </a:r>
            <a:r>
              <a:rPr lang="en-US" sz="1200" b="1" dirty="0" smtClean="0">
                <a:solidFill>
                  <a:prstClr val="black"/>
                </a:solidFill>
              </a:rPr>
              <a:t>pre-requisite</a:t>
            </a:r>
            <a:r>
              <a:rPr lang="en-US" sz="1200" dirty="0" smtClean="0">
                <a:solidFill>
                  <a:prstClr val="black"/>
                </a:solidFill>
              </a:rPr>
              <a:t> to finalizing business requirements and drafting user stories</a:t>
            </a:r>
          </a:p>
          <a:p>
            <a:pPr marL="285750" indent="-285750">
              <a:buFont typeface="Arial" panose="020B0604020202020204" pitchFamily="34" charset="0"/>
              <a:buChar char="•"/>
              <a:defRPr/>
            </a:pPr>
            <a:r>
              <a:rPr lang="en-US" sz="1200" dirty="0" smtClean="0">
                <a:solidFill>
                  <a:prstClr val="black"/>
                </a:solidFill>
              </a:rPr>
              <a:t>Therefore, more time is needed to get these foundational principles, processes, and resources defined before we can update our schedule. </a:t>
            </a:r>
          </a:p>
          <a:p>
            <a:pPr marL="285750" indent="-285750">
              <a:buFont typeface="Arial" panose="020B0604020202020204" pitchFamily="34" charset="0"/>
              <a:buChar char="•"/>
              <a:defRPr/>
            </a:pPr>
            <a:r>
              <a:rPr lang="en-US" sz="1200" dirty="0" smtClean="0">
                <a:solidFill>
                  <a:prstClr val="black"/>
                </a:solidFill>
              </a:rPr>
              <a:t>We will provide an update on schedule at the November PRS meeting.</a:t>
            </a:r>
            <a:endParaRPr lang="en-US" sz="1400" dirty="0" smtClean="0">
              <a:solidFill>
                <a:prstClr val="black"/>
              </a:solidFill>
            </a:endParaRPr>
          </a:p>
          <a:p>
            <a:pPr lvl="1">
              <a:defRPr/>
            </a:pPr>
            <a:endParaRPr lang="en-US" sz="1400" dirty="0">
              <a:solidFill>
                <a:prstClr val="black"/>
              </a:solidFill>
            </a:endParaRPr>
          </a:p>
          <a:p>
            <a:pPr>
              <a:defRPr/>
            </a:pPr>
            <a:endParaRPr lang="en-US" sz="1400" dirty="0" smtClean="0">
              <a:solidFill>
                <a:prstClr val="black"/>
              </a:solidFill>
            </a:endParaRPr>
          </a:p>
        </p:txBody>
      </p:sp>
    </p:spTree>
    <p:extLst>
      <p:ext uri="{BB962C8B-B14F-4D97-AF65-F5344CB8AC3E}">
        <p14:creationId xmlns:p14="http://schemas.microsoft.com/office/powerpoint/2010/main" val="168877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772400" cy="518318"/>
          </a:xfrm>
        </p:spPr>
        <p:txBody>
          <a:bodyPr/>
          <a:lstStyle/>
          <a:p>
            <a:r>
              <a:rPr lang="en-US" sz="2000" dirty="0" smtClean="0"/>
              <a:t>Priority / Rank Options for Revision Requests with Impacts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21707425"/>
              </p:ext>
            </p:extLst>
          </p:nvPr>
        </p:nvGraphicFramePr>
        <p:xfrm>
          <a:off x="228600" y="1322132"/>
          <a:ext cx="8686799" cy="3881120"/>
        </p:xfrm>
        <a:graphic>
          <a:graphicData uri="http://schemas.openxmlformats.org/drawingml/2006/table">
            <a:tbl>
              <a:tblPr firstRow="1" bandRow="1">
                <a:tableStyleId>{5C22544A-7EE6-4342-B048-85BDC9FD1C3A}</a:tableStyleId>
              </a:tblPr>
              <a:tblGrid>
                <a:gridCol w="1143000"/>
                <a:gridCol w="2514600"/>
                <a:gridCol w="762000"/>
                <a:gridCol w="762000"/>
                <a:gridCol w="3505199"/>
              </a:tblGrid>
              <a:tr h="558800">
                <a:tc>
                  <a:txBody>
                    <a:bodyPr/>
                    <a:lstStyle/>
                    <a:p>
                      <a:pPr algn="ctr"/>
                      <a:r>
                        <a:rPr lang="en-US" sz="1400" dirty="0" smtClean="0"/>
                        <a:t>Revision Request</a:t>
                      </a:r>
                      <a:endParaRPr lang="en-US" sz="1400" dirty="0"/>
                    </a:p>
                  </a:txBody>
                  <a:tcPr anchor="ctr"/>
                </a:tc>
                <a:tc>
                  <a:txBody>
                    <a:bodyPr/>
                    <a:lstStyle/>
                    <a:p>
                      <a:pPr algn="ctr"/>
                      <a:r>
                        <a:rPr lang="en-US" sz="1400" dirty="0" smtClean="0"/>
                        <a:t>Description</a:t>
                      </a:r>
                      <a:endParaRPr lang="en-US" sz="1400" dirty="0"/>
                    </a:p>
                  </a:txBody>
                  <a:tcPr anchor="ctr"/>
                </a:tc>
                <a:tc>
                  <a:txBody>
                    <a:bodyPr/>
                    <a:lstStyle/>
                    <a:p>
                      <a:pPr algn="ctr"/>
                      <a:r>
                        <a:rPr lang="en-US" sz="1200" dirty="0" smtClean="0"/>
                        <a:t>Priority</a:t>
                      </a:r>
                      <a:endParaRPr lang="en-US" sz="1200" dirty="0"/>
                    </a:p>
                  </a:txBody>
                  <a:tcPr anchor="ctr"/>
                </a:tc>
                <a:tc>
                  <a:txBody>
                    <a:bodyPr/>
                    <a:lstStyle/>
                    <a:p>
                      <a:pPr algn="ctr"/>
                      <a:r>
                        <a:rPr lang="en-US" sz="1200" dirty="0" smtClean="0"/>
                        <a:t>Rank</a:t>
                      </a:r>
                      <a:endParaRPr lang="en-US" sz="1200" dirty="0"/>
                    </a:p>
                  </a:txBody>
                  <a:tcPr anchor="ctr"/>
                </a:tc>
                <a:tc>
                  <a:txBody>
                    <a:bodyPr/>
                    <a:lstStyle/>
                    <a:p>
                      <a:pPr algn="ctr"/>
                      <a:r>
                        <a:rPr lang="en-US" sz="1400" dirty="0" smtClean="0"/>
                        <a:t>Comments</a:t>
                      </a:r>
                      <a:endParaRPr lang="en-US" sz="1400" dirty="0"/>
                    </a:p>
                  </a:txBody>
                  <a:tcPr anchor="ctr"/>
                </a:tc>
              </a:tr>
              <a:tr h="609600">
                <a:tc>
                  <a:txBody>
                    <a:bodyPr/>
                    <a:lstStyle/>
                    <a:p>
                      <a:r>
                        <a:rPr lang="en-US" sz="1400" dirty="0" smtClean="0"/>
                        <a:t>NPRR815</a:t>
                      </a:r>
                    </a:p>
                  </a:txBody>
                  <a:tcPr anchor="ctr"/>
                </a:tc>
                <a:tc>
                  <a:txBody>
                    <a:bodyPr/>
                    <a:lstStyle/>
                    <a:p>
                      <a:pPr algn="l"/>
                      <a:r>
                        <a:rPr lang="en-US" sz="1400" b="0" i="0" kern="1200" dirty="0" smtClean="0">
                          <a:solidFill>
                            <a:schemeClr val="dk1"/>
                          </a:solidFill>
                          <a:effectLst/>
                          <a:latin typeface="+mn-lt"/>
                          <a:ea typeface="+mn-ea"/>
                          <a:cs typeface="+mn-cs"/>
                        </a:rPr>
                        <a:t>Revise the Limitation of Load Resources Providing Responsive Reserve (RRS) Service</a:t>
                      </a:r>
                      <a:endParaRPr lang="en-US" sz="1100" i="1" dirty="0"/>
                    </a:p>
                  </a:txBody>
                  <a:tcPr anchor="ctr"/>
                </a:tc>
                <a:tc>
                  <a:txBody>
                    <a:bodyPr/>
                    <a:lstStyle/>
                    <a:p>
                      <a:pPr algn="ctr"/>
                      <a:r>
                        <a:rPr lang="en-US" sz="1600" dirty="0" smtClean="0"/>
                        <a:t>2018</a:t>
                      </a:r>
                      <a:endParaRPr lang="en-US" sz="1600" dirty="0"/>
                    </a:p>
                  </a:txBody>
                  <a:tcPr anchor="ctr"/>
                </a:tc>
                <a:tc>
                  <a:txBody>
                    <a:bodyPr/>
                    <a:lstStyle/>
                    <a:p>
                      <a:pPr algn="ctr"/>
                      <a:r>
                        <a:rPr lang="en-US" sz="1600" dirty="0" smtClean="0"/>
                        <a:t>2070</a:t>
                      </a:r>
                      <a:endParaRPr lang="en-US" sz="16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Revised Impact Analysis posted</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Work </a:t>
                      </a:r>
                      <a:r>
                        <a:rPr lang="en-US" sz="1200" dirty="0" smtClean="0"/>
                        <a:t>into</a:t>
                      </a:r>
                      <a:r>
                        <a:rPr lang="en-US" sz="1200" baseline="0" dirty="0" smtClean="0"/>
                        <a:t> the 2018 project plan without disrupting in-flight </a:t>
                      </a:r>
                      <a:r>
                        <a:rPr lang="en-US" sz="1200" baseline="0" dirty="0" smtClean="0"/>
                        <a:t>projects</a:t>
                      </a:r>
                      <a:endParaRPr lang="en-US" sz="1200" baseline="0" dirty="0" smtClean="0"/>
                    </a:p>
                  </a:txBody>
                  <a:tcPr anchor="ctr"/>
                </a:tc>
              </a:tr>
              <a:tr h="609600">
                <a:tc>
                  <a:txBody>
                    <a:bodyPr/>
                    <a:lstStyle/>
                    <a:p>
                      <a:r>
                        <a:rPr lang="en-US" sz="1400" dirty="0" smtClean="0"/>
                        <a:t>NPRR817</a:t>
                      </a:r>
                    </a:p>
                  </a:txBody>
                  <a:tcPr anchor="ctr"/>
                </a:tc>
                <a:tc>
                  <a:txBody>
                    <a:bodyPr/>
                    <a:lstStyle/>
                    <a:p>
                      <a:pPr algn="l"/>
                      <a:r>
                        <a:rPr lang="en-US" sz="1400" b="0" i="0" kern="1200" dirty="0" smtClean="0">
                          <a:solidFill>
                            <a:schemeClr val="dk1"/>
                          </a:solidFill>
                          <a:effectLst/>
                          <a:latin typeface="+mn-lt"/>
                          <a:ea typeface="+mn-ea"/>
                          <a:cs typeface="+mn-cs"/>
                        </a:rPr>
                        <a:t>Create a Panhandle Hub</a:t>
                      </a:r>
                      <a:endParaRPr lang="en-US" sz="1000" i="1" dirty="0"/>
                    </a:p>
                  </a:txBody>
                  <a:tcPr anchor="ctr"/>
                </a:tc>
                <a:tc>
                  <a:txBody>
                    <a:bodyPr/>
                    <a:lstStyle/>
                    <a:p>
                      <a:pPr algn="ctr"/>
                      <a:r>
                        <a:rPr lang="en-US" sz="1600" dirty="0" smtClean="0"/>
                        <a:t>2018</a:t>
                      </a:r>
                      <a:endParaRPr lang="en-US" sz="1600" dirty="0"/>
                    </a:p>
                  </a:txBody>
                  <a:tcPr anchor="ctr"/>
                </a:tc>
                <a:tc>
                  <a:txBody>
                    <a:bodyPr/>
                    <a:lstStyle/>
                    <a:p>
                      <a:pPr algn="ctr"/>
                      <a:r>
                        <a:rPr lang="en-US" sz="1600" dirty="0" smtClean="0"/>
                        <a:t>2080</a:t>
                      </a:r>
                      <a:endParaRPr lang="en-US" sz="16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Revised Impact Analysis posted</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Work </a:t>
                      </a:r>
                      <a:r>
                        <a:rPr lang="en-US" sz="1200" dirty="0" smtClean="0"/>
                        <a:t>into</a:t>
                      </a:r>
                      <a:r>
                        <a:rPr lang="en-US" sz="1200" baseline="0" dirty="0" smtClean="0"/>
                        <a:t> the 2018 project plan without disrupting in-flight projects</a:t>
                      </a:r>
                      <a:endParaRPr lang="en-US" sz="1200" dirty="0" smtClean="0"/>
                    </a:p>
                  </a:txBody>
                  <a:tcPr anchor="ctr"/>
                </a:tc>
              </a:tr>
              <a:tr h="609600">
                <a:tc>
                  <a:txBody>
                    <a:bodyPr/>
                    <a:lstStyle/>
                    <a:p>
                      <a:r>
                        <a:rPr lang="en-US" sz="1400" dirty="0" smtClean="0"/>
                        <a:t>NPRR825</a:t>
                      </a:r>
                      <a:endParaRPr lang="en-US" sz="1400" dirty="0" smtClean="0"/>
                    </a:p>
                  </a:txBody>
                  <a:tcPr anchor="ctr"/>
                </a:tc>
                <a:tc>
                  <a:txBody>
                    <a:bodyPr/>
                    <a:lstStyle/>
                    <a:p>
                      <a:pPr algn="l"/>
                      <a:r>
                        <a:rPr lang="en-US" sz="1400" b="0" i="0" kern="1200" dirty="0" smtClean="0">
                          <a:solidFill>
                            <a:schemeClr val="dk1"/>
                          </a:solidFill>
                          <a:effectLst/>
                          <a:latin typeface="+mn-lt"/>
                          <a:ea typeface="+mn-ea"/>
                          <a:cs typeface="+mn-cs"/>
                        </a:rPr>
                        <a:t>Require ERCOT to Issue a DC Tie Curtailment Notice Prior to Curtailing any DC Tie Load</a:t>
                      </a:r>
                      <a:endParaRPr lang="en-US" sz="1400" b="0" i="0" kern="1200" dirty="0">
                        <a:solidFill>
                          <a:schemeClr val="dk1"/>
                        </a:solidFill>
                        <a:effectLst/>
                        <a:latin typeface="+mn-lt"/>
                        <a:ea typeface="+mn-ea"/>
                        <a:cs typeface="+mn-cs"/>
                      </a:endParaRPr>
                    </a:p>
                  </a:txBody>
                  <a:tcPr anchor="ctr"/>
                </a:tc>
                <a:tc>
                  <a:txBody>
                    <a:bodyPr/>
                    <a:lstStyle/>
                    <a:p>
                      <a:pPr algn="ctr"/>
                      <a:r>
                        <a:rPr lang="en-US" sz="1600" dirty="0" smtClean="0"/>
                        <a:t>2018</a:t>
                      </a:r>
                      <a:endParaRPr lang="en-US" sz="1600" dirty="0"/>
                    </a:p>
                  </a:txBody>
                  <a:tcPr anchor="ctr"/>
                </a:tc>
                <a:tc>
                  <a:txBody>
                    <a:bodyPr/>
                    <a:lstStyle/>
                    <a:p>
                      <a:pPr algn="ctr"/>
                      <a:r>
                        <a:rPr lang="en-US" sz="1600" dirty="0" smtClean="0"/>
                        <a:t>2090</a:t>
                      </a:r>
                      <a:endParaRPr lang="en-US" sz="16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Work into</a:t>
                      </a:r>
                      <a:r>
                        <a:rPr lang="en-US" sz="1200" baseline="0" dirty="0" smtClean="0"/>
                        <a:t> the 2018 project plan without disrupting in-flight </a:t>
                      </a:r>
                      <a:r>
                        <a:rPr lang="en-US" sz="1200" baseline="0" dirty="0" smtClean="0"/>
                        <a:t>projects</a:t>
                      </a:r>
                      <a:endParaRPr lang="en-US" sz="1200" baseline="0" dirty="0" smtClean="0"/>
                    </a:p>
                  </a:txBody>
                  <a:tcPr anchor="ctr"/>
                </a:tc>
              </a:tr>
              <a:tr h="609600">
                <a:tc>
                  <a:txBody>
                    <a:bodyPr/>
                    <a:lstStyle/>
                    <a:p>
                      <a:r>
                        <a:rPr lang="en-US" sz="1400" dirty="0" smtClean="0"/>
                        <a:t>SCR791</a:t>
                      </a:r>
                    </a:p>
                  </a:txBody>
                  <a:tcPr anchor="ctr"/>
                </a:tc>
                <a:tc>
                  <a:txBody>
                    <a:bodyPr/>
                    <a:lstStyle/>
                    <a:p>
                      <a:pPr algn="l"/>
                      <a:r>
                        <a:rPr lang="en-US" sz="1400" b="0" i="0" kern="1200" dirty="0" smtClean="0">
                          <a:solidFill>
                            <a:schemeClr val="dk1"/>
                          </a:solidFill>
                          <a:effectLst/>
                          <a:latin typeface="+mn-lt"/>
                          <a:ea typeface="+mn-ea"/>
                          <a:cs typeface="+mn-cs"/>
                        </a:rPr>
                        <a:t>Correction of 60-day SCED GRD Disclosure Report</a:t>
                      </a:r>
                      <a:endParaRPr lang="en-US" sz="800" i="1" dirty="0"/>
                    </a:p>
                  </a:txBody>
                  <a:tcPr anchor="ctr"/>
                </a:tc>
                <a:tc>
                  <a:txBody>
                    <a:bodyPr/>
                    <a:lstStyle/>
                    <a:p>
                      <a:pPr algn="ctr"/>
                      <a:r>
                        <a:rPr lang="en-US" sz="1600" dirty="0" smtClean="0"/>
                        <a:t>2018</a:t>
                      </a:r>
                      <a:endParaRPr lang="en-US" sz="1600" dirty="0"/>
                    </a:p>
                  </a:txBody>
                  <a:tcPr anchor="ctr"/>
                </a:tc>
                <a:tc>
                  <a:txBody>
                    <a:bodyPr/>
                    <a:lstStyle/>
                    <a:p>
                      <a:pPr algn="ctr"/>
                      <a:r>
                        <a:rPr lang="en-US" sz="1600" dirty="0" smtClean="0"/>
                        <a:t>2100</a:t>
                      </a:r>
                      <a:endParaRPr lang="en-US" sz="16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Work into</a:t>
                      </a:r>
                      <a:r>
                        <a:rPr lang="en-US" sz="1200" baseline="0" dirty="0" smtClean="0"/>
                        <a:t> the 2018 project plan without disrupting in-flight projects</a:t>
                      </a:r>
                      <a:endParaRPr lang="en-US" sz="1200" dirty="0" smtClean="0"/>
                    </a:p>
                  </a:txBody>
                  <a:tcPr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630836671"/>
              </p:ext>
            </p:extLst>
          </p:nvPr>
        </p:nvGraphicFramePr>
        <p:xfrm>
          <a:off x="3820217" y="1006103"/>
          <a:ext cx="1645404" cy="291455"/>
        </p:xfrm>
        <a:graphic>
          <a:graphicData uri="http://schemas.openxmlformats.org/drawingml/2006/table">
            <a:tbl>
              <a:tblPr firstRow="1" bandRow="1">
                <a:tableStyleId>{5C22544A-7EE6-4342-B048-85BDC9FD1C3A}</a:tableStyleId>
              </a:tblPr>
              <a:tblGrid>
                <a:gridCol w="1645404"/>
              </a:tblGrid>
              <a:tr h="291455">
                <a:tc>
                  <a:txBody>
                    <a:bodyPr/>
                    <a:lstStyle/>
                    <a:p>
                      <a:pPr algn="ctr"/>
                      <a:r>
                        <a:rPr lang="en-US" sz="1200" dirty="0" smtClean="0"/>
                        <a:t>Options for…</a:t>
                      </a:r>
                      <a:endParaRPr lang="en-US" sz="1200" dirty="0"/>
                    </a:p>
                  </a:txBody>
                  <a:tcPr anchor="ctr"/>
                </a:tc>
              </a:tr>
            </a:tbl>
          </a:graphicData>
        </a:graphic>
      </p:graphicFrame>
      <p:sp>
        <p:nvSpPr>
          <p:cNvPr id="6" name="TextBox 23"/>
          <p:cNvSpPr txBox="1">
            <a:spLocks noChangeArrowheads="1"/>
          </p:cNvSpPr>
          <p:nvPr/>
        </p:nvSpPr>
        <p:spPr bwMode="auto">
          <a:xfrm>
            <a:off x="2971800" y="5550024"/>
            <a:ext cx="2895600" cy="80021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sz="1000" u="sng" kern="0" dirty="0" smtClean="0">
                <a:solidFill>
                  <a:srgbClr val="000000"/>
                </a:solidFill>
              </a:rPr>
              <a:t>PPL Rank Information</a:t>
            </a:r>
            <a:endParaRPr kumimoji="0" lang="en-US" sz="1000" i="0" u="sng"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dirty="0" smtClean="0">
                <a:ln>
                  <a:noFill/>
                </a:ln>
                <a:solidFill>
                  <a:srgbClr val="000000"/>
                </a:solidFill>
                <a:effectLst/>
                <a:uLnTx/>
                <a:uFillTx/>
                <a:latin typeface="Arial" charset="0"/>
              </a:rPr>
              <a:t>Next available Rank in Business Strategy</a:t>
            </a:r>
            <a:r>
              <a:rPr kumimoji="0" lang="en-US" sz="900" b="0" i="0" u="none" strike="noStrike" kern="0" cap="none" spc="0" normalizeH="0" noProof="0" dirty="0" smtClean="0">
                <a:ln>
                  <a:noFill/>
                </a:ln>
                <a:solidFill>
                  <a:srgbClr val="000000"/>
                </a:solidFill>
                <a:effectLst/>
                <a:uLnTx/>
                <a:uFillTx/>
                <a:latin typeface="Arial" charset="0"/>
              </a:rPr>
              <a:t> = 2070</a:t>
            </a:r>
            <a:endParaRPr kumimoji="0" lang="en-US" sz="900" b="0" i="0" u="none" strike="noStrike" kern="0" cap="none" spc="0" normalizeH="0" baseline="0" noProof="0" dirty="0" smtClean="0">
              <a:ln>
                <a:noFill/>
              </a:ln>
              <a:solidFill>
                <a:srgbClr val="000000"/>
              </a:solidFill>
              <a:effectLst/>
              <a:uLnTx/>
              <a:uFillTx/>
              <a:latin typeface="Arial" charset="0"/>
            </a:endParaRPr>
          </a:p>
          <a:p>
            <a:pPr lvl="0" eaLnBrk="1" fontAlgn="base" hangingPunct="1">
              <a:spcBef>
                <a:spcPct val="0"/>
              </a:spcBef>
              <a:spcAft>
                <a:spcPct val="0"/>
              </a:spcAft>
              <a:defRPr/>
            </a:pPr>
            <a:r>
              <a:rPr lang="en-US" sz="900" b="0" kern="0" dirty="0">
                <a:solidFill>
                  <a:srgbClr val="000000"/>
                </a:solidFill>
              </a:rPr>
              <a:t>Next available Rank in </a:t>
            </a:r>
            <a:r>
              <a:rPr lang="en-US" sz="900" b="0" kern="0" dirty="0" smtClean="0">
                <a:solidFill>
                  <a:srgbClr val="000000"/>
                </a:solidFill>
              </a:rPr>
              <a:t>Regulatory             = 170</a:t>
            </a:r>
          </a:p>
          <a:p>
            <a:pPr lvl="0" eaLnBrk="1" fontAlgn="base" hangingPunct="1">
              <a:spcBef>
                <a:spcPct val="0"/>
              </a:spcBef>
              <a:spcAft>
                <a:spcPct val="0"/>
              </a:spcAft>
              <a:defRPr/>
            </a:pPr>
            <a:endParaRPr lang="en-US" sz="900" b="0" kern="0" dirty="0">
              <a:solidFill>
                <a:srgbClr val="000000"/>
              </a:solidFill>
            </a:endParaRPr>
          </a:p>
        </p:txBody>
      </p:sp>
    </p:spTree>
    <p:extLst>
      <p:ext uri="{BB962C8B-B14F-4D97-AF65-F5344CB8AC3E}">
        <p14:creationId xmlns:p14="http://schemas.microsoft.com/office/powerpoint/2010/main" val="13502525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purl.org/dc/dcmitype/"/>
    <ds:schemaRef ds:uri="http://purl.org/dc/elements/1.1/"/>
    <ds:schemaRef ds:uri="http://purl.org/dc/terms/"/>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68629</TotalTime>
  <Words>1375</Words>
  <Application>Microsoft Office PowerPoint</Application>
  <PresentationFormat>On-screen Show (4:3)</PresentationFormat>
  <Paragraphs>557</Paragraphs>
  <Slides>18</Slides>
  <Notes>13</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18</vt:i4>
      </vt:variant>
    </vt:vector>
  </HeadingPairs>
  <TitlesOfParts>
    <vt:vector size="26" baseType="lpstr">
      <vt:lpstr>Arial</vt:lpstr>
      <vt:lpstr>Calibri</vt:lpstr>
      <vt:lpstr>Courier New</vt:lpstr>
      <vt:lpstr>Wingdings</vt:lpstr>
      <vt:lpstr>1_Custom Design</vt:lpstr>
      <vt:lpstr>Office Theme</vt:lpstr>
      <vt:lpstr>Custom Design</vt:lpstr>
      <vt:lpstr>1_Office Theme</vt:lpstr>
      <vt:lpstr>PowerPoint Presentation</vt:lpstr>
      <vt:lpstr>PowerPoint Presentation</vt:lpstr>
      <vt:lpstr>Recent / Upcoming Project Implementations</vt:lpstr>
      <vt:lpstr>2017 Release Targets – Board Approved NPRRs / SCRs / xGRRs </vt:lpstr>
      <vt:lpstr>2018 Release Targets – Board Approved NPRRs / SCRs / xGRRs </vt:lpstr>
      <vt:lpstr>2017 Project Spending</vt:lpstr>
      <vt:lpstr>Revision Request Funding Placeholder Status</vt:lpstr>
      <vt:lpstr>PowerPoint Presentation</vt:lpstr>
      <vt:lpstr>Priority / Rank Options for Revision Requests with Impacts</vt:lpstr>
      <vt:lpstr>PowerPoint Presentation</vt:lpstr>
      <vt:lpstr>Project Portfolio Status – as of 8/31/2017</vt:lpstr>
      <vt:lpstr>Project Portfolio Status – as of 8/31/2017</vt:lpstr>
      <vt:lpstr>Project Portfolio Status – as of 8/31/2017</vt:lpstr>
      <vt:lpstr>Project Portfolio Status – as of 8/31/2017</vt:lpstr>
      <vt:lpstr>Project Portfolio Status – as of 8/31/2017</vt:lpstr>
      <vt:lpstr>Project Portfolio Status – as of 8/31/2017</vt:lpstr>
      <vt:lpstr>Project Portfolio Status – as of 8/31/2017</vt:lpstr>
      <vt:lpstr>Project Portfolio Status – as of 8/31/2017</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Anderson, Troy</cp:lastModifiedBy>
  <cp:revision>679</cp:revision>
  <cp:lastPrinted>2017-04-12T18:01:40Z</cp:lastPrinted>
  <dcterms:created xsi:type="dcterms:W3CDTF">2016-01-21T15:20:31Z</dcterms:created>
  <dcterms:modified xsi:type="dcterms:W3CDTF">2017-09-13T20:23:09Z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