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68" r:id="rId7"/>
    <p:sldId id="270" r:id="rId8"/>
    <p:sldId id="280" r:id="rId9"/>
    <p:sldId id="278" r:id="rId10"/>
    <p:sldId id="271" r:id="rId11"/>
    <p:sldId id="277" r:id="rId12"/>
    <p:sldId id="272" r:id="rId13"/>
    <p:sldId id="273" r:id="rId14"/>
    <p:sldId id="276" r:id="rId15"/>
    <p:sldId id="27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nanam, Gnanaprabhu" initials="GG" lastIdx="2" clrIdx="0">
    <p:extLst>
      <p:ext uri="{19B8F6BF-5375-455C-9EA6-DF929625EA0E}">
        <p15:presenceInfo xmlns:p15="http://schemas.microsoft.com/office/powerpoint/2012/main" userId="S-1-5-21-639947351-343809578-3807592339-27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2" d="100"/>
          <a:sy n="72" d="100"/>
        </p:scale>
        <p:origin x="1086"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E77505-A024-45FD-903B-DD28E4540814}" type="doc">
      <dgm:prSet loTypeId="urn:microsoft.com/office/officeart/2005/8/layout/hProcess9" loCatId="process" qsTypeId="urn:microsoft.com/office/officeart/2005/8/quickstyle/simple1" qsCatId="simple" csTypeId="urn:microsoft.com/office/officeart/2005/8/colors/accent1_2" csCatId="accent1" phldr="1"/>
      <dgm:spPr/>
    </dgm:pt>
    <dgm:pt modelId="{772D111E-F96C-4FC7-B8BA-C44CE6474CBC}">
      <dgm:prSet phldrT="[Text]"/>
      <dgm:spPr/>
      <dgm:t>
        <a:bodyPr/>
        <a:lstStyle/>
        <a:p>
          <a:r>
            <a:rPr lang="en-US" dirty="0" smtClean="0"/>
            <a:t>Assume full import for summer peak and full export for off-peak based on SC testimony in 45624</a:t>
          </a:r>
          <a:endParaRPr lang="en-US" dirty="0"/>
        </a:p>
      </dgm:t>
    </dgm:pt>
    <dgm:pt modelId="{13EEE50A-5C4E-41DC-8075-E678AEB40C93}" type="parTrans" cxnId="{9490C6FC-C48D-476F-A080-94BC6FD55E2E}">
      <dgm:prSet/>
      <dgm:spPr/>
      <dgm:t>
        <a:bodyPr/>
        <a:lstStyle/>
        <a:p>
          <a:endParaRPr lang="en-US"/>
        </a:p>
      </dgm:t>
    </dgm:pt>
    <dgm:pt modelId="{06EB2086-8258-462A-A401-3897F5B5AC74}" type="sibTrans" cxnId="{9490C6FC-C48D-476F-A080-94BC6FD55E2E}">
      <dgm:prSet/>
      <dgm:spPr/>
      <dgm:t>
        <a:bodyPr/>
        <a:lstStyle/>
        <a:p>
          <a:endParaRPr lang="en-US"/>
        </a:p>
      </dgm:t>
    </dgm:pt>
    <dgm:pt modelId="{B29B1C83-7783-4013-93AB-38A5226F42FE}">
      <dgm:prSet phldrT="[Text]"/>
      <dgm:spPr/>
      <dgm:t>
        <a:bodyPr/>
        <a:lstStyle/>
        <a:p>
          <a:r>
            <a:rPr lang="en-US" dirty="0" smtClean="0"/>
            <a:t>Perform reliability study for summer peak and off-peak cases and plan upgrades accordingly</a:t>
          </a:r>
          <a:endParaRPr lang="en-US" dirty="0"/>
        </a:p>
      </dgm:t>
    </dgm:pt>
    <dgm:pt modelId="{D0819732-81E9-41C4-AFC4-973EAEBEA06D}" type="parTrans" cxnId="{F47E0605-6915-48A6-9C8E-6688C7128E64}">
      <dgm:prSet/>
      <dgm:spPr/>
      <dgm:t>
        <a:bodyPr/>
        <a:lstStyle/>
        <a:p>
          <a:endParaRPr lang="en-US"/>
        </a:p>
      </dgm:t>
    </dgm:pt>
    <dgm:pt modelId="{61CA62DD-2E80-4094-B91F-76BAC7AFC43A}" type="sibTrans" cxnId="{F47E0605-6915-48A6-9C8E-6688C7128E64}">
      <dgm:prSet/>
      <dgm:spPr/>
      <dgm:t>
        <a:bodyPr/>
        <a:lstStyle/>
        <a:p>
          <a:endParaRPr lang="en-US"/>
        </a:p>
      </dgm:t>
    </dgm:pt>
    <dgm:pt modelId="{7CDC2C9B-0103-4A4B-8F77-2A125046AE28}" type="pres">
      <dgm:prSet presAssocID="{ECE77505-A024-45FD-903B-DD28E4540814}" presName="CompostProcess" presStyleCnt="0">
        <dgm:presLayoutVars>
          <dgm:dir/>
          <dgm:resizeHandles val="exact"/>
        </dgm:presLayoutVars>
      </dgm:prSet>
      <dgm:spPr/>
    </dgm:pt>
    <dgm:pt modelId="{F86D1283-F4A2-45CE-81BD-571483E474E0}" type="pres">
      <dgm:prSet presAssocID="{ECE77505-A024-45FD-903B-DD28E4540814}" presName="arrow" presStyleLbl="bgShp" presStyleIdx="0" presStyleCnt="1"/>
      <dgm:spPr/>
    </dgm:pt>
    <dgm:pt modelId="{76712452-EBF9-43F8-A6C2-05CD53575AF5}" type="pres">
      <dgm:prSet presAssocID="{ECE77505-A024-45FD-903B-DD28E4540814}" presName="linearProcess" presStyleCnt="0"/>
      <dgm:spPr/>
    </dgm:pt>
    <dgm:pt modelId="{C73DCD4F-3A98-42A1-A0A7-3AA24430AB17}" type="pres">
      <dgm:prSet presAssocID="{772D111E-F96C-4FC7-B8BA-C44CE6474CBC}" presName="textNode" presStyleLbl="node1" presStyleIdx="0" presStyleCnt="2">
        <dgm:presLayoutVars>
          <dgm:bulletEnabled val="1"/>
        </dgm:presLayoutVars>
      </dgm:prSet>
      <dgm:spPr/>
      <dgm:t>
        <a:bodyPr/>
        <a:lstStyle/>
        <a:p>
          <a:endParaRPr lang="en-US"/>
        </a:p>
      </dgm:t>
    </dgm:pt>
    <dgm:pt modelId="{7E80D27F-8191-4E9F-8B42-15F3EBE023E4}" type="pres">
      <dgm:prSet presAssocID="{06EB2086-8258-462A-A401-3897F5B5AC74}" presName="sibTrans" presStyleCnt="0"/>
      <dgm:spPr/>
    </dgm:pt>
    <dgm:pt modelId="{3A5B7915-71EA-4DA6-A47B-22635AD9B80C}" type="pres">
      <dgm:prSet presAssocID="{B29B1C83-7783-4013-93AB-38A5226F42FE}" presName="textNode" presStyleLbl="node1" presStyleIdx="1" presStyleCnt="2">
        <dgm:presLayoutVars>
          <dgm:bulletEnabled val="1"/>
        </dgm:presLayoutVars>
      </dgm:prSet>
      <dgm:spPr/>
      <dgm:t>
        <a:bodyPr/>
        <a:lstStyle/>
        <a:p>
          <a:endParaRPr lang="en-US"/>
        </a:p>
      </dgm:t>
    </dgm:pt>
  </dgm:ptLst>
  <dgm:cxnLst>
    <dgm:cxn modelId="{F47E0605-6915-48A6-9C8E-6688C7128E64}" srcId="{ECE77505-A024-45FD-903B-DD28E4540814}" destId="{B29B1C83-7783-4013-93AB-38A5226F42FE}" srcOrd="1" destOrd="0" parTransId="{D0819732-81E9-41C4-AFC4-973EAEBEA06D}" sibTransId="{61CA62DD-2E80-4094-B91F-76BAC7AFC43A}"/>
    <dgm:cxn modelId="{208055AB-9CD2-4E11-9A57-88CAAEAB4F35}" type="presOf" srcId="{ECE77505-A024-45FD-903B-DD28E4540814}" destId="{7CDC2C9B-0103-4A4B-8F77-2A125046AE28}" srcOrd="0" destOrd="0" presId="urn:microsoft.com/office/officeart/2005/8/layout/hProcess9"/>
    <dgm:cxn modelId="{9490C6FC-C48D-476F-A080-94BC6FD55E2E}" srcId="{ECE77505-A024-45FD-903B-DD28E4540814}" destId="{772D111E-F96C-4FC7-B8BA-C44CE6474CBC}" srcOrd="0" destOrd="0" parTransId="{13EEE50A-5C4E-41DC-8075-E678AEB40C93}" sibTransId="{06EB2086-8258-462A-A401-3897F5B5AC74}"/>
    <dgm:cxn modelId="{8DA079AD-EC44-4C9C-BDDF-FCCACA4B1B10}" type="presOf" srcId="{B29B1C83-7783-4013-93AB-38A5226F42FE}" destId="{3A5B7915-71EA-4DA6-A47B-22635AD9B80C}" srcOrd="0" destOrd="0" presId="urn:microsoft.com/office/officeart/2005/8/layout/hProcess9"/>
    <dgm:cxn modelId="{E776DC41-0F24-4C30-999F-16CC895735E4}" type="presOf" srcId="{772D111E-F96C-4FC7-B8BA-C44CE6474CBC}" destId="{C73DCD4F-3A98-42A1-A0A7-3AA24430AB17}" srcOrd="0" destOrd="0" presId="urn:microsoft.com/office/officeart/2005/8/layout/hProcess9"/>
    <dgm:cxn modelId="{17AF2004-B6AF-4818-98FD-2A5D3315C62B}" type="presParOf" srcId="{7CDC2C9B-0103-4A4B-8F77-2A125046AE28}" destId="{F86D1283-F4A2-45CE-81BD-571483E474E0}" srcOrd="0" destOrd="0" presId="urn:microsoft.com/office/officeart/2005/8/layout/hProcess9"/>
    <dgm:cxn modelId="{587BBB11-1917-4E6A-A0DC-CA95A78728C0}" type="presParOf" srcId="{7CDC2C9B-0103-4A4B-8F77-2A125046AE28}" destId="{76712452-EBF9-43F8-A6C2-05CD53575AF5}" srcOrd="1" destOrd="0" presId="urn:microsoft.com/office/officeart/2005/8/layout/hProcess9"/>
    <dgm:cxn modelId="{E8397138-9754-4D85-975F-E7F03B8586EE}" type="presParOf" srcId="{76712452-EBF9-43F8-A6C2-05CD53575AF5}" destId="{C73DCD4F-3A98-42A1-A0A7-3AA24430AB17}" srcOrd="0" destOrd="0" presId="urn:microsoft.com/office/officeart/2005/8/layout/hProcess9"/>
    <dgm:cxn modelId="{02334208-1129-4957-9E47-15D3FBC5B09A}" type="presParOf" srcId="{76712452-EBF9-43F8-A6C2-05CD53575AF5}" destId="{7E80D27F-8191-4E9F-8B42-15F3EBE023E4}" srcOrd="1" destOrd="0" presId="urn:microsoft.com/office/officeart/2005/8/layout/hProcess9"/>
    <dgm:cxn modelId="{8100D9F4-A41A-46A5-98C7-8D1A3BC8F7D8}" type="presParOf" srcId="{76712452-EBF9-43F8-A6C2-05CD53575AF5}" destId="{3A5B7915-71EA-4DA6-A47B-22635AD9B80C}"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E77505-A024-45FD-903B-DD28E4540814}" type="doc">
      <dgm:prSet loTypeId="urn:microsoft.com/office/officeart/2005/8/layout/hProcess9" loCatId="process" qsTypeId="urn:microsoft.com/office/officeart/2005/8/quickstyle/simple1" qsCatId="simple" csTypeId="urn:microsoft.com/office/officeart/2005/8/colors/accent3_2" csCatId="accent3" phldr="1"/>
      <dgm:spPr/>
    </dgm:pt>
    <dgm:pt modelId="{772D111E-F96C-4FC7-B8BA-C44CE6474CBC}">
      <dgm:prSet phldrT="[Text]" custT="1"/>
      <dgm:spPr/>
      <dgm:t>
        <a:bodyPr/>
        <a:lstStyle/>
        <a:p>
          <a:r>
            <a:rPr lang="en-US" sz="1600" dirty="0" smtClean="0"/>
            <a:t>Perform reliability study to determine system export/ import limitations</a:t>
          </a:r>
          <a:endParaRPr lang="en-US" sz="1600" dirty="0"/>
        </a:p>
      </dgm:t>
    </dgm:pt>
    <dgm:pt modelId="{13EEE50A-5C4E-41DC-8075-E678AEB40C93}" type="parTrans" cxnId="{9490C6FC-C48D-476F-A080-94BC6FD55E2E}">
      <dgm:prSet/>
      <dgm:spPr/>
      <dgm:t>
        <a:bodyPr/>
        <a:lstStyle/>
        <a:p>
          <a:endParaRPr lang="en-US"/>
        </a:p>
      </dgm:t>
    </dgm:pt>
    <dgm:pt modelId="{06EB2086-8258-462A-A401-3897F5B5AC74}" type="sibTrans" cxnId="{9490C6FC-C48D-476F-A080-94BC6FD55E2E}">
      <dgm:prSet/>
      <dgm:spPr/>
      <dgm:t>
        <a:bodyPr/>
        <a:lstStyle/>
        <a:p>
          <a:endParaRPr lang="en-US"/>
        </a:p>
      </dgm:t>
    </dgm:pt>
    <dgm:pt modelId="{081E29D9-9B30-47C8-99D8-6967F400996A}">
      <dgm:prSet phldrT="[Text]" custT="1"/>
      <dgm:spPr/>
      <dgm:t>
        <a:bodyPr/>
        <a:lstStyle/>
        <a:p>
          <a:r>
            <a:rPr lang="en-US" sz="1600" dirty="0" smtClean="0"/>
            <a:t>Perform economic study to determine economic justification for upgrades</a:t>
          </a:r>
          <a:endParaRPr lang="en-US" sz="1600" dirty="0"/>
        </a:p>
      </dgm:t>
    </dgm:pt>
    <dgm:pt modelId="{FD33A06F-28B4-4D53-B9A3-75F74B9DFE3A}" type="parTrans" cxnId="{DBC22EFA-9FE4-4BC3-A1D7-F1318BEEF63F}">
      <dgm:prSet/>
      <dgm:spPr/>
      <dgm:t>
        <a:bodyPr/>
        <a:lstStyle/>
        <a:p>
          <a:endParaRPr lang="en-US"/>
        </a:p>
      </dgm:t>
    </dgm:pt>
    <dgm:pt modelId="{B760C582-5855-437D-9F97-595215AAE5FC}" type="sibTrans" cxnId="{DBC22EFA-9FE4-4BC3-A1D7-F1318BEEF63F}">
      <dgm:prSet/>
      <dgm:spPr/>
      <dgm:t>
        <a:bodyPr/>
        <a:lstStyle/>
        <a:p>
          <a:endParaRPr lang="en-US"/>
        </a:p>
      </dgm:t>
    </dgm:pt>
    <dgm:pt modelId="{7CDC2C9B-0103-4A4B-8F77-2A125046AE28}" type="pres">
      <dgm:prSet presAssocID="{ECE77505-A024-45FD-903B-DD28E4540814}" presName="CompostProcess" presStyleCnt="0">
        <dgm:presLayoutVars>
          <dgm:dir/>
          <dgm:resizeHandles val="exact"/>
        </dgm:presLayoutVars>
      </dgm:prSet>
      <dgm:spPr/>
    </dgm:pt>
    <dgm:pt modelId="{F86D1283-F4A2-45CE-81BD-571483E474E0}" type="pres">
      <dgm:prSet presAssocID="{ECE77505-A024-45FD-903B-DD28E4540814}" presName="arrow" presStyleLbl="bgShp" presStyleIdx="0" presStyleCnt="1"/>
      <dgm:spPr/>
    </dgm:pt>
    <dgm:pt modelId="{76712452-EBF9-43F8-A6C2-05CD53575AF5}" type="pres">
      <dgm:prSet presAssocID="{ECE77505-A024-45FD-903B-DD28E4540814}" presName="linearProcess" presStyleCnt="0"/>
      <dgm:spPr/>
    </dgm:pt>
    <dgm:pt modelId="{C73DCD4F-3A98-42A1-A0A7-3AA24430AB17}" type="pres">
      <dgm:prSet presAssocID="{772D111E-F96C-4FC7-B8BA-C44CE6474CBC}" presName="textNode" presStyleLbl="node1" presStyleIdx="0" presStyleCnt="2">
        <dgm:presLayoutVars>
          <dgm:bulletEnabled val="1"/>
        </dgm:presLayoutVars>
      </dgm:prSet>
      <dgm:spPr/>
      <dgm:t>
        <a:bodyPr/>
        <a:lstStyle/>
        <a:p>
          <a:endParaRPr lang="en-US"/>
        </a:p>
      </dgm:t>
    </dgm:pt>
    <dgm:pt modelId="{7E80D27F-8191-4E9F-8B42-15F3EBE023E4}" type="pres">
      <dgm:prSet presAssocID="{06EB2086-8258-462A-A401-3897F5B5AC74}" presName="sibTrans" presStyleCnt="0"/>
      <dgm:spPr/>
    </dgm:pt>
    <dgm:pt modelId="{E5642E9E-A0F6-4B01-82C8-35B7F411B16E}" type="pres">
      <dgm:prSet presAssocID="{081E29D9-9B30-47C8-99D8-6967F400996A}" presName="textNode" presStyleLbl="node1" presStyleIdx="1" presStyleCnt="2">
        <dgm:presLayoutVars>
          <dgm:bulletEnabled val="1"/>
        </dgm:presLayoutVars>
      </dgm:prSet>
      <dgm:spPr/>
      <dgm:t>
        <a:bodyPr/>
        <a:lstStyle/>
        <a:p>
          <a:endParaRPr lang="en-US"/>
        </a:p>
      </dgm:t>
    </dgm:pt>
  </dgm:ptLst>
  <dgm:cxnLst>
    <dgm:cxn modelId="{8AEDF5C8-CE9E-4B50-8901-2BEC584B02DE}" type="presOf" srcId="{081E29D9-9B30-47C8-99D8-6967F400996A}" destId="{E5642E9E-A0F6-4B01-82C8-35B7F411B16E}" srcOrd="0" destOrd="0" presId="urn:microsoft.com/office/officeart/2005/8/layout/hProcess9"/>
    <dgm:cxn modelId="{9490C6FC-C48D-476F-A080-94BC6FD55E2E}" srcId="{ECE77505-A024-45FD-903B-DD28E4540814}" destId="{772D111E-F96C-4FC7-B8BA-C44CE6474CBC}" srcOrd="0" destOrd="0" parTransId="{13EEE50A-5C4E-41DC-8075-E678AEB40C93}" sibTransId="{06EB2086-8258-462A-A401-3897F5B5AC74}"/>
    <dgm:cxn modelId="{E0F27FCA-EBBA-4FEC-AA42-23C95B88C44D}" type="presOf" srcId="{ECE77505-A024-45FD-903B-DD28E4540814}" destId="{7CDC2C9B-0103-4A4B-8F77-2A125046AE28}" srcOrd="0" destOrd="0" presId="urn:microsoft.com/office/officeart/2005/8/layout/hProcess9"/>
    <dgm:cxn modelId="{DBC22EFA-9FE4-4BC3-A1D7-F1318BEEF63F}" srcId="{ECE77505-A024-45FD-903B-DD28E4540814}" destId="{081E29D9-9B30-47C8-99D8-6967F400996A}" srcOrd="1" destOrd="0" parTransId="{FD33A06F-28B4-4D53-B9A3-75F74B9DFE3A}" sibTransId="{B760C582-5855-437D-9F97-595215AAE5FC}"/>
    <dgm:cxn modelId="{2D98916A-0515-467B-9804-6BD839ED507F}" type="presOf" srcId="{772D111E-F96C-4FC7-B8BA-C44CE6474CBC}" destId="{C73DCD4F-3A98-42A1-A0A7-3AA24430AB17}" srcOrd="0" destOrd="0" presId="urn:microsoft.com/office/officeart/2005/8/layout/hProcess9"/>
    <dgm:cxn modelId="{2AD28209-99FC-4E57-AA45-6E3C4FA26176}" type="presParOf" srcId="{7CDC2C9B-0103-4A4B-8F77-2A125046AE28}" destId="{F86D1283-F4A2-45CE-81BD-571483E474E0}" srcOrd="0" destOrd="0" presId="urn:microsoft.com/office/officeart/2005/8/layout/hProcess9"/>
    <dgm:cxn modelId="{3ED18041-6FA0-497B-99F2-2FB2984DFAC5}" type="presParOf" srcId="{7CDC2C9B-0103-4A4B-8F77-2A125046AE28}" destId="{76712452-EBF9-43F8-A6C2-05CD53575AF5}" srcOrd="1" destOrd="0" presId="urn:microsoft.com/office/officeart/2005/8/layout/hProcess9"/>
    <dgm:cxn modelId="{7BFA701A-B7C3-401C-A2BF-4CD53EFBE481}" type="presParOf" srcId="{76712452-EBF9-43F8-A6C2-05CD53575AF5}" destId="{C73DCD4F-3A98-42A1-A0A7-3AA24430AB17}" srcOrd="0" destOrd="0" presId="urn:microsoft.com/office/officeart/2005/8/layout/hProcess9"/>
    <dgm:cxn modelId="{7AF8B78B-A3A9-44B1-BC68-7C57E2377E01}" type="presParOf" srcId="{76712452-EBF9-43F8-A6C2-05CD53575AF5}" destId="{7E80D27F-8191-4E9F-8B42-15F3EBE023E4}" srcOrd="1" destOrd="0" presId="urn:microsoft.com/office/officeart/2005/8/layout/hProcess9"/>
    <dgm:cxn modelId="{45CBF455-7A93-4CB0-AC86-76D8B7F16597}" type="presParOf" srcId="{76712452-EBF9-43F8-A6C2-05CD53575AF5}" destId="{E5642E9E-A0F6-4B01-82C8-35B7F411B16E}" srcOrd="2"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D1283-F4A2-45CE-81BD-571483E474E0}">
      <dsp:nvSpPr>
        <dsp:cNvPr id="0" name=""/>
        <dsp:cNvSpPr/>
      </dsp:nvSpPr>
      <dsp:spPr>
        <a:xfrm>
          <a:off x="680084" y="0"/>
          <a:ext cx="7707630" cy="22098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3DCD4F-3A98-42A1-A0A7-3AA24430AB17}">
      <dsp:nvSpPr>
        <dsp:cNvPr id="0" name=""/>
        <dsp:cNvSpPr/>
      </dsp:nvSpPr>
      <dsp:spPr>
        <a:xfrm>
          <a:off x="1107905" y="662940"/>
          <a:ext cx="3315414" cy="883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Assume full import for summer peak and full export for off-peak based on SC testimony in 45624</a:t>
          </a:r>
          <a:endParaRPr lang="en-US" sz="1600" kern="1200" dirty="0"/>
        </a:p>
      </dsp:txBody>
      <dsp:txXfrm>
        <a:off x="1151054" y="706089"/>
        <a:ext cx="3229116" cy="797622"/>
      </dsp:txXfrm>
    </dsp:sp>
    <dsp:sp modelId="{3A5B7915-71EA-4DA6-A47B-22635AD9B80C}">
      <dsp:nvSpPr>
        <dsp:cNvPr id="0" name=""/>
        <dsp:cNvSpPr/>
      </dsp:nvSpPr>
      <dsp:spPr>
        <a:xfrm>
          <a:off x="4644480" y="662940"/>
          <a:ext cx="3315414" cy="883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Perform reliability study for summer peak and off-peak cases and plan upgrades accordingly</a:t>
          </a:r>
          <a:endParaRPr lang="en-US" sz="1600" kern="1200" dirty="0"/>
        </a:p>
      </dsp:txBody>
      <dsp:txXfrm>
        <a:off x="4687629" y="706089"/>
        <a:ext cx="3229116" cy="797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D1283-F4A2-45CE-81BD-571483E474E0}">
      <dsp:nvSpPr>
        <dsp:cNvPr id="0" name=""/>
        <dsp:cNvSpPr/>
      </dsp:nvSpPr>
      <dsp:spPr>
        <a:xfrm>
          <a:off x="680084" y="0"/>
          <a:ext cx="7707630" cy="22098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3DCD4F-3A98-42A1-A0A7-3AA24430AB17}">
      <dsp:nvSpPr>
        <dsp:cNvPr id="0" name=""/>
        <dsp:cNvSpPr/>
      </dsp:nvSpPr>
      <dsp:spPr>
        <a:xfrm>
          <a:off x="1586864" y="662940"/>
          <a:ext cx="2720340" cy="8839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Perform reliability study to determine system export/ import limitations</a:t>
          </a:r>
          <a:endParaRPr lang="en-US" sz="1600" kern="1200" dirty="0"/>
        </a:p>
      </dsp:txBody>
      <dsp:txXfrm>
        <a:off x="1630013" y="706089"/>
        <a:ext cx="2634042" cy="797622"/>
      </dsp:txXfrm>
    </dsp:sp>
    <dsp:sp modelId="{E5642E9E-A0F6-4B01-82C8-35B7F411B16E}">
      <dsp:nvSpPr>
        <dsp:cNvPr id="0" name=""/>
        <dsp:cNvSpPr/>
      </dsp:nvSpPr>
      <dsp:spPr>
        <a:xfrm>
          <a:off x="4760594" y="662940"/>
          <a:ext cx="2720340" cy="8839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Perform economic study to determine economic justification for upgrades</a:t>
          </a:r>
          <a:endParaRPr lang="en-US" sz="1600" kern="1200" dirty="0"/>
        </a:p>
      </dsp:txBody>
      <dsp:txXfrm>
        <a:off x="4803743" y="706089"/>
        <a:ext cx="2634042" cy="79762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681107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23825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4714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92881"/>
          </a:xfrm>
          <a:prstGeom prst="rect">
            <a:avLst/>
          </a:prstGeom>
          <a:noFill/>
        </p:spPr>
        <p:txBody>
          <a:bodyPr wrap="square" rtlCol="0">
            <a:spAutoFit/>
          </a:bodyPr>
          <a:lstStyle/>
          <a:p>
            <a:r>
              <a:rPr lang="en-US" sz="2000" b="1" dirty="0" smtClean="0">
                <a:solidFill>
                  <a:schemeClr val="tx2"/>
                </a:solidFill>
              </a:rPr>
              <a:t>Southern Cross Directives</a:t>
            </a:r>
            <a:endParaRPr lang="en-US" sz="2000" b="1" dirty="0">
              <a:solidFill>
                <a:schemeClr val="tx2"/>
              </a:solidFill>
            </a:endParaRPr>
          </a:p>
          <a:p>
            <a:r>
              <a:rPr lang="en-US" sz="2000" b="1" dirty="0" smtClean="0">
                <a:solidFill>
                  <a:schemeClr val="tx2"/>
                </a:solidFill>
              </a:rPr>
              <a:t>Planning Items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PLWG</a:t>
            </a:r>
          </a:p>
          <a:p>
            <a:r>
              <a:rPr lang="en-US" dirty="0" smtClean="0">
                <a:solidFill>
                  <a:schemeClr val="tx2"/>
                </a:solidFill>
              </a:rPr>
              <a:t>September 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Contingency Event Criteria for Southern Cross (Directives 5 and 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284575783"/>
              </p:ext>
            </p:extLst>
          </p:nvPr>
        </p:nvGraphicFramePr>
        <p:xfrm>
          <a:off x="1219200" y="1711960"/>
          <a:ext cx="6553200" cy="3774440"/>
        </p:xfrm>
        <a:graphic>
          <a:graphicData uri="http://schemas.openxmlformats.org/drawingml/2006/table">
            <a:tbl>
              <a:tblPr firstRow="1" bandRow="1">
                <a:tableStyleId>{5C22544A-7EE6-4342-B048-85BDC9FD1C3A}</a:tableStyleId>
              </a:tblPr>
              <a:tblGrid>
                <a:gridCol w="2438400"/>
                <a:gridCol w="2057400"/>
                <a:gridCol w="2057400"/>
              </a:tblGrid>
              <a:tr h="370840">
                <a:tc>
                  <a:txBody>
                    <a:bodyPr/>
                    <a:lstStyle/>
                    <a:p>
                      <a:r>
                        <a:rPr lang="en-US" dirty="0" smtClean="0"/>
                        <a:t>NERC Event</a:t>
                      </a:r>
                      <a:endParaRPr lang="en-US" dirty="0"/>
                    </a:p>
                  </a:txBody>
                  <a:tcPr/>
                </a:tc>
                <a:tc>
                  <a:txBody>
                    <a:bodyPr/>
                    <a:lstStyle/>
                    <a:p>
                      <a:pPr algn="ctr"/>
                      <a:r>
                        <a:rPr lang="en-US" dirty="0" smtClean="0"/>
                        <a:t>Project?</a:t>
                      </a:r>
                      <a:endParaRPr lang="en-US" dirty="0"/>
                    </a:p>
                  </a:txBody>
                  <a:tcPr/>
                </a:tc>
                <a:tc>
                  <a:txBody>
                    <a:bodyPr/>
                    <a:lstStyle/>
                    <a:p>
                      <a:pPr algn="ctr"/>
                      <a:r>
                        <a:rPr lang="en-US" dirty="0" smtClean="0"/>
                        <a:t>Curtail?</a:t>
                      </a:r>
                      <a:endParaRPr lang="en-US" dirty="0"/>
                    </a:p>
                  </a:txBody>
                  <a:tcPr/>
                </a:tc>
              </a:tr>
              <a:tr h="370840">
                <a:tc>
                  <a:txBody>
                    <a:bodyPr/>
                    <a:lstStyle/>
                    <a:p>
                      <a:r>
                        <a:rPr lang="en-US" dirty="0" smtClean="0"/>
                        <a:t>P1 [N-1]</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r>
              <a:tr h="370840">
                <a:tc>
                  <a:txBody>
                    <a:bodyPr/>
                    <a:lstStyle/>
                    <a:p>
                      <a:r>
                        <a:rPr lang="en-US" dirty="0" smtClean="0"/>
                        <a:t>P2</a:t>
                      </a:r>
                      <a:endParaRPr lang="en-US" dirty="0"/>
                    </a:p>
                  </a:txBody>
                  <a:tcPr anchor="ctr"/>
                </a:tc>
                <a:tc>
                  <a:txBody>
                    <a:bodyPr/>
                    <a:lstStyle/>
                    <a:p>
                      <a:pPr algn="ctr"/>
                      <a:r>
                        <a:rPr lang="en-US" dirty="0" smtClean="0"/>
                        <a:t>Yes, if cascading</a:t>
                      </a:r>
                      <a:r>
                        <a:rPr lang="en-US" baseline="0" dirty="0" smtClean="0"/>
                        <a:t> or instability</a:t>
                      </a:r>
                      <a:endParaRPr lang="en-US" dirty="0"/>
                    </a:p>
                  </a:txBody>
                  <a:tcPr anchor="ctr"/>
                </a:tc>
                <a:tc>
                  <a:txBody>
                    <a:bodyPr/>
                    <a:lstStyle/>
                    <a:p>
                      <a:pPr algn="ctr"/>
                      <a:r>
                        <a:rPr lang="en-US" dirty="0" smtClean="0"/>
                        <a:t>Only post-contingency</a:t>
                      </a:r>
                      <a:endParaRPr lang="en-US" dirty="0"/>
                    </a:p>
                  </a:txBody>
                  <a:tcPr anchor="ctr"/>
                </a:tc>
              </a:tr>
              <a:tr h="370840">
                <a:tc>
                  <a:txBody>
                    <a:bodyPr/>
                    <a:lstStyle/>
                    <a:p>
                      <a:r>
                        <a:rPr lang="en-US" dirty="0" smtClean="0"/>
                        <a:t>P3 [G-1</a:t>
                      </a:r>
                      <a:r>
                        <a:rPr lang="en-US" baseline="0" dirty="0" smtClean="0"/>
                        <a:t> + N-1]</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r>
              <a:tr h="370840">
                <a:tc>
                  <a:txBody>
                    <a:bodyPr/>
                    <a:lstStyle/>
                    <a:p>
                      <a:r>
                        <a:rPr lang="en-US" dirty="0" smtClean="0"/>
                        <a:t>P4</a:t>
                      </a:r>
                      <a:endParaRPr lang="en-US" dirty="0"/>
                    </a:p>
                  </a:txBody>
                  <a:tcPr anchor="ctr"/>
                </a:tc>
                <a:tc>
                  <a:txBody>
                    <a:bodyPr/>
                    <a:lstStyle/>
                    <a:p>
                      <a:pPr algn="ctr"/>
                      <a:r>
                        <a:rPr lang="en-US" dirty="0" smtClean="0"/>
                        <a:t>Yes, if cascading</a:t>
                      </a:r>
                      <a:r>
                        <a:rPr lang="en-US" baseline="0" dirty="0" smtClean="0"/>
                        <a:t> or instability</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Only post-contingency</a:t>
                      </a:r>
                    </a:p>
                  </a:txBody>
                  <a:tcPr anchor="ctr"/>
                </a:tc>
              </a:tr>
              <a:tr h="370840">
                <a:tc>
                  <a:txBody>
                    <a:bodyPr/>
                    <a:lstStyle/>
                    <a:p>
                      <a:r>
                        <a:rPr lang="en-US" dirty="0" smtClean="0"/>
                        <a:t>P5</a:t>
                      </a:r>
                      <a:endParaRPr lang="en-US" dirty="0"/>
                    </a:p>
                  </a:txBody>
                  <a:tcPr anchor="ctr"/>
                </a:tc>
                <a:tc>
                  <a:txBody>
                    <a:bodyPr/>
                    <a:lstStyle/>
                    <a:p>
                      <a:pPr algn="ctr"/>
                      <a:r>
                        <a:rPr lang="en-US" dirty="0" smtClean="0"/>
                        <a:t>Yes, if cascading</a:t>
                      </a:r>
                      <a:r>
                        <a:rPr lang="en-US" baseline="0" dirty="0" smtClean="0"/>
                        <a:t> or instability</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Only post-contingency</a:t>
                      </a:r>
                    </a:p>
                  </a:txBody>
                  <a:tcPr anchor="ctr"/>
                </a:tc>
              </a:tr>
              <a:tr h="370840">
                <a:tc>
                  <a:txBody>
                    <a:bodyPr/>
                    <a:lstStyle/>
                    <a:p>
                      <a:r>
                        <a:rPr lang="en-US" dirty="0" smtClean="0"/>
                        <a:t>P6 [X-1 + N-1, N-1-1]</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r>
              <a:tr h="370840">
                <a:tc>
                  <a:txBody>
                    <a:bodyPr/>
                    <a:lstStyle/>
                    <a:p>
                      <a:r>
                        <a:rPr lang="en-US" dirty="0" smtClean="0"/>
                        <a:t>P7</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r>
            </a:tbl>
          </a:graphicData>
        </a:graphic>
      </p:graphicFrame>
    </p:spTree>
    <p:extLst>
      <p:ext uri="{BB962C8B-B14F-4D97-AF65-F5344CB8AC3E}">
        <p14:creationId xmlns:p14="http://schemas.microsoft.com/office/powerpoint/2010/main" val="350899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and Next Steps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How to model the physical equipment in the planning cases?</a:t>
            </a:r>
          </a:p>
          <a:p>
            <a:pPr marL="400050" lvl="1" indent="0">
              <a:buNone/>
            </a:pPr>
            <a:r>
              <a:rPr lang="en-US" dirty="0">
                <a:solidFill>
                  <a:srgbClr val="FF0000"/>
                </a:solidFill>
              </a:rPr>
              <a:t>A: Already covered by WG Procedure Manuals</a:t>
            </a:r>
          </a:p>
          <a:p>
            <a:pPr marL="514350" indent="-514350">
              <a:buFont typeface="+mj-lt"/>
              <a:buAutoNum type="arabicPeriod"/>
            </a:pPr>
            <a:r>
              <a:rPr lang="en-US" dirty="0" smtClean="0"/>
              <a:t>What are the import/ export assumptions?</a:t>
            </a:r>
          </a:p>
          <a:p>
            <a:pPr marL="400050" lvl="1" indent="0">
              <a:buNone/>
            </a:pPr>
            <a:r>
              <a:rPr lang="en-US" dirty="0" smtClean="0">
                <a:solidFill>
                  <a:srgbClr val="FF0000"/>
                </a:solidFill>
              </a:rPr>
              <a:t>A: ? [NPRR and/or PGRR?]</a:t>
            </a:r>
          </a:p>
          <a:p>
            <a:pPr marL="514350" indent="-514350">
              <a:buFont typeface="+mj-lt"/>
              <a:buAutoNum type="arabicPeriod"/>
            </a:pPr>
            <a:r>
              <a:rPr lang="en-US" dirty="0" smtClean="0"/>
              <a:t>What are the criteria for various contingency events?</a:t>
            </a:r>
          </a:p>
          <a:p>
            <a:pPr marL="400050" lvl="1" indent="0">
              <a:buNone/>
            </a:pPr>
            <a:r>
              <a:rPr lang="en-US" dirty="0" smtClean="0">
                <a:solidFill>
                  <a:srgbClr val="FF0000"/>
                </a:solidFill>
              </a:rPr>
              <a:t>A: ? [NPRR and/or PGRR?] </a:t>
            </a:r>
          </a:p>
          <a:p>
            <a:pPr marL="514350" indent="-514350">
              <a:buFont typeface="+mj-lt"/>
              <a:buAutoNum type="arabicPeriod"/>
            </a:pPr>
            <a:r>
              <a:rPr lang="en-US" dirty="0" smtClean="0"/>
              <a:t>When shoul</a:t>
            </a:r>
            <a:r>
              <a:rPr lang="en-US" dirty="0" smtClean="0"/>
              <a:t>d Southern Cross be included in the planning cases</a:t>
            </a:r>
            <a:r>
              <a:rPr lang="en-US" dirty="0" smtClean="0"/>
              <a:t>?</a:t>
            </a:r>
            <a:endParaRPr lang="en-US" dirty="0" smtClean="0"/>
          </a:p>
          <a:p>
            <a:pPr marL="400050" lvl="1" indent="0">
              <a:buNone/>
            </a:pPr>
            <a:r>
              <a:rPr lang="en-US" dirty="0" smtClean="0">
                <a:solidFill>
                  <a:srgbClr val="FF0000"/>
                </a:solidFill>
              </a:rPr>
              <a:t>A: </a:t>
            </a:r>
            <a:r>
              <a:rPr lang="en-US" dirty="0">
                <a:solidFill>
                  <a:srgbClr val="FF0000"/>
                </a:solidFill>
              </a:rPr>
              <a:t>? [NPRR and/or PGRR?]</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0014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2</a:t>
            </a:fld>
            <a:endParaRPr lang="en-US"/>
          </a:p>
        </p:txBody>
      </p:sp>
      <p:sp>
        <p:nvSpPr>
          <p:cNvPr id="7" name="Title 1"/>
          <p:cNvSpPr>
            <a:spLocks noGrp="1"/>
          </p:cNvSpPr>
          <p:nvPr>
            <p:ph type="title"/>
          </p:nvPr>
        </p:nvSpPr>
        <p:spPr>
          <a:xfrm>
            <a:off x="381000" y="243682"/>
            <a:ext cx="8458200" cy="1143000"/>
          </a:xfrm>
        </p:spPr>
        <p:txBody>
          <a:bodyPr/>
          <a:lstStyle/>
          <a:p>
            <a:r>
              <a:rPr lang="en-US" dirty="0" smtClean="0"/>
              <a:t>PUCT Docket 46304 Order</a:t>
            </a:r>
            <a:endParaRPr lang="en-US" b="1" dirty="0"/>
          </a:p>
        </p:txBody>
      </p:sp>
      <p:sp>
        <p:nvSpPr>
          <p:cNvPr id="8" name="Content Placeholder 2"/>
          <p:cNvSpPr>
            <a:spLocks noGrp="1"/>
          </p:cNvSpPr>
          <p:nvPr>
            <p:ph idx="1"/>
          </p:nvPr>
        </p:nvSpPr>
        <p:spPr>
          <a:xfrm>
            <a:off x="304800" y="1143000"/>
            <a:ext cx="8534400" cy="4777033"/>
          </a:xfrm>
        </p:spPr>
        <p:txBody>
          <a:bodyPr/>
          <a:lstStyle/>
          <a:p>
            <a:r>
              <a:rPr lang="en-US" sz="2400" dirty="0" smtClean="0"/>
              <a:t>Creates 14 directives for </a:t>
            </a:r>
            <a:r>
              <a:rPr lang="en-US" sz="2400" dirty="0" smtClean="0"/>
              <a:t>ERCOT</a:t>
            </a:r>
          </a:p>
          <a:p>
            <a:endParaRPr lang="en-US" sz="2400" dirty="0" smtClean="0"/>
          </a:p>
          <a:p>
            <a:r>
              <a:rPr lang="en-US" sz="2400" dirty="0" smtClean="0"/>
              <a:t>Directive 5:</a:t>
            </a:r>
          </a:p>
          <a:p>
            <a:pPr marL="0" indent="0">
              <a:buNone/>
            </a:pPr>
            <a:r>
              <a:rPr lang="en-US" sz="2000" i="1" dirty="0"/>
              <a:t>ERCOT shall study and determine how best to model the Southern Cross DC tie in its transmission planning cases, make any necessary revisions to its standards, guides, systems, and protocols as appropriate, and certify to the Commission when it has completed these actions</a:t>
            </a:r>
            <a:r>
              <a:rPr lang="en-US" sz="2000" i="1" dirty="0" smtClean="0"/>
              <a:t>.</a:t>
            </a:r>
          </a:p>
          <a:p>
            <a:pPr marL="0" indent="0">
              <a:buNone/>
            </a:pPr>
            <a:endParaRPr lang="en-US" sz="2000" i="1" dirty="0" smtClean="0"/>
          </a:p>
          <a:p>
            <a:r>
              <a:rPr lang="en-US" sz="2400" dirty="0" smtClean="0"/>
              <a:t>Directive 6:</a:t>
            </a:r>
          </a:p>
          <a:p>
            <a:pPr marL="0" indent="0">
              <a:buNone/>
            </a:pPr>
            <a:r>
              <a:rPr lang="en-US" sz="2000" i="1" dirty="0"/>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t>
            </a:r>
            <a:r>
              <a:rPr lang="en-US" sz="2000" i="1" dirty="0" smtClean="0"/>
              <a:t>actions</a:t>
            </a:r>
            <a:r>
              <a:rPr lang="en-US" sz="2000" i="1" dirty="0" smtClean="0"/>
              <a:t>.</a:t>
            </a:r>
            <a:endParaRPr lang="en-US" sz="2000" i="1" dirty="0" smtClean="0"/>
          </a:p>
        </p:txBody>
      </p:sp>
    </p:spTree>
    <p:extLst>
      <p:ext uri="{BB962C8B-B14F-4D97-AF65-F5344CB8AC3E}">
        <p14:creationId xmlns:p14="http://schemas.microsoft.com/office/powerpoint/2010/main" val="3150530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 (1/2)</a:t>
            </a:r>
            <a:endParaRPr lang="en-US" dirty="0"/>
          </a:p>
        </p:txBody>
      </p:sp>
      <p:sp>
        <p:nvSpPr>
          <p:cNvPr id="3" name="Content Placeholder 2"/>
          <p:cNvSpPr>
            <a:spLocks noGrp="1"/>
          </p:cNvSpPr>
          <p:nvPr>
            <p:ph idx="1"/>
          </p:nvPr>
        </p:nvSpPr>
        <p:spPr>
          <a:xfrm>
            <a:off x="304800" y="1272379"/>
            <a:ext cx="8534400" cy="5052221"/>
          </a:xfrm>
        </p:spPr>
        <p:txBody>
          <a:bodyPr/>
          <a:lstStyle/>
          <a:p>
            <a:pPr marL="0" indent="0">
              <a:buNone/>
            </a:pPr>
            <a:r>
              <a:rPr lang="en-US" sz="2000" dirty="0" smtClean="0"/>
              <a:t>45624, Order on Rehearing [for Southern Cross]</a:t>
            </a:r>
          </a:p>
          <a:p>
            <a:r>
              <a:rPr lang="en-US" sz="2000" dirty="0" smtClean="0"/>
              <a:t>The </a:t>
            </a:r>
            <a:r>
              <a:rPr lang="en-US" sz="2000" dirty="0"/>
              <a:t>Commission also finds it reasonable, protective of the public interest, and consistent with the FERC’s order to require Southern Cross Transmission and Garland to back down or temporarily terminate exports if ERCOT determines that such is necessary to avoid or mitigate a potential reliability issue</a:t>
            </a:r>
            <a:r>
              <a:rPr lang="en-US" sz="2000" dirty="0" smtClean="0"/>
              <a:t>. (p11</a:t>
            </a:r>
            <a:r>
              <a:rPr lang="en-US" sz="2000" dirty="0" smtClean="0"/>
              <a:t>)</a:t>
            </a:r>
          </a:p>
          <a:p>
            <a:endParaRPr lang="en-US" sz="2000" dirty="0"/>
          </a:p>
          <a:p>
            <a:pPr marL="0" indent="0">
              <a:buNone/>
            </a:pPr>
            <a:r>
              <a:rPr lang="en-US" sz="2000" dirty="0" smtClean="0"/>
              <a:t>Protocol Section 4.4.4(11):</a:t>
            </a:r>
            <a:endParaRPr lang="en-US" sz="2000" dirty="0" smtClean="0"/>
          </a:p>
          <a:p>
            <a:r>
              <a:rPr lang="en-US" sz="2000" dirty="0"/>
              <a:t>DC Tie Load is considered as Load for daily and hourly reliability studies, and settled as Adjusted Metered Load (AML).  DC Tie Load is curtailed prior to other Load on the ERCOT System due to transmission constraints as set forth in Sections 6.5.9.3.3, Watch, and 6.5.9.3.4, Emergency Notice, and during Energy Emergency Alert (EEA) events as set forth in Section 6.5.9.4.2, EEA Levels</a:t>
            </a:r>
            <a:r>
              <a:rPr lang="en-US" sz="2000" dirty="0" smtClean="0"/>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709877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 (2/2)</a:t>
            </a:r>
            <a:endParaRPr lang="en-US" dirty="0"/>
          </a:p>
        </p:txBody>
      </p:sp>
      <p:sp>
        <p:nvSpPr>
          <p:cNvPr id="3" name="Content Placeholder 2"/>
          <p:cNvSpPr>
            <a:spLocks noGrp="1"/>
          </p:cNvSpPr>
          <p:nvPr>
            <p:ph idx="1"/>
          </p:nvPr>
        </p:nvSpPr>
        <p:spPr>
          <a:xfrm>
            <a:off x="304800" y="1272379"/>
            <a:ext cx="8534400" cy="5052221"/>
          </a:xfrm>
        </p:spPr>
        <p:txBody>
          <a:bodyPr/>
          <a:lstStyle/>
          <a:p>
            <a:pPr marL="0" indent="0">
              <a:buNone/>
            </a:pPr>
            <a:r>
              <a:rPr lang="en-US" sz="2000" dirty="0" smtClean="0"/>
              <a:t>Protocol Section 6.5.9.3.3(5):</a:t>
            </a:r>
            <a:endParaRPr lang="en-US" sz="2000" dirty="0"/>
          </a:p>
          <a:p>
            <a:r>
              <a:rPr lang="en-US" sz="2000" dirty="0"/>
              <a:t>If ERCOT issues a Watch because market-based congestion management techniques embedded in SCED as specified in these Protocols will not be adequate to resolve one or more transmission security violations and, in ERCOT’s judgment, no approved CMP is adequate to resolve those violations, ERCOT may instruct Resources to change output and, if still necessary, curtail DC Tie Load on any DC Tie other than the North and East DC </a:t>
            </a:r>
            <a:r>
              <a:rPr lang="en-US" sz="2000" dirty="0" smtClean="0"/>
              <a:t>Ties </a:t>
            </a:r>
            <a:r>
              <a:rPr lang="en-US" sz="2000" dirty="0"/>
              <a:t>to return the ERCOT System to a reliable condition</a:t>
            </a:r>
            <a:r>
              <a:rPr lang="en-US" sz="2000" dirty="0" smtClean="0"/>
              <a:t>.</a:t>
            </a:r>
          </a:p>
          <a:p>
            <a:endParaRPr lang="en-US" sz="2000" dirty="0"/>
          </a:p>
          <a:p>
            <a:pPr marL="0" indent="0">
              <a:buNone/>
            </a:pPr>
            <a:r>
              <a:rPr lang="en-US" sz="2000" dirty="0"/>
              <a:t>Protocol Section </a:t>
            </a:r>
            <a:r>
              <a:rPr lang="en-US" sz="2000" dirty="0" smtClean="0"/>
              <a:t>6.5.9.3.4(5)</a:t>
            </a:r>
          </a:p>
          <a:p>
            <a:r>
              <a:rPr lang="en-US" sz="2000" dirty="0"/>
              <a:t>If the Emergency Condition is the result of a transmission problem, ERCOT shall act immediately to return the ERCOT System to a reliable condition, including instructing Resources to change output, curtailing DC Tie Load, and instructing TSPs or DSPs to drop Load.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25736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Questions To Be Answered</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How to model the physical equipment in the planning cases? </a:t>
            </a:r>
            <a:r>
              <a:rPr lang="en-US" sz="1600" dirty="0" smtClean="0"/>
              <a:t>(Directive 5)</a:t>
            </a:r>
          </a:p>
          <a:p>
            <a:pPr marL="514350" indent="-514350">
              <a:buFont typeface="+mj-lt"/>
              <a:buAutoNum type="arabicPeriod"/>
            </a:pPr>
            <a:r>
              <a:rPr lang="en-US" dirty="0" smtClean="0"/>
              <a:t>What are the import/ export assumptions? </a:t>
            </a:r>
            <a:r>
              <a:rPr lang="en-US" sz="1600" dirty="0"/>
              <a:t>(</a:t>
            </a:r>
            <a:r>
              <a:rPr lang="en-US" sz="1600" dirty="0" smtClean="0"/>
              <a:t>Directives 5 &amp; 6)</a:t>
            </a:r>
          </a:p>
          <a:p>
            <a:pPr marL="514350" indent="-514350">
              <a:buFont typeface="+mj-lt"/>
              <a:buAutoNum type="arabicPeriod"/>
            </a:pPr>
            <a:r>
              <a:rPr lang="en-US" dirty="0" smtClean="0"/>
              <a:t>What are the criteria for various contingency events?</a:t>
            </a:r>
            <a:r>
              <a:rPr lang="en-US" dirty="0"/>
              <a:t> </a:t>
            </a:r>
            <a:r>
              <a:rPr lang="en-US" sz="1600" dirty="0"/>
              <a:t>(Directives 5 &amp; 6)</a:t>
            </a:r>
            <a:endParaRPr lang="en-US" sz="1600" dirty="0" smtClean="0"/>
          </a:p>
          <a:p>
            <a:pPr marL="514350" indent="-514350">
              <a:buFont typeface="+mj-lt"/>
              <a:buAutoNum type="arabicPeriod"/>
            </a:pPr>
            <a:r>
              <a:rPr lang="en-US" dirty="0" smtClean="0"/>
              <a:t>When should Southern Cross be included in the planning cases? </a:t>
            </a:r>
            <a:r>
              <a:rPr lang="en-US" sz="1600" dirty="0"/>
              <a:t>(</a:t>
            </a:r>
            <a:r>
              <a:rPr lang="en-US" sz="1600" dirty="0" smtClean="0"/>
              <a:t>Directive </a:t>
            </a:r>
            <a:r>
              <a:rPr lang="en-US" sz="1600" dirty="0" smtClean="0"/>
              <a:t>5)</a:t>
            </a:r>
            <a:endParaRPr lang="en-US" sz="1600" dirty="0" smtClean="0"/>
          </a:p>
          <a:p>
            <a:pPr marL="514350" indent="-514350">
              <a:buFont typeface="+mj-lt"/>
              <a:buAutoNum type="arabicPeriod"/>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15749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 tie Modeling In the Planning Cases </a:t>
            </a:r>
            <a:br>
              <a:rPr lang="en-US" dirty="0" smtClean="0"/>
            </a:br>
            <a:r>
              <a:rPr lang="en-US" dirty="0" smtClean="0"/>
              <a:t>(Directive 5)</a:t>
            </a:r>
            <a:endParaRPr lang="en-US" dirty="0"/>
          </a:p>
        </p:txBody>
      </p:sp>
      <p:sp>
        <p:nvSpPr>
          <p:cNvPr id="3" name="Content Placeholder 2"/>
          <p:cNvSpPr>
            <a:spLocks noGrp="1"/>
          </p:cNvSpPr>
          <p:nvPr>
            <p:ph idx="1"/>
          </p:nvPr>
        </p:nvSpPr>
        <p:spPr>
          <a:xfrm>
            <a:off x="304800" y="1272379"/>
            <a:ext cx="8534400" cy="5052221"/>
          </a:xfrm>
        </p:spPr>
        <p:txBody>
          <a:bodyPr/>
          <a:lstStyle/>
          <a:p>
            <a:r>
              <a:rPr lang="en-US" sz="2400" dirty="0" smtClean="0"/>
              <a:t>SSWG Procedure Manual:</a:t>
            </a:r>
          </a:p>
          <a:p>
            <a:endParaRPr lang="en-US" sz="2400" dirty="0"/>
          </a:p>
          <a:p>
            <a:endParaRPr lang="en-US" sz="2400" dirty="0" smtClean="0"/>
          </a:p>
          <a:p>
            <a:endParaRPr lang="en-US" sz="2400" dirty="0"/>
          </a:p>
          <a:p>
            <a:endParaRPr lang="en-US" sz="2400" dirty="0" smtClean="0"/>
          </a:p>
          <a:p>
            <a:r>
              <a:rPr lang="en-US" sz="2400" dirty="0" smtClean="0"/>
              <a:t>DWG Procedure Manual:</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5" name="Picture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33400" y="1752600"/>
            <a:ext cx="7078134" cy="1447800"/>
          </a:xfrm>
          <a:prstGeom prst="rect">
            <a:avLst/>
          </a:prstGeom>
        </p:spPr>
      </p:pic>
      <p:pic>
        <p:nvPicPr>
          <p:cNvPr id="6" name="Picture 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15754" y="3962400"/>
            <a:ext cx="5486401" cy="2209800"/>
          </a:xfrm>
          <a:prstGeom prst="rect">
            <a:avLst/>
          </a:prstGeom>
        </p:spPr>
      </p:pic>
    </p:spTree>
    <p:extLst>
      <p:ext uri="{BB962C8B-B14F-4D97-AF65-F5344CB8AC3E}">
        <p14:creationId xmlns:p14="http://schemas.microsoft.com/office/powerpoint/2010/main" val="478400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DC tie Assumptions for Transmission Planning (Directives 5 and 6)</a:t>
            </a:r>
            <a:endParaRPr lang="en-US" dirty="0"/>
          </a:p>
        </p:txBody>
      </p:sp>
      <p:sp>
        <p:nvSpPr>
          <p:cNvPr id="3" name="Content Placeholder 2"/>
          <p:cNvSpPr>
            <a:spLocks noGrp="1"/>
          </p:cNvSpPr>
          <p:nvPr>
            <p:ph idx="1"/>
          </p:nvPr>
        </p:nvSpPr>
        <p:spPr>
          <a:xfrm>
            <a:off x="304800" y="1272379"/>
            <a:ext cx="8534400" cy="5052221"/>
          </a:xfrm>
        </p:spPr>
        <p:txBody>
          <a:bodyPr/>
          <a:lstStyle/>
          <a:p>
            <a:r>
              <a:rPr lang="en-US" sz="2400" dirty="0" smtClean="0"/>
              <a:t>Base case import/ export set based on historic data</a:t>
            </a:r>
          </a:p>
          <a:p>
            <a:pPr lvl="1"/>
            <a:r>
              <a:rPr lang="en-US" sz="2200" dirty="0" smtClean="0"/>
              <a:t>Reliability cases set at fixed value using load/pseudo-generator and DC tie model</a:t>
            </a:r>
          </a:p>
          <a:p>
            <a:pPr lvl="1"/>
            <a:r>
              <a:rPr lang="en-US" sz="2200" dirty="0" smtClean="0"/>
              <a:t>Economic models use a load profile and/or a pseudo-generator based on historic flows</a:t>
            </a:r>
          </a:p>
          <a:p>
            <a:r>
              <a:rPr lang="en-US" sz="2400" dirty="0" smtClean="0"/>
              <a:t>Exports are treated as firm load under N-1</a:t>
            </a:r>
          </a:p>
          <a:p>
            <a:pPr lvl="1"/>
            <a:r>
              <a:rPr lang="en-US" sz="2000" dirty="0" smtClean="0"/>
              <a:t>System adjustments may include cutting the tie for N-1-1 (including G-1+N-1 and X-1+N-1)</a:t>
            </a:r>
          </a:p>
          <a:p>
            <a:r>
              <a:rPr lang="en-US" sz="2400" dirty="0" smtClean="0"/>
              <a:t>Imports are treated as generation and can be reduced to prevent reliability overloads or congestion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439092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Meeting Directives 5 and 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6" name="Diagram 5"/>
          <p:cNvGraphicFramePr/>
          <p:nvPr>
            <p:extLst>
              <p:ext uri="{D42A27DB-BD31-4B8C-83A1-F6EECF244321}">
                <p14:modId xmlns:p14="http://schemas.microsoft.com/office/powerpoint/2010/main" val="2933299937"/>
              </p:ext>
            </p:extLst>
          </p:nvPr>
        </p:nvGraphicFramePr>
        <p:xfrm>
          <a:off x="0" y="1295400"/>
          <a:ext cx="9067800" cy="220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1564870622"/>
              </p:ext>
            </p:extLst>
          </p:nvPr>
        </p:nvGraphicFramePr>
        <p:xfrm>
          <a:off x="0" y="3733800"/>
          <a:ext cx="9067800" cy="220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Curved Up Arrow 7"/>
          <p:cNvSpPr/>
          <p:nvPr/>
        </p:nvSpPr>
        <p:spPr>
          <a:xfrm flipH="1">
            <a:off x="3124200" y="5403915"/>
            <a:ext cx="2705100" cy="533400"/>
          </a:xfrm>
          <a:prstGeom prst="curvedUpArrow">
            <a:avLst/>
          </a:prstGeom>
          <a:ln>
            <a:solidFill>
              <a:schemeClr val="accent3">
                <a:lumMod val="60000"/>
                <a:lumOff val="4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914400" y="1295400"/>
            <a:ext cx="1371600" cy="400110"/>
          </a:xfrm>
          <a:prstGeom prst="rect">
            <a:avLst/>
          </a:prstGeom>
          <a:noFill/>
        </p:spPr>
        <p:txBody>
          <a:bodyPr wrap="square" rtlCol="0">
            <a:spAutoFit/>
          </a:bodyPr>
          <a:lstStyle/>
          <a:p>
            <a:r>
              <a:rPr lang="en-US" sz="2000" b="1" dirty="0" smtClean="0"/>
              <a:t>Option 1</a:t>
            </a:r>
            <a:endParaRPr lang="en-US" sz="2000" b="1" dirty="0"/>
          </a:p>
        </p:txBody>
      </p:sp>
      <p:sp>
        <p:nvSpPr>
          <p:cNvPr id="13" name="TextBox 12"/>
          <p:cNvSpPr txBox="1"/>
          <p:nvPr/>
        </p:nvSpPr>
        <p:spPr>
          <a:xfrm>
            <a:off x="927755" y="3838545"/>
            <a:ext cx="1371600" cy="400110"/>
          </a:xfrm>
          <a:prstGeom prst="rect">
            <a:avLst/>
          </a:prstGeom>
          <a:noFill/>
        </p:spPr>
        <p:txBody>
          <a:bodyPr wrap="square" rtlCol="0">
            <a:spAutoFit/>
          </a:bodyPr>
          <a:lstStyle/>
          <a:p>
            <a:r>
              <a:rPr lang="en-US" sz="2000" b="1" dirty="0" smtClean="0"/>
              <a:t>Option 2</a:t>
            </a:r>
          </a:p>
        </p:txBody>
      </p:sp>
    </p:spTree>
    <p:extLst>
      <p:ext uri="{BB962C8B-B14F-4D97-AF65-F5344CB8AC3E}">
        <p14:creationId xmlns:p14="http://schemas.microsoft.com/office/powerpoint/2010/main" val="2984019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Comparison (Directives 5 and 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872278230"/>
              </p:ext>
            </p:extLst>
          </p:nvPr>
        </p:nvGraphicFramePr>
        <p:xfrm>
          <a:off x="685800" y="1503680"/>
          <a:ext cx="7696200" cy="4135120"/>
        </p:xfrm>
        <a:graphic>
          <a:graphicData uri="http://schemas.openxmlformats.org/drawingml/2006/table">
            <a:tbl>
              <a:tblPr firstRow="1" bandRow="1">
                <a:tableStyleId>{7DF18680-E054-41AD-8BC1-D1AEF772440D}</a:tableStyleId>
              </a:tblPr>
              <a:tblGrid>
                <a:gridCol w="1143000"/>
                <a:gridCol w="3276600"/>
                <a:gridCol w="3276600"/>
              </a:tblGrid>
              <a:tr h="660400">
                <a:tc>
                  <a:txBody>
                    <a:bodyPr/>
                    <a:lstStyle/>
                    <a:p>
                      <a:endParaRPr lang="en-US" dirty="0"/>
                    </a:p>
                  </a:txBody>
                  <a:tcPr/>
                </a:tc>
                <a:tc>
                  <a:txBody>
                    <a:bodyPr/>
                    <a:lstStyle/>
                    <a:p>
                      <a:pPr algn="l"/>
                      <a:r>
                        <a:rPr lang="en-US" dirty="0" smtClean="0"/>
                        <a:t>Pros</a:t>
                      </a:r>
                      <a:endParaRPr lang="en-US" dirty="0"/>
                    </a:p>
                  </a:txBody>
                  <a:tcPr anchor="ctr"/>
                </a:tc>
                <a:tc>
                  <a:txBody>
                    <a:bodyPr/>
                    <a:lstStyle/>
                    <a:p>
                      <a:pPr algn="l"/>
                      <a:r>
                        <a:rPr lang="en-US" dirty="0" smtClean="0"/>
                        <a:t>Cons</a:t>
                      </a:r>
                      <a:endParaRPr lang="en-US" dirty="0"/>
                    </a:p>
                  </a:txBody>
                  <a:tcPr anchor="ctr"/>
                </a:tc>
              </a:tr>
              <a:tr h="1083733">
                <a:tc>
                  <a:txBody>
                    <a:bodyPr/>
                    <a:lstStyle/>
                    <a:p>
                      <a:r>
                        <a:rPr lang="en-US" dirty="0" smtClean="0"/>
                        <a:t>Option 1</a:t>
                      </a:r>
                      <a:endParaRPr lang="en-US" dirty="0"/>
                    </a:p>
                  </a:txBody>
                  <a:tcPr/>
                </a:tc>
                <a:tc>
                  <a:txBody>
                    <a:bodyPr/>
                    <a:lstStyle/>
                    <a:p>
                      <a:pPr marL="285750" indent="-285750">
                        <a:buFont typeface="Arial" panose="020B0604020202020204" pitchFamily="34" charset="0"/>
                        <a:buChar char="•"/>
                      </a:pPr>
                      <a:r>
                        <a:rPr lang="en-US" dirty="0" smtClean="0"/>
                        <a:t>Simple study process</a:t>
                      </a:r>
                    </a:p>
                    <a:p>
                      <a:pPr marL="285750" indent="-285750">
                        <a:buFont typeface="Arial" panose="020B0604020202020204" pitchFamily="34" charset="0"/>
                        <a:buChar char="•"/>
                      </a:pPr>
                      <a:r>
                        <a:rPr lang="en-US" dirty="0" smtClean="0"/>
                        <a:t>More</a:t>
                      </a:r>
                      <a:r>
                        <a:rPr lang="en-US" baseline="0" dirty="0" smtClean="0"/>
                        <a:t> similar to study process of existing ties  (can later use historic import/export data)</a:t>
                      </a:r>
                      <a:endParaRPr lang="en-US" dirty="0"/>
                    </a:p>
                  </a:txBody>
                  <a:tcPr/>
                </a:tc>
                <a:tc>
                  <a:txBody>
                    <a:bodyPr/>
                    <a:lstStyle/>
                    <a:p>
                      <a:pPr marL="285750" indent="-285750">
                        <a:buFont typeface="Arial" panose="020B0604020202020204" pitchFamily="34" charset="0"/>
                        <a:buChar char="•"/>
                      </a:pPr>
                      <a:r>
                        <a:rPr lang="en-US" dirty="0" smtClean="0"/>
                        <a:t>Only</a:t>
                      </a:r>
                      <a:r>
                        <a:rPr lang="en-US" baseline="0" dirty="0" smtClean="0"/>
                        <a:t> captures two operating conditions</a:t>
                      </a:r>
                    </a:p>
                    <a:p>
                      <a:pPr marL="285750" indent="-285750">
                        <a:buFont typeface="Arial" panose="020B0604020202020204" pitchFamily="34" charset="0"/>
                        <a:buChar char="•"/>
                      </a:pPr>
                      <a:r>
                        <a:rPr lang="en-US" baseline="0" dirty="0" smtClean="0"/>
                        <a:t>May not capture economic transmission upgrade needs</a:t>
                      </a:r>
                      <a:endParaRPr lang="en-US" dirty="0"/>
                    </a:p>
                  </a:txBody>
                  <a:tcPr/>
                </a:tc>
              </a:tr>
              <a:tr h="1083733">
                <a:tc>
                  <a:txBody>
                    <a:bodyPr/>
                    <a:lstStyle/>
                    <a:p>
                      <a:r>
                        <a:rPr lang="en-US" dirty="0" smtClean="0"/>
                        <a:t>Option 2</a:t>
                      </a:r>
                      <a:endParaRPr lang="en-US" dirty="0"/>
                    </a:p>
                  </a:txBody>
                  <a:tcPr/>
                </a:tc>
                <a:tc>
                  <a:txBody>
                    <a:bodyPr/>
                    <a:lstStyle/>
                    <a:p>
                      <a:pPr marL="285750" indent="-285750">
                        <a:buFont typeface="Arial" panose="020B0604020202020204" pitchFamily="34" charset="0"/>
                        <a:buChar char="•"/>
                      </a:pPr>
                      <a:r>
                        <a:rPr lang="en-US" dirty="0" smtClean="0"/>
                        <a:t>May lead to a more optimized transmission plan </a:t>
                      </a:r>
                      <a:r>
                        <a:rPr lang="en-US" baseline="0" dirty="0" smtClean="0"/>
                        <a:t>for Southern Cross tie</a:t>
                      </a:r>
                      <a:endParaRPr lang="en-US" dirty="0"/>
                    </a:p>
                  </a:txBody>
                  <a:tcPr/>
                </a:tc>
                <a:tc>
                  <a:txBody>
                    <a:bodyPr/>
                    <a:lstStyle/>
                    <a:p>
                      <a:pPr marL="285750" indent="-285750">
                        <a:buFont typeface="Arial" panose="020B0604020202020204" pitchFamily="34" charset="0"/>
                        <a:buChar char="•"/>
                      </a:pPr>
                      <a:r>
                        <a:rPr lang="en-US" dirty="0" smtClean="0"/>
                        <a:t>Iterative study process could be</a:t>
                      </a:r>
                      <a:r>
                        <a:rPr lang="en-US" baseline="0" dirty="0" smtClean="0"/>
                        <a:t> resource intensive</a:t>
                      </a:r>
                    </a:p>
                    <a:p>
                      <a:pPr marL="285750" indent="-285750">
                        <a:buFont typeface="Arial" panose="020B0604020202020204" pitchFamily="34" charset="0"/>
                        <a:buChar char="•"/>
                      </a:pPr>
                      <a:r>
                        <a:rPr lang="en-US" baseline="0" dirty="0" smtClean="0"/>
                        <a:t>Would require modeling economic commitment and dispatch of system on other side of tie and keeping that model up-to-date</a:t>
                      </a:r>
                      <a:endParaRPr lang="en-US" dirty="0"/>
                    </a:p>
                  </a:txBody>
                  <a:tcPr/>
                </a:tc>
              </a:tr>
            </a:tbl>
          </a:graphicData>
        </a:graphic>
      </p:graphicFrame>
    </p:spTree>
    <p:extLst>
      <p:ext uri="{BB962C8B-B14F-4D97-AF65-F5344CB8AC3E}">
        <p14:creationId xmlns:p14="http://schemas.microsoft.com/office/powerpoint/2010/main" val="359917573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c34af464-7aa1-4edd-9be4-83dffc1cb926"/>
    <ds:schemaRef ds:uri="http://purl.org/dc/elements/1.1/"/>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3788</TotalTime>
  <Words>887</Words>
  <Application>Microsoft Office PowerPoint</Application>
  <PresentationFormat>On-screen Show (4:3)</PresentationFormat>
  <Paragraphs>112</Paragraphs>
  <Slides>11</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1_Custom Design</vt:lpstr>
      <vt:lpstr>Office Theme</vt:lpstr>
      <vt:lpstr>PowerPoint Presentation</vt:lpstr>
      <vt:lpstr>PUCT Docket 46304 Order</vt:lpstr>
      <vt:lpstr>Background Info (1/2)</vt:lpstr>
      <vt:lpstr>Background Info (2/2)</vt:lpstr>
      <vt:lpstr>Planning Questions To Be Answered</vt:lpstr>
      <vt:lpstr>DC tie Modeling In the Planning Cases  (Directive 5)</vt:lpstr>
      <vt:lpstr>Existing DC tie Assumptions for Transmission Planning (Directives 5 and 6)</vt:lpstr>
      <vt:lpstr>Options for Meeting Directives 5 and 6</vt:lpstr>
      <vt:lpstr>Options Comparison (Directives 5 and 6)</vt:lpstr>
      <vt:lpstr>Contingency Event Criteria for Southern Cross (Directives 5 and 6)</vt:lpstr>
      <vt:lpstr>Discussion and Next Steps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Billo, Jeffrey</cp:lastModifiedBy>
  <cp:revision>60</cp:revision>
  <cp:lastPrinted>2016-01-21T20:53:15Z</cp:lastPrinted>
  <dcterms:created xsi:type="dcterms:W3CDTF">2016-01-21T15:20:31Z</dcterms:created>
  <dcterms:modified xsi:type="dcterms:W3CDTF">2017-09-13T15:59:01Z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