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88" r:id="rId7"/>
    <p:sldId id="291" r:id="rId8"/>
    <p:sldId id="289" r:id="rId9"/>
    <p:sldId id="297" r:id="rId10"/>
    <p:sldId id="294" r:id="rId11"/>
    <p:sldId id="295" r:id="rId12"/>
    <p:sldId id="296" r:id="rId13"/>
    <p:sldId id="29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80" d="100"/>
          <a:sy n="80" d="100"/>
        </p:scale>
        <p:origin x="77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0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15 QMWG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ERCOT’s Response to ERS Capacity from ERS Generators Self-Deploying during Pricing Events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Response during Pricing Event and near 4CP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ERS Generator fleet obligation ≈ 310 MWs</a:t>
            </a:r>
          </a:p>
          <a:p>
            <a:r>
              <a:rPr lang="en-US" sz="2400" dirty="0" smtClean="0"/>
              <a:t>ERS generators that deploy only for emergencies/ERCOT instruction have a total ERS Obligation </a:t>
            </a:r>
            <a:r>
              <a:rPr lang="en-US" sz="2400" dirty="0"/>
              <a:t>≈ </a:t>
            </a:r>
            <a:r>
              <a:rPr lang="en-US" sz="2400" dirty="0" smtClean="0"/>
              <a:t>14 MWs (not included in this analysis).</a:t>
            </a:r>
          </a:p>
          <a:p>
            <a:r>
              <a:rPr lang="en-US" sz="2400" dirty="0" smtClean="0"/>
              <a:t>ERS </a:t>
            </a:r>
            <a:r>
              <a:rPr lang="en-US" sz="2400" dirty="0"/>
              <a:t>generators that </a:t>
            </a:r>
            <a:r>
              <a:rPr lang="en-US" sz="2400" dirty="0" smtClean="0"/>
              <a:t>also deploy outside of emergencies </a:t>
            </a:r>
            <a:r>
              <a:rPr lang="en-US" sz="2400" dirty="0"/>
              <a:t>have a total ERS Obligation ≈ </a:t>
            </a:r>
            <a:r>
              <a:rPr lang="en-US" sz="2400" dirty="0" smtClean="0"/>
              <a:t>296 MWs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was chosen because it was both a pricing event and near 4CP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7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12" y="0"/>
            <a:ext cx="8256975" cy="61722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4953000" y="1038225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56120" y="99822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19400" y="10668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Request to ERCOT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Bring back suggestions for resolving the issue of ERS Generators self-deploying during pricing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from ERS Generators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215148" y="1371600"/>
            <a:ext cx="0" cy="2895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81325" y="1371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62275" y="427211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4979" y="3401425"/>
            <a:ext cx="381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34979" y="2290902"/>
            <a:ext cx="4000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3752850" y="1376502"/>
            <a:ext cx="381000" cy="9144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3752850" y="2347633"/>
            <a:ext cx="381000" cy="10096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3752850" y="3401425"/>
            <a:ext cx="381000" cy="86577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78930" y="1620047"/>
            <a:ext cx="407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Capacity Reserved for ERS*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8930" y="357995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Self–Serve Capacity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178930" y="26216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Injection Capacity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76017" y="2029528"/>
            <a:ext cx="2019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Output Capacity from ERS Generator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4241" y="5078050"/>
            <a:ext cx="7723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Only Capacity Reserved for ERS is obligated to provide ERS and therefore ERS payments are based on this capacity’s ability to meet its availability and performance criteria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7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Reserved For 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495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Capacity Reserved for ERS</a:t>
            </a:r>
          </a:p>
          <a:p>
            <a:pPr marL="461963" lvl="1" indent="-295275"/>
            <a:r>
              <a:rPr lang="en-US" dirty="0" smtClean="0"/>
              <a:t>3 year Transition Period</a:t>
            </a:r>
          </a:p>
          <a:p>
            <a:pPr marL="796925" lvl="2" indent="-285750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– 1/3 of any revenue received from ERCOT for energy payments* will be clawed back from the ERS Payment, not to exceed total ERS payment for the ERS Contract Period.</a:t>
            </a:r>
          </a:p>
          <a:p>
            <a:pPr marL="796925" lvl="2" indent="-2857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– 2/3 </a:t>
            </a:r>
            <a:r>
              <a:rPr lang="en-US" dirty="0"/>
              <a:t>of any revenue 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</a:p>
          <a:p>
            <a:pPr marL="796925" lvl="2" indent="-285750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and after – 100% of revenue </a:t>
            </a:r>
            <a:r>
              <a:rPr lang="en-US" dirty="0"/>
              <a:t>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835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dirty="0" smtClean="0"/>
              <a:t>* Energy payments are exclusive of energy when deployed for ERCOT instructed events (emergency and test) and properly scheduled self-tests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0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clawback</a:t>
            </a:r>
            <a:r>
              <a:rPr lang="en-US" dirty="0" smtClean="0"/>
              <a:t> of the ERS Payment based will be applied at the ERS Resource level and not at the QSE portfolio level. In addition the </a:t>
            </a:r>
            <a:r>
              <a:rPr lang="en-US" dirty="0" err="1" smtClean="0"/>
              <a:t>clawback</a:t>
            </a:r>
            <a:r>
              <a:rPr lang="en-US" dirty="0" smtClean="0"/>
              <a:t> will not be applied to only ERS Time periods in which the energy payments were realized.</a:t>
            </a:r>
          </a:p>
          <a:p>
            <a:r>
              <a:rPr lang="en-US" dirty="0" smtClean="0"/>
              <a:t>For ERS Generators co-located with an ERS Load and opting for joint evaluation the ERS payment for both the ERS Generator and ERS Load will be available for </a:t>
            </a:r>
            <a:r>
              <a:rPr lang="en-US" dirty="0" err="1" smtClean="0"/>
              <a:t>clawback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If known in time for the ERS RFP any money clawed back will be carried forward to remaining Standard Contract Terms remaining in the ERS Program Year.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83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with the </a:t>
            </a:r>
            <a:r>
              <a:rPr lang="en-US" dirty="0" err="1"/>
              <a:t>clawback</a:t>
            </a:r>
            <a:r>
              <a:rPr lang="en-US" dirty="0"/>
              <a:t> of the ERS Payment the ERS Generator will retain its ERS obligation throughout the ERS Standard Contract Term.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15 QMWG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9762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515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ERS Generator Response during Pricing Event and near 4CP Day</vt:lpstr>
      <vt:lpstr>PowerPoint Presentation</vt:lpstr>
      <vt:lpstr>PowerPoint Presentation</vt:lpstr>
      <vt:lpstr>WMS Request to ERCOT</vt:lpstr>
      <vt:lpstr>Capacity from ERS Generators</vt:lpstr>
      <vt:lpstr>Clawback Suggestion for Capacity Reserved For ERS</vt:lpstr>
      <vt:lpstr>Clawback Suggestion for Capacity Reserved For ERS</vt:lpstr>
      <vt:lpstr>Clawback Suggestion for Capacity Reserved For 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86</cp:revision>
  <cp:lastPrinted>2017-05-24T18:51:05Z</cp:lastPrinted>
  <dcterms:created xsi:type="dcterms:W3CDTF">2016-01-21T15:20:31Z</dcterms:created>
  <dcterms:modified xsi:type="dcterms:W3CDTF">2017-09-11T15:39:52Z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