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8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56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AMWG%20Monthly%20Market%20Reports%20_Sep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Dashboard%20inputs%20as%20of%20end%20of%20March2015_upd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File Processing Performance</a:t>
            </a:r>
          </a:p>
        </c:rich>
      </c:tx>
      <c:layout>
        <c:manualLayout>
          <c:xMode val="edge"/>
          <c:yMode val="edge"/>
          <c:x val="0.36705903141417667"/>
          <c:y val="3.05163937841103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77382391551412E-2"/>
          <c:y val="0.10158013544018059"/>
          <c:w val="0.89151496810960584"/>
          <c:h val="0.69300225733634313"/>
        </c:manualLayout>
      </c:layout>
      <c:lineChart>
        <c:grouping val="standard"/>
        <c:varyColors val="0"/>
        <c:ser>
          <c:idx val="0"/>
          <c:order val="0"/>
          <c:tx>
            <c:strRef>
              <c:f>'Both SLOs together'!$C$3</c:f>
              <c:strCache>
                <c:ptCount val="1"/>
                <c:pt idx="0">
                  <c:v>Timely Market Delivery (Files to FTPS)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42948</c:v>
                </c:pt>
                <c:pt idx="1">
                  <c:v>42949</c:v>
                </c:pt>
                <c:pt idx="2">
                  <c:v>42950</c:v>
                </c:pt>
                <c:pt idx="3">
                  <c:v>42951</c:v>
                </c:pt>
                <c:pt idx="4">
                  <c:v>42952</c:v>
                </c:pt>
                <c:pt idx="5">
                  <c:v>42953</c:v>
                </c:pt>
                <c:pt idx="6">
                  <c:v>42954</c:v>
                </c:pt>
                <c:pt idx="7">
                  <c:v>42955</c:v>
                </c:pt>
                <c:pt idx="8">
                  <c:v>42956</c:v>
                </c:pt>
                <c:pt idx="9">
                  <c:v>42957</c:v>
                </c:pt>
                <c:pt idx="10">
                  <c:v>42958</c:v>
                </c:pt>
                <c:pt idx="11">
                  <c:v>42959</c:v>
                </c:pt>
                <c:pt idx="12">
                  <c:v>42960</c:v>
                </c:pt>
                <c:pt idx="13">
                  <c:v>42961</c:v>
                </c:pt>
                <c:pt idx="14">
                  <c:v>42962</c:v>
                </c:pt>
                <c:pt idx="15">
                  <c:v>42963</c:v>
                </c:pt>
                <c:pt idx="16">
                  <c:v>42964</c:v>
                </c:pt>
                <c:pt idx="17">
                  <c:v>42965</c:v>
                </c:pt>
                <c:pt idx="18">
                  <c:v>42966</c:v>
                </c:pt>
                <c:pt idx="19">
                  <c:v>42967</c:v>
                </c:pt>
                <c:pt idx="20">
                  <c:v>42968</c:v>
                </c:pt>
                <c:pt idx="21">
                  <c:v>42969</c:v>
                </c:pt>
                <c:pt idx="22">
                  <c:v>42970</c:v>
                </c:pt>
                <c:pt idx="23">
                  <c:v>42971</c:v>
                </c:pt>
                <c:pt idx="24">
                  <c:v>42972</c:v>
                </c:pt>
                <c:pt idx="25">
                  <c:v>42973</c:v>
                </c:pt>
                <c:pt idx="26">
                  <c:v>42974</c:v>
                </c:pt>
                <c:pt idx="27">
                  <c:v>42975</c:v>
                </c:pt>
                <c:pt idx="28">
                  <c:v>42976</c:v>
                </c:pt>
                <c:pt idx="29">
                  <c:v>42977</c:v>
                </c:pt>
                <c:pt idx="30">
                  <c:v>42978</c:v>
                </c:pt>
              </c:numCache>
            </c:numRef>
          </c:cat>
          <c:val>
            <c:numRef>
              <c:f>'Both SLOs together'!$C$5:$C$36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BFD-49E8-855D-FA681A2D1E20}"/>
            </c:ext>
          </c:extLst>
        </c:ser>
        <c:ser>
          <c:idx val="1"/>
          <c:order val="1"/>
          <c:tx>
            <c:strRef>
              <c:f>'Both SLOs together'!$D$3</c:f>
              <c:strCache>
                <c:ptCount val="1"/>
                <c:pt idx="0">
                  <c:v>Portal Data Availability (Files to Portal)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42948</c:v>
                </c:pt>
                <c:pt idx="1">
                  <c:v>42949</c:v>
                </c:pt>
                <c:pt idx="2">
                  <c:v>42950</c:v>
                </c:pt>
                <c:pt idx="3">
                  <c:v>42951</c:v>
                </c:pt>
                <c:pt idx="4">
                  <c:v>42952</c:v>
                </c:pt>
                <c:pt idx="5">
                  <c:v>42953</c:v>
                </c:pt>
                <c:pt idx="6">
                  <c:v>42954</c:v>
                </c:pt>
                <c:pt idx="7">
                  <c:v>42955</c:v>
                </c:pt>
                <c:pt idx="8">
                  <c:v>42956</c:v>
                </c:pt>
                <c:pt idx="9">
                  <c:v>42957</c:v>
                </c:pt>
                <c:pt idx="10">
                  <c:v>42958</c:v>
                </c:pt>
                <c:pt idx="11">
                  <c:v>42959</c:v>
                </c:pt>
                <c:pt idx="12">
                  <c:v>42960</c:v>
                </c:pt>
                <c:pt idx="13">
                  <c:v>42961</c:v>
                </c:pt>
                <c:pt idx="14">
                  <c:v>42962</c:v>
                </c:pt>
                <c:pt idx="15">
                  <c:v>42963</c:v>
                </c:pt>
                <c:pt idx="16">
                  <c:v>42964</c:v>
                </c:pt>
                <c:pt idx="17">
                  <c:v>42965</c:v>
                </c:pt>
                <c:pt idx="18">
                  <c:v>42966</c:v>
                </c:pt>
                <c:pt idx="19">
                  <c:v>42967</c:v>
                </c:pt>
                <c:pt idx="20">
                  <c:v>42968</c:v>
                </c:pt>
                <c:pt idx="21">
                  <c:v>42969</c:v>
                </c:pt>
                <c:pt idx="22">
                  <c:v>42970</c:v>
                </c:pt>
                <c:pt idx="23">
                  <c:v>42971</c:v>
                </c:pt>
                <c:pt idx="24">
                  <c:v>42972</c:v>
                </c:pt>
                <c:pt idx="25">
                  <c:v>42973</c:v>
                </c:pt>
                <c:pt idx="26">
                  <c:v>42974</c:v>
                </c:pt>
                <c:pt idx="27">
                  <c:v>42975</c:v>
                </c:pt>
                <c:pt idx="28">
                  <c:v>42976</c:v>
                </c:pt>
                <c:pt idx="29">
                  <c:v>42977</c:v>
                </c:pt>
                <c:pt idx="30">
                  <c:v>42978</c:v>
                </c:pt>
              </c:numCache>
            </c:numRef>
          </c:cat>
          <c:val>
            <c:numRef>
              <c:f>'Both SLOs together'!$D$4:$D$36</c:f>
              <c:numCache>
                <c:formatCode>General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BFD-49E8-855D-FA681A2D1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53856"/>
        <c:axId val="86167936"/>
      </c:lineChart>
      <c:dateAx>
        <c:axId val="86153856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167936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86167936"/>
        <c:scaling>
          <c:orientation val="minMax"/>
          <c:max val="105"/>
          <c:min val="40"/>
        </c:scaling>
        <c:delete val="0"/>
        <c:axPos val="l"/>
        <c:majorGridlines>
          <c:spPr>
            <a:ln w="3175">
              <a:solidFill>
                <a:srgbClr val="9999F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of Files</a:t>
                </a:r>
              </a:p>
            </c:rich>
          </c:tx>
          <c:layout>
            <c:manualLayout>
              <c:xMode val="edge"/>
              <c:yMode val="edge"/>
              <c:x val="5.8821957600127574E-3"/>
              <c:y val="0.349766070907803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153856"/>
        <c:crosses val="autoZero"/>
        <c:crossBetween val="between"/>
        <c:majorUnit val="10"/>
        <c:minorUnit val="5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744027686194398"/>
          <c:y val="0.56150897804441113"/>
          <c:w val="0.51109214796426317"/>
          <c:h val="0.119047827354913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SMT FTPS and API Availability</a:t>
            </a:r>
          </a:p>
        </c:rich>
      </c:tx>
      <c:layout>
        <c:manualLayout>
          <c:xMode val="edge"/>
          <c:yMode val="edge"/>
          <c:x val="0.37091697573630483"/>
          <c:y val="1.953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493185926173275E-2"/>
          <c:y val="0.24609421938747289"/>
          <c:w val="0.89884134761578161"/>
          <c:h val="0.63281370699635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'CO#5'!$B$4</c:f>
              <c:strCache>
                <c:ptCount val="1"/>
                <c:pt idx="0">
                  <c:v>FTPS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099754127151387E-3"/>
                  <c:y val="-3.6458333333333336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A6-4622-B6DC-734399E3901B}"/>
                </c:ext>
              </c:extLst>
            </c:dLbl>
            <c:dLbl>
              <c:idx val="7"/>
              <c:layout>
                <c:manualLayout>
                  <c:x val="-9.3327691256717259E-3"/>
                  <c:y val="-3.134514435695538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A6-4622-B6DC-734399E3901B}"/>
                </c:ext>
              </c:extLst>
            </c:dLbl>
            <c:dLbl>
              <c:idx val="8"/>
              <c:layout>
                <c:manualLayout>
                  <c:x val="1.1619358960530355E-2"/>
                  <c:y val="-2.3987040682414699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A6-4622-B6DC-734399E3901B}"/>
                </c:ext>
              </c:extLst>
            </c:dLbl>
            <c:dLbl>
              <c:idx val="9"/>
              <c:layout>
                <c:manualLayout>
                  <c:x val="2.8099754127151387E-3"/>
                  <c:y val="-2.0833333333333332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A6-4622-B6DC-734399E3901B}"/>
                </c:ext>
              </c:extLst>
            </c:dLbl>
            <c:dLbl>
              <c:idx val="10"/>
              <c:layout>
                <c:manualLayout>
                  <c:x val="-9.7121158063881666E-3"/>
                  <c:y val="-9.661663385826772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A6-4622-B6DC-734399E3901B}"/>
                </c:ext>
              </c:extLst>
            </c:dLbl>
            <c:dLbl>
              <c:idx val="11"/>
              <c:layout>
                <c:manualLayout>
                  <c:x val="-5.6199508254302774E-3"/>
                  <c:y val="-3.125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A6-4622-B6DC-734399E3901B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99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'CO#5'!$BJ$1:$BU$1</c:f>
              <c:numCache>
                <c:formatCode>mmm\-yy</c:formatCode>
                <c:ptCount val="12"/>
                <c:pt idx="0">
                  <c:v>42619</c:v>
                </c:pt>
                <c:pt idx="1">
                  <c:v>42649</c:v>
                </c:pt>
                <c:pt idx="2">
                  <c:v>42680</c:v>
                </c:pt>
                <c:pt idx="3">
                  <c:v>42710</c:v>
                </c:pt>
                <c:pt idx="4">
                  <c:v>42741</c:v>
                </c:pt>
                <c:pt idx="5">
                  <c:v>42772</c:v>
                </c:pt>
                <c:pt idx="6">
                  <c:v>42800</c:v>
                </c:pt>
                <c:pt idx="7">
                  <c:v>42831</c:v>
                </c:pt>
                <c:pt idx="8">
                  <c:v>42860</c:v>
                </c:pt>
                <c:pt idx="9">
                  <c:v>42891</c:v>
                </c:pt>
                <c:pt idx="10">
                  <c:v>42921</c:v>
                </c:pt>
                <c:pt idx="11">
                  <c:v>42952</c:v>
                </c:pt>
              </c:numCache>
            </c:numRef>
          </c:cat>
          <c:val>
            <c:numRef>
              <c:f>'CO#5'!$BJ$4:$BU$4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99.95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A6-4622-B6DC-734399E3901B}"/>
            </c:ext>
          </c:extLst>
        </c:ser>
        <c:ser>
          <c:idx val="1"/>
          <c:order val="1"/>
          <c:tx>
            <c:strRef>
              <c:f>'CO#5'!$B$5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996102747328293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A6-4622-B6DC-734399E3901B}"/>
                </c:ext>
              </c:extLst>
            </c:dLbl>
            <c:dLbl>
              <c:idx val="1"/>
              <c:layout>
                <c:manualLayout>
                  <c:x val="6.5580680581855122E-3"/>
                  <c:y val="-6.5651030651910691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A6-4622-B6DC-734399E3901B}"/>
                </c:ext>
              </c:extLst>
            </c:dLbl>
            <c:dLbl>
              <c:idx val="2"/>
              <c:layout>
                <c:manualLayout>
                  <c:x val="4.3627845196970716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A6-4622-B6DC-734399E3901B}"/>
                </c:ext>
              </c:extLst>
            </c:dLbl>
            <c:dLbl>
              <c:idx val="3"/>
              <c:layout>
                <c:manualLayout>
                  <c:x val="6.0071521618280329E-5"/>
                  <c:y val="-0.10210958005249343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A6-4622-B6DC-734399E3901B}"/>
                </c:ext>
              </c:extLst>
            </c:dLbl>
            <c:dLbl>
              <c:idx val="4"/>
              <c:layout>
                <c:manualLayout>
                  <c:x val="-2.7782557279865117E-5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6A6-4622-B6DC-734399E3901B}"/>
                </c:ext>
              </c:extLst>
            </c:dLbl>
            <c:dLbl>
              <c:idx val="5"/>
              <c:layout>
                <c:manualLayout>
                  <c:x val="9.3680884455841773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6A6-4622-B6DC-734399E3901B}"/>
                </c:ext>
              </c:extLst>
            </c:dLbl>
            <c:dLbl>
              <c:idx val="6"/>
              <c:layout>
                <c:manualLayout>
                  <c:x val="2.9578396193312706E-3"/>
                  <c:y val="-5.002600084953146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6A6-4622-B6DC-734399E3901B}"/>
                </c:ext>
              </c:extLst>
            </c:dLbl>
            <c:dLbl>
              <c:idx val="7"/>
              <c:layout>
                <c:manualLayout>
                  <c:x val="3.9237800466660477E-3"/>
                  <c:y val="-5.3932258300126268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6A6-4622-B6DC-734399E3901B}"/>
                </c:ext>
              </c:extLst>
            </c:dLbl>
            <c:dLbl>
              <c:idx val="8"/>
              <c:layout>
                <c:manualLayout>
                  <c:x val="-1.4077623320939314E-2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A6-4622-B6DC-734399E3901B}"/>
                </c:ext>
              </c:extLst>
            </c:dLbl>
            <c:dLbl>
              <c:idx val="9"/>
              <c:layout>
                <c:manualLayout>
                  <c:x val="-3.62801099613419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A6-4622-B6DC-734399E3901B}"/>
                </c:ext>
              </c:extLst>
            </c:dLbl>
            <c:dLbl>
              <c:idx val="10"/>
              <c:layout>
                <c:manualLayout>
                  <c:x val="-8.9845185004460149E-3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A6-4622-B6DC-734399E3901B}"/>
                </c:ext>
              </c:extLst>
            </c:dLbl>
            <c:dLbl>
              <c:idx val="11"/>
              <c:layout>
                <c:manualLayout>
                  <c:x val="-5.911095429228852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A6-4622-B6DC-734399E3901B}"/>
                </c:ext>
              </c:extLst>
            </c:dLbl>
            <c:dLbl>
              <c:idx val="12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A6-4622-B6DC-734399E3901B}"/>
                </c:ext>
              </c:extLst>
            </c:dLbl>
            <c:dLbl>
              <c:idx val="13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A6-4622-B6DC-734399E3901B}"/>
                </c:ext>
              </c:extLst>
            </c:dLbl>
            <c:numFmt formatCode="0.0" sourceLinked="0"/>
            <c:spPr>
              <a:solidFill>
                <a:srgbClr val="CCCC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'CO#5'!$BJ$1:$BU$1</c:f>
              <c:numCache>
                <c:formatCode>mmm\-yy</c:formatCode>
                <c:ptCount val="12"/>
                <c:pt idx="0">
                  <c:v>42619</c:v>
                </c:pt>
                <c:pt idx="1">
                  <c:v>42649</c:v>
                </c:pt>
                <c:pt idx="2">
                  <c:v>42680</c:v>
                </c:pt>
                <c:pt idx="3">
                  <c:v>42710</c:v>
                </c:pt>
                <c:pt idx="4">
                  <c:v>42741</c:v>
                </c:pt>
                <c:pt idx="5">
                  <c:v>42772</c:v>
                </c:pt>
                <c:pt idx="6">
                  <c:v>42800</c:v>
                </c:pt>
                <c:pt idx="7">
                  <c:v>42831</c:v>
                </c:pt>
                <c:pt idx="8">
                  <c:v>42860</c:v>
                </c:pt>
                <c:pt idx="9">
                  <c:v>42891</c:v>
                </c:pt>
                <c:pt idx="10">
                  <c:v>42921</c:v>
                </c:pt>
                <c:pt idx="11">
                  <c:v>42952</c:v>
                </c:pt>
              </c:numCache>
            </c:numRef>
          </c:cat>
          <c:val>
            <c:numRef>
              <c:f>'CO#5'!$BJ$5:$BU$5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99.95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A6A6-4622-B6DC-734399E39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91008"/>
        <c:axId val="85721472"/>
      </c:barChart>
      <c:dateAx>
        <c:axId val="85691008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21472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85721472"/>
        <c:scaling>
          <c:orientation val="minMax"/>
          <c:max val="100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Avaibality in a month</a:t>
                </a:r>
              </a:p>
            </c:rich>
          </c:tx>
          <c:layout>
            <c:manualLayout>
              <c:xMode val="edge"/>
              <c:yMode val="edge"/>
              <c:x val="1.5806111696522657E-2"/>
              <c:y val="0.30468791010498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969696"/>
            </a:solidFill>
            <a:prstDash val="sysDash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91008"/>
        <c:crosses val="autoZero"/>
        <c:crossBetween val="between"/>
        <c:majorUnit val="10"/>
        <c:minorUnit val="10"/>
      </c:valAx>
      <c:spPr>
        <a:solidFill>
          <a:srgbClr val="CCCCFF"/>
        </a:solidFill>
        <a:ln w="12700">
          <a:solidFill>
            <a:srgbClr val="969696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274005791425711"/>
          <c:y val="1.953125E-2"/>
          <c:w val="8.3245521601685968E-2"/>
          <c:h val="0.10156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2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9/12/2017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AUGUST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AUG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up to 50,000 ESIIDs.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2F0FAA30-7729-4FAC-8160-581DD97E66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030406"/>
              </p:ext>
            </p:extLst>
          </p:nvPr>
        </p:nvGraphicFramePr>
        <p:xfrm>
          <a:off x="142875" y="1028700"/>
          <a:ext cx="11601450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AUG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6496F72D-F8B9-4209-8302-188E568C79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487595"/>
              </p:ext>
            </p:extLst>
          </p:nvPr>
        </p:nvGraphicFramePr>
        <p:xfrm>
          <a:off x="1026442" y="988307"/>
          <a:ext cx="9793958" cy="354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</a:t>
            </a:r>
            <a:r>
              <a:rPr lang="en-US" altLang="en-US" sz="2000" b="1">
                <a:solidFill>
                  <a:srgbClr val="758CFF"/>
                </a:solidFill>
              </a:rPr>
              <a:t>– August </a:t>
            </a:r>
            <a:r>
              <a:rPr lang="en-US" altLang="en-US" sz="2000" b="1" dirty="0">
                <a:solidFill>
                  <a:srgbClr val="758CFF"/>
                </a:solidFill>
              </a:rPr>
              <a:t>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/>
          </p:nvPr>
        </p:nvGraphicFramePr>
        <p:xfrm>
          <a:off x="152400" y="533400"/>
          <a:ext cx="11734801" cy="632459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0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25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75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10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3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789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60542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100695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60334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24126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84668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44628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147107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5382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13232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17700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13232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3058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17458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3552831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2474713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198193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870312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248425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7344474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3494820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2474631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199005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870718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247940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7287114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5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</a:t>
            </a:r>
            <a:r>
              <a:rPr lang="en-US" altLang="en-US" sz="2300" b="1">
                <a:solidFill>
                  <a:srgbClr val="758CFF"/>
                </a:solidFill>
              </a:rPr>
              <a:t>– AUG </a:t>
            </a:r>
            <a:r>
              <a:rPr lang="en-US" altLang="en-US" sz="2300" b="1" dirty="0">
                <a:solidFill>
                  <a:srgbClr val="758CFF"/>
                </a:solidFill>
              </a:rPr>
              <a:t>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CB2CAC3-77AD-4169-8650-069B39A89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17" y="1821204"/>
            <a:ext cx="4857750" cy="1447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5E38503-61D5-430B-893F-1032B6C17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17" y="3655714"/>
            <a:ext cx="4695825" cy="2066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269C770-DA41-4499-807D-741DB48215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148" y="1842225"/>
            <a:ext cx="4867275" cy="1276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06D8524-51F3-4632-86E5-61011C00E1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1780" y="3284238"/>
            <a:ext cx="4629150" cy="2809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29129</TotalTime>
  <Words>650</Words>
  <Application>Microsoft Office PowerPoint</Application>
  <PresentationFormat>Custom</PresentationFormat>
  <Paragraphs>365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AUG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1391</cp:revision>
  <cp:lastPrinted>2014-05-01T16:40:31Z</cp:lastPrinted>
  <dcterms:modified xsi:type="dcterms:W3CDTF">2017-09-12T16:43:18Z</dcterms:modified>
</cp:coreProperties>
</file>