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7"/>
  </p:notesMasterIdLst>
  <p:sldIdLst>
    <p:sldId id="642" r:id="rId2"/>
    <p:sldId id="703" r:id="rId3"/>
    <p:sldId id="704" r:id="rId4"/>
    <p:sldId id="708" r:id="rId5"/>
    <p:sldId id="705" r:id="rId6"/>
  </p:sldIdLst>
  <p:sldSz cx="11887200" cy="6858000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7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36B871"/>
    <a:srgbClr val="38B674"/>
    <a:srgbClr val="349E69"/>
    <a:srgbClr val="3333CC"/>
    <a:srgbClr val="37A76F"/>
    <a:srgbClr val="3333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40" autoAdjust="0"/>
    <p:restoredTop sz="95565" autoAdjust="0"/>
  </p:normalViewPr>
  <p:slideViewPr>
    <p:cSldViewPr>
      <p:cViewPr varScale="1">
        <p:scale>
          <a:sx n="113" d="100"/>
          <a:sy n="113" d="100"/>
        </p:scale>
        <p:origin x="-456" y="-102"/>
      </p:cViewPr>
      <p:guideLst>
        <p:guide orient="horz" pos="2160"/>
        <p:guide pos="3744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MT\AMWG%20Reports\AMWG%20Monthly%20Market%20Reports%20_Sep14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MT\AMWG%20Reports\Dashboard%20inputs%20as%20of%20end%20of%20March2015_updated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File Processing Performance</a:t>
            </a:r>
          </a:p>
        </c:rich>
      </c:tx>
      <c:layout>
        <c:manualLayout>
          <c:xMode val="edge"/>
          <c:yMode val="edge"/>
          <c:x val="0.36705903141417667"/>
          <c:y val="3.051639378411032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8077382391551412E-2"/>
          <c:y val="0.10158013544018059"/>
          <c:w val="0.89151496810960584"/>
          <c:h val="0.69300225733634313"/>
        </c:manualLayout>
      </c:layout>
      <c:lineChart>
        <c:grouping val="standard"/>
        <c:varyColors val="0"/>
        <c:ser>
          <c:idx val="0"/>
          <c:order val="0"/>
          <c:tx>
            <c:strRef>
              <c:f>'Both SLOs together'!$C$3</c:f>
              <c:strCache>
                <c:ptCount val="1"/>
                <c:pt idx="0">
                  <c:v>Timely Market Delivery (Files to FTPS)</c:v>
                </c:pt>
              </c:strCache>
            </c:strRef>
          </c:tx>
          <c:spPr>
            <a:ln w="25400">
              <a:solidFill>
                <a:srgbClr val="99CC00"/>
              </a:solidFill>
              <a:prstDash val="solid"/>
            </a:ln>
          </c:spPr>
          <c:marker>
            <c:symbol val="none"/>
          </c:marker>
          <c:cat>
            <c:numRef>
              <c:f>'Both SLOs together'!$B$4:$B$36</c:f>
              <c:numCache>
                <c:formatCode>d\-mmm\-yy</c:formatCode>
                <c:ptCount val="33"/>
                <c:pt idx="0">
                  <c:v>42948</c:v>
                </c:pt>
                <c:pt idx="1">
                  <c:v>42949</c:v>
                </c:pt>
                <c:pt idx="2">
                  <c:v>42950</c:v>
                </c:pt>
                <c:pt idx="3">
                  <c:v>42951</c:v>
                </c:pt>
                <c:pt idx="4">
                  <c:v>42952</c:v>
                </c:pt>
                <c:pt idx="5">
                  <c:v>42953</c:v>
                </c:pt>
                <c:pt idx="6">
                  <c:v>42954</c:v>
                </c:pt>
                <c:pt idx="7">
                  <c:v>42955</c:v>
                </c:pt>
                <c:pt idx="8">
                  <c:v>42956</c:v>
                </c:pt>
                <c:pt idx="9">
                  <c:v>42957</c:v>
                </c:pt>
                <c:pt idx="10">
                  <c:v>42958</c:v>
                </c:pt>
                <c:pt idx="11">
                  <c:v>42959</c:v>
                </c:pt>
                <c:pt idx="12">
                  <c:v>42960</c:v>
                </c:pt>
                <c:pt idx="13">
                  <c:v>42961</c:v>
                </c:pt>
                <c:pt idx="14">
                  <c:v>42962</c:v>
                </c:pt>
                <c:pt idx="15">
                  <c:v>42963</c:v>
                </c:pt>
                <c:pt idx="16">
                  <c:v>42964</c:v>
                </c:pt>
                <c:pt idx="17">
                  <c:v>42965</c:v>
                </c:pt>
                <c:pt idx="18">
                  <c:v>42966</c:v>
                </c:pt>
                <c:pt idx="19">
                  <c:v>42967</c:v>
                </c:pt>
                <c:pt idx="20">
                  <c:v>42968</c:v>
                </c:pt>
                <c:pt idx="21">
                  <c:v>42969</c:v>
                </c:pt>
                <c:pt idx="22">
                  <c:v>42970</c:v>
                </c:pt>
                <c:pt idx="23">
                  <c:v>42971</c:v>
                </c:pt>
                <c:pt idx="24">
                  <c:v>42972</c:v>
                </c:pt>
                <c:pt idx="25">
                  <c:v>42973</c:v>
                </c:pt>
                <c:pt idx="26">
                  <c:v>42974</c:v>
                </c:pt>
                <c:pt idx="27">
                  <c:v>42975</c:v>
                </c:pt>
                <c:pt idx="28">
                  <c:v>42976</c:v>
                </c:pt>
                <c:pt idx="29">
                  <c:v>42977</c:v>
                </c:pt>
                <c:pt idx="30">
                  <c:v>42978</c:v>
                </c:pt>
              </c:numCache>
            </c:numRef>
          </c:cat>
          <c:val>
            <c:numRef>
              <c:f>'Both SLOs together'!$C$5:$C$36</c:f>
              <c:numCache>
                <c:formatCode>General</c:formatCode>
                <c:ptCount val="32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BFD-49E8-855D-FA681A2D1E20}"/>
            </c:ext>
          </c:extLst>
        </c:ser>
        <c:ser>
          <c:idx val="1"/>
          <c:order val="1"/>
          <c:tx>
            <c:strRef>
              <c:f>'Both SLOs together'!$D$3</c:f>
              <c:strCache>
                <c:ptCount val="1"/>
                <c:pt idx="0">
                  <c:v>Portal Data Availability (Files to Portal)</c:v>
                </c:pt>
              </c:strCache>
            </c:strRef>
          </c:tx>
          <c:spPr>
            <a:ln w="25400">
              <a:solidFill>
                <a:srgbClr val="FF6600"/>
              </a:solidFill>
              <a:prstDash val="solid"/>
            </a:ln>
          </c:spPr>
          <c:marker>
            <c:symbol val="none"/>
          </c:marker>
          <c:cat>
            <c:numRef>
              <c:f>'Both SLOs together'!$B$4:$B$36</c:f>
              <c:numCache>
                <c:formatCode>d\-mmm\-yy</c:formatCode>
                <c:ptCount val="33"/>
                <c:pt idx="0">
                  <c:v>42948</c:v>
                </c:pt>
                <c:pt idx="1">
                  <c:v>42949</c:v>
                </c:pt>
                <c:pt idx="2">
                  <c:v>42950</c:v>
                </c:pt>
                <c:pt idx="3">
                  <c:v>42951</c:v>
                </c:pt>
                <c:pt idx="4">
                  <c:v>42952</c:v>
                </c:pt>
                <c:pt idx="5">
                  <c:v>42953</c:v>
                </c:pt>
                <c:pt idx="6">
                  <c:v>42954</c:v>
                </c:pt>
                <c:pt idx="7">
                  <c:v>42955</c:v>
                </c:pt>
                <c:pt idx="8">
                  <c:v>42956</c:v>
                </c:pt>
                <c:pt idx="9">
                  <c:v>42957</c:v>
                </c:pt>
                <c:pt idx="10">
                  <c:v>42958</c:v>
                </c:pt>
                <c:pt idx="11">
                  <c:v>42959</c:v>
                </c:pt>
                <c:pt idx="12">
                  <c:v>42960</c:v>
                </c:pt>
                <c:pt idx="13">
                  <c:v>42961</c:v>
                </c:pt>
                <c:pt idx="14">
                  <c:v>42962</c:v>
                </c:pt>
                <c:pt idx="15">
                  <c:v>42963</c:v>
                </c:pt>
                <c:pt idx="16">
                  <c:v>42964</c:v>
                </c:pt>
                <c:pt idx="17">
                  <c:v>42965</c:v>
                </c:pt>
                <c:pt idx="18">
                  <c:v>42966</c:v>
                </c:pt>
                <c:pt idx="19">
                  <c:v>42967</c:v>
                </c:pt>
                <c:pt idx="20">
                  <c:v>42968</c:v>
                </c:pt>
                <c:pt idx="21">
                  <c:v>42969</c:v>
                </c:pt>
                <c:pt idx="22">
                  <c:v>42970</c:v>
                </c:pt>
                <c:pt idx="23">
                  <c:v>42971</c:v>
                </c:pt>
                <c:pt idx="24">
                  <c:v>42972</c:v>
                </c:pt>
                <c:pt idx="25">
                  <c:v>42973</c:v>
                </c:pt>
                <c:pt idx="26">
                  <c:v>42974</c:v>
                </c:pt>
                <c:pt idx="27">
                  <c:v>42975</c:v>
                </c:pt>
                <c:pt idx="28">
                  <c:v>42976</c:v>
                </c:pt>
                <c:pt idx="29">
                  <c:v>42977</c:v>
                </c:pt>
                <c:pt idx="30">
                  <c:v>42978</c:v>
                </c:pt>
              </c:numCache>
            </c:numRef>
          </c:cat>
          <c:val>
            <c:numRef>
              <c:f>'Both SLOs together'!$D$4:$D$36</c:f>
              <c:numCache>
                <c:formatCode>General</c:formatCode>
                <c:ptCount val="3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BFD-49E8-855D-FA681A2D1E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153856"/>
        <c:axId val="86167936"/>
      </c:lineChart>
      <c:dateAx>
        <c:axId val="86153856"/>
        <c:scaling>
          <c:orientation val="minMax"/>
        </c:scaling>
        <c:delete val="0"/>
        <c:axPos val="b"/>
        <c:numFmt formatCode="m/d/yyyy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167936"/>
        <c:crosses val="autoZero"/>
        <c:auto val="1"/>
        <c:lblOffset val="100"/>
        <c:baseTimeUnit val="days"/>
        <c:majorUnit val="2"/>
        <c:majorTimeUnit val="days"/>
        <c:minorUnit val="1"/>
        <c:minorTimeUnit val="days"/>
      </c:dateAx>
      <c:valAx>
        <c:axId val="86167936"/>
        <c:scaling>
          <c:orientation val="minMax"/>
          <c:max val="105"/>
          <c:min val="40"/>
        </c:scaling>
        <c:delete val="0"/>
        <c:axPos val="l"/>
        <c:majorGridlines>
          <c:spPr>
            <a:ln w="3175">
              <a:solidFill>
                <a:srgbClr val="9999FF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% of Files</a:t>
                </a:r>
              </a:p>
            </c:rich>
          </c:tx>
          <c:layout>
            <c:manualLayout>
              <c:xMode val="edge"/>
              <c:yMode val="edge"/>
              <c:x val="5.8821957600127574E-3"/>
              <c:y val="0.3497660709078032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153856"/>
        <c:crosses val="autoZero"/>
        <c:crossBetween val="between"/>
        <c:majorUnit val="10"/>
        <c:minorUnit val="5"/>
      </c:valAx>
      <c:spPr>
        <a:solidFill>
          <a:srgbClr val="CCCC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24744027686194398"/>
          <c:y val="0.56150897804441113"/>
          <c:w val="0.51109214796426317"/>
          <c:h val="0.1190478273549139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4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SMT FTPS and API Availability</a:t>
            </a:r>
          </a:p>
        </c:rich>
      </c:tx>
      <c:layout>
        <c:manualLayout>
          <c:xMode val="edge"/>
          <c:yMode val="edge"/>
          <c:x val="0.37091697573630483"/>
          <c:y val="1.95312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8493185926173275E-2"/>
          <c:y val="0.24609421938747289"/>
          <c:w val="0.89884134761578161"/>
          <c:h val="0.632813706996358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'CO#5'!$B$4</c:f>
              <c:strCache>
                <c:ptCount val="1"/>
                <c:pt idx="0">
                  <c:v>FTPS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2.8099754127151387E-3"/>
                  <c:y val="-3.6458333333333336E-2"/>
                </c:manualLayout>
              </c:layout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600" b="1" i="0" u="none" strike="noStrike" baseline="0">
                      <a:solidFill>
                        <a:srgbClr val="9999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6A6-4622-B6DC-734399E3901B}"/>
                </c:ext>
              </c:extLst>
            </c:dLbl>
            <c:dLbl>
              <c:idx val="7"/>
              <c:layout>
                <c:manualLayout>
                  <c:x val="-9.3327691256717259E-3"/>
                  <c:y val="-3.134514435695538E-2"/>
                </c:manualLayout>
              </c:layout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600" b="1" i="0" u="none" strike="noStrike" baseline="0">
                      <a:solidFill>
                        <a:srgbClr val="9999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A6-4622-B6DC-734399E3901B}"/>
                </c:ext>
              </c:extLst>
            </c:dLbl>
            <c:dLbl>
              <c:idx val="8"/>
              <c:layout>
                <c:manualLayout>
                  <c:x val="1.1619358960530355E-2"/>
                  <c:y val="-2.3987040682414699E-2"/>
                </c:manualLayout>
              </c:layout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600" b="1" i="0" u="none" strike="noStrike" baseline="0">
                      <a:solidFill>
                        <a:srgbClr val="9999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6A6-4622-B6DC-734399E3901B}"/>
                </c:ext>
              </c:extLst>
            </c:dLbl>
            <c:dLbl>
              <c:idx val="9"/>
              <c:layout>
                <c:manualLayout>
                  <c:x val="2.8099754127151387E-3"/>
                  <c:y val="-2.0833333333333332E-2"/>
                </c:manualLayout>
              </c:layout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600" b="1" i="0" u="none" strike="noStrike" baseline="0">
                      <a:solidFill>
                        <a:srgbClr val="9999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6A6-4622-B6DC-734399E3901B}"/>
                </c:ext>
              </c:extLst>
            </c:dLbl>
            <c:dLbl>
              <c:idx val="10"/>
              <c:layout>
                <c:manualLayout>
                  <c:x val="-9.7121158063881666E-3"/>
                  <c:y val="-9.6616633858267725E-3"/>
                </c:manualLayout>
              </c:layout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600" b="1" i="0" u="none" strike="noStrike" baseline="0">
                      <a:solidFill>
                        <a:srgbClr val="9999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6A6-4622-B6DC-734399E3901B}"/>
                </c:ext>
              </c:extLst>
            </c:dLbl>
            <c:dLbl>
              <c:idx val="11"/>
              <c:layout>
                <c:manualLayout>
                  <c:x val="-5.6199508254302774E-3"/>
                  <c:y val="-3.125E-2"/>
                </c:manualLayout>
              </c:layout>
              <c:numFmt formatCode="0.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600" b="1" i="0" u="none" strike="noStrike" baseline="0">
                      <a:solidFill>
                        <a:srgbClr val="9999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6A6-4622-B6DC-734399E3901B}"/>
                </c:ext>
              </c:extLst>
            </c:dLbl>
            <c:numFmt formatCode="0.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00" b="1" i="0" u="none" strike="noStrike" baseline="0">
                    <a:solidFill>
                      <a:srgbClr val="9999FF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'CO#5'!$BJ$1:$BU$1</c:f>
              <c:numCache>
                <c:formatCode>mmm\-yy</c:formatCode>
                <c:ptCount val="12"/>
                <c:pt idx="0">
                  <c:v>42619</c:v>
                </c:pt>
                <c:pt idx="1">
                  <c:v>42649</c:v>
                </c:pt>
                <c:pt idx="2">
                  <c:v>42680</c:v>
                </c:pt>
                <c:pt idx="3">
                  <c:v>42710</c:v>
                </c:pt>
                <c:pt idx="4">
                  <c:v>42741</c:v>
                </c:pt>
                <c:pt idx="5">
                  <c:v>42772</c:v>
                </c:pt>
                <c:pt idx="6">
                  <c:v>42800</c:v>
                </c:pt>
                <c:pt idx="7">
                  <c:v>42831</c:v>
                </c:pt>
                <c:pt idx="8">
                  <c:v>42860</c:v>
                </c:pt>
                <c:pt idx="9">
                  <c:v>42891</c:v>
                </c:pt>
                <c:pt idx="10">
                  <c:v>42921</c:v>
                </c:pt>
                <c:pt idx="11">
                  <c:v>42952</c:v>
                </c:pt>
              </c:numCache>
            </c:numRef>
          </c:cat>
          <c:val>
            <c:numRef>
              <c:f>'CO#5'!$BJ$4:$BU$4</c:f>
              <c:numCache>
                <c:formatCode>General</c:formatCode>
                <c:ptCount val="12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99.95</c:v>
                </c:pt>
                <c:pt idx="11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6A6-4622-B6DC-734399E3901B}"/>
            </c:ext>
          </c:extLst>
        </c:ser>
        <c:ser>
          <c:idx val="1"/>
          <c:order val="1"/>
          <c:tx>
            <c:strRef>
              <c:f>'CO#5'!$B$5</c:f>
              <c:strCache>
                <c:ptCount val="1"/>
                <c:pt idx="0">
                  <c:v>API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7.6996102747328293E-3"/>
                  <c:y val="-7.3463545553100307E-2"/>
                </c:manualLayout>
              </c:layout>
              <c:numFmt formatCode="0.0" sourceLinked="0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600" b="1" i="0" u="none" strike="noStrike" baseline="0">
                      <a:solidFill>
                        <a:srgbClr val="993366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6A6-4622-B6DC-734399E3901B}"/>
                </c:ext>
              </c:extLst>
            </c:dLbl>
            <c:dLbl>
              <c:idx val="1"/>
              <c:layout>
                <c:manualLayout>
                  <c:x val="6.5580680581855122E-3"/>
                  <c:y val="-6.5651030651910691E-2"/>
                </c:manualLayout>
              </c:layout>
              <c:numFmt formatCode="0.0" sourceLinked="0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600" b="1" i="0" u="none" strike="noStrike" baseline="0">
                      <a:solidFill>
                        <a:srgbClr val="993366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6A6-4622-B6DC-734399E3901B}"/>
                </c:ext>
              </c:extLst>
            </c:dLbl>
            <c:dLbl>
              <c:idx val="2"/>
              <c:layout>
                <c:manualLayout>
                  <c:x val="4.3627845196970716E-3"/>
                  <c:y val="-7.3463545553100307E-2"/>
                </c:manualLayout>
              </c:layout>
              <c:numFmt formatCode="0.0" sourceLinked="0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600" b="1" i="0" u="none" strike="noStrike" baseline="0">
                      <a:solidFill>
                        <a:srgbClr val="993366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6A6-4622-B6DC-734399E3901B}"/>
                </c:ext>
              </c:extLst>
            </c:dLbl>
            <c:dLbl>
              <c:idx val="3"/>
              <c:layout>
                <c:manualLayout>
                  <c:x val="6.0071521618280329E-5"/>
                  <c:y val="-0.10210958005249343"/>
                </c:manualLayout>
              </c:layout>
              <c:numFmt formatCode="0.0" sourceLinked="0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600" b="1" i="0" u="none" strike="noStrike" baseline="0">
                      <a:solidFill>
                        <a:srgbClr val="993366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6A6-4622-B6DC-734399E3901B}"/>
                </c:ext>
              </c:extLst>
            </c:dLbl>
            <c:dLbl>
              <c:idx val="4"/>
              <c:layout>
                <c:manualLayout>
                  <c:x val="-2.7782557279865117E-5"/>
                  <c:y val="-7.3463545553100307E-2"/>
                </c:manualLayout>
              </c:layout>
              <c:numFmt formatCode="0.0" sourceLinked="0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600" b="1" i="0" u="none" strike="noStrike" baseline="0">
                      <a:solidFill>
                        <a:srgbClr val="993366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6A6-4622-B6DC-734399E3901B}"/>
                </c:ext>
              </c:extLst>
            </c:dLbl>
            <c:dLbl>
              <c:idx val="5"/>
              <c:layout>
                <c:manualLayout>
                  <c:x val="9.3680884455841773E-3"/>
                  <c:y val="-6.1744773201315883E-2"/>
                </c:manualLayout>
              </c:layout>
              <c:numFmt formatCode="0.0" sourceLinked="0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600" b="1" i="0" u="none" strike="noStrike" baseline="0">
                      <a:solidFill>
                        <a:srgbClr val="993366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6A6-4622-B6DC-734399E3901B}"/>
                </c:ext>
              </c:extLst>
            </c:dLbl>
            <c:dLbl>
              <c:idx val="6"/>
              <c:layout>
                <c:manualLayout>
                  <c:x val="2.9578396193312706E-3"/>
                  <c:y val="-5.002600084953146E-2"/>
                </c:manualLayout>
              </c:layout>
              <c:numFmt formatCode="0.0" sourceLinked="0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600" b="1" i="0" u="none" strike="noStrike" baseline="0">
                      <a:solidFill>
                        <a:srgbClr val="993366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6A6-4622-B6DC-734399E3901B}"/>
                </c:ext>
              </c:extLst>
            </c:dLbl>
            <c:dLbl>
              <c:idx val="7"/>
              <c:layout>
                <c:manualLayout>
                  <c:x val="3.9237800466660477E-3"/>
                  <c:y val="-5.3932258300126268E-2"/>
                </c:manualLayout>
              </c:layout>
              <c:numFmt formatCode="0.0" sourceLinked="0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600" b="1" i="0" u="none" strike="noStrike" baseline="0">
                      <a:solidFill>
                        <a:srgbClr val="993366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6A6-4622-B6DC-734399E3901B}"/>
                </c:ext>
              </c:extLst>
            </c:dLbl>
            <c:dLbl>
              <c:idx val="8"/>
              <c:layout>
                <c:manualLayout>
                  <c:x val="-1.4077623320939314E-2"/>
                  <c:y val="-7.7369803003695115E-2"/>
                </c:manualLayout>
              </c:layout>
              <c:numFmt formatCode="0.0" sourceLinked="0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600" b="1" i="0" u="none" strike="noStrike" baseline="0">
                      <a:solidFill>
                        <a:srgbClr val="993366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6A6-4622-B6DC-734399E3901B}"/>
                </c:ext>
              </c:extLst>
            </c:dLbl>
            <c:dLbl>
              <c:idx val="9"/>
              <c:layout>
                <c:manualLayout>
                  <c:x val="-3.62801099613419E-3"/>
                  <c:y val="-6.1744773201315883E-2"/>
                </c:manualLayout>
              </c:layout>
              <c:numFmt formatCode="0.0" sourceLinked="0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600" b="1" i="0" u="none" strike="noStrike" baseline="0">
                      <a:solidFill>
                        <a:srgbClr val="993366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6A6-4622-B6DC-734399E3901B}"/>
                </c:ext>
              </c:extLst>
            </c:dLbl>
            <c:dLbl>
              <c:idx val="10"/>
              <c:layout>
                <c:manualLayout>
                  <c:x val="-8.9845185004460149E-3"/>
                  <c:y val="-7.7369803003695115E-2"/>
                </c:manualLayout>
              </c:layout>
              <c:numFmt formatCode="0.0" sourceLinked="0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600" b="1" i="0" u="none" strike="noStrike" baseline="0">
                      <a:solidFill>
                        <a:srgbClr val="993366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6A6-4622-B6DC-734399E3901B}"/>
                </c:ext>
              </c:extLst>
            </c:dLbl>
            <c:dLbl>
              <c:idx val="11"/>
              <c:layout>
                <c:manualLayout>
                  <c:x val="-5.911095429228852E-3"/>
                  <c:y val="-7.3463545553100307E-2"/>
                </c:manualLayout>
              </c:layout>
              <c:numFmt formatCode="0.0" sourceLinked="0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600" b="1" i="0" u="none" strike="noStrike" baseline="0">
                      <a:solidFill>
                        <a:srgbClr val="993366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6A6-4622-B6DC-734399E3901B}"/>
                </c:ext>
              </c:extLst>
            </c:dLbl>
            <c:dLbl>
              <c:idx val="12"/>
              <c:numFmt formatCode="0.0" sourceLinked="0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600" b="1" i="0" u="none" strike="noStrike" baseline="0">
                      <a:solidFill>
                        <a:srgbClr val="993366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6A6-4622-B6DC-734399E3901B}"/>
                </c:ext>
              </c:extLst>
            </c:dLbl>
            <c:dLbl>
              <c:idx val="13"/>
              <c:numFmt formatCode="0.0" sourceLinked="0"/>
              <c:spPr>
                <a:solidFill>
                  <a:srgbClr val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600" b="1" i="0" u="none" strike="noStrike" baseline="0">
                      <a:solidFill>
                        <a:srgbClr val="993366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6A6-4622-B6DC-734399E3901B}"/>
                </c:ext>
              </c:extLst>
            </c:dLbl>
            <c:numFmt formatCode="0.0" sourceLinked="0"/>
            <c:spPr>
              <a:solidFill>
                <a:srgbClr val="CCCCFF"/>
              </a:solidFill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00" b="1" i="0" u="none" strike="noStrike" baseline="0">
                    <a:solidFill>
                      <a:srgbClr val="993366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'CO#5'!$BJ$1:$BU$1</c:f>
              <c:numCache>
                <c:formatCode>mmm\-yy</c:formatCode>
                <c:ptCount val="12"/>
                <c:pt idx="0">
                  <c:v>42619</c:v>
                </c:pt>
                <c:pt idx="1">
                  <c:v>42649</c:v>
                </c:pt>
                <c:pt idx="2">
                  <c:v>42680</c:v>
                </c:pt>
                <c:pt idx="3">
                  <c:v>42710</c:v>
                </c:pt>
                <c:pt idx="4">
                  <c:v>42741</c:v>
                </c:pt>
                <c:pt idx="5">
                  <c:v>42772</c:v>
                </c:pt>
                <c:pt idx="6">
                  <c:v>42800</c:v>
                </c:pt>
                <c:pt idx="7">
                  <c:v>42831</c:v>
                </c:pt>
                <c:pt idx="8">
                  <c:v>42860</c:v>
                </c:pt>
                <c:pt idx="9">
                  <c:v>42891</c:v>
                </c:pt>
                <c:pt idx="10">
                  <c:v>42921</c:v>
                </c:pt>
                <c:pt idx="11">
                  <c:v>42952</c:v>
                </c:pt>
              </c:numCache>
            </c:numRef>
          </c:cat>
          <c:val>
            <c:numRef>
              <c:f>'CO#5'!$BJ$5:$BU$5</c:f>
              <c:numCache>
                <c:formatCode>General</c:formatCode>
                <c:ptCount val="12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99.95</c:v>
                </c:pt>
                <c:pt idx="11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5-A6A6-4622-B6DC-734399E390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691008"/>
        <c:axId val="85721472"/>
      </c:barChart>
      <c:dateAx>
        <c:axId val="85691008"/>
        <c:scaling>
          <c:orientation val="minMax"/>
        </c:scaling>
        <c:delete val="0"/>
        <c:axPos val="b"/>
        <c:majorGridlines>
          <c:spPr>
            <a:ln w="3175">
              <a:solidFill>
                <a:srgbClr val="969696"/>
              </a:solidFill>
              <a:prstDash val="sysDash"/>
            </a:ln>
          </c:spPr>
        </c:majorGridlines>
        <c:numFmt formatCode="mmm\-yy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721472"/>
        <c:crosses val="autoZero"/>
        <c:auto val="1"/>
        <c:lblOffset val="100"/>
        <c:baseTimeUnit val="months"/>
        <c:majorUnit val="1"/>
        <c:majorTimeUnit val="months"/>
        <c:minorUnit val="1"/>
        <c:minorTimeUnit val="months"/>
      </c:dateAx>
      <c:valAx>
        <c:axId val="85721472"/>
        <c:scaling>
          <c:orientation val="minMax"/>
          <c:max val="100"/>
          <c:min val="50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% Avaibality in a month</a:t>
                </a:r>
              </a:p>
            </c:rich>
          </c:tx>
          <c:layout>
            <c:manualLayout>
              <c:xMode val="edge"/>
              <c:yMode val="edge"/>
              <c:x val="1.5806111696522657E-2"/>
              <c:y val="0.3046879101049868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969696"/>
            </a:solidFill>
            <a:prstDash val="sysDash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691008"/>
        <c:crosses val="autoZero"/>
        <c:crossBetween val="between"/>
        <c:majorUnit val="10"/>
        <c:minorUnit val="10"/>
      </c:valAx>
      <c:spPr>
        <a:solidFill>
          <a:srgbClr val="CCCCFF"/>
        </a:solidFill>
        <a:ln w="12700">
          <a:solidFill>
            <a:srgbClr val="969696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0274005791425711"/>
          <c:y val="1.953125E-2"/>
          <c:w val="8.3245521601685968E-2"/>
          <c:h val="0.1015625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49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9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469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01650" y="704850"/>
            <a:ext cx="6099175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459288"/>
            <a:ext cx="5683250" cy="42243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6988"/>
            <a:ext cx="3078163" cy="469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8916988"/>
            <a:ext cx="3078163" cy="469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EF0AB23-F649-4F37-9278-5A22CB6DF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430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F0AB23-F649-4F37-9278-5A22CB6DFF1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81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/>
          <p:cNvSpPr txBox="1">
            <a:spLocks noGrp="1" noChangeArrowheads="1"/>
          </p:cNvSpPr>
          <p:nvPr/>
        </p:nvSpPr>
        <p:spPr bwMode="auto">
          <a:xfrm>
            <a:off x="4019550" y="8918575"/>
            <a:ext cx="3081338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 defTabSz="422275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69925" algn="l"/>
                <a:tab pos="1338263" algn="l"/>
                <a:tab pos="2008188" algn="l"/>
                <a:tab pos="2678113" algn="l"/>
              </a:tabLst>
            </a:pPr>
            <a:fld id="{04F4AF34-097F-4874-B41F-D04155D43D10}" type="slidenum">
              <a:rPr lang="en-US" altLang="en-US" sz="1300">
                <a:solidFill>
                  <a:srgbClr val="000000"/>
                </a:solidFill>
                <a:latin typeface="Times New Roman" pitchFamily="18" charset="0"/>
                <a:ea typeface="Microsoft YaHei" pitchFamily="34" charset="-122"/>
              </a:rPr>
              <a:pPr algn="r" defTabSz="422275" hangingPunct="0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669925" algn="l"/>
                  <a:tab pos="1338263" algn="l"/>
                  <a:tab pos="2008188" algn="l"/>
                  <a:tab pos="2678113" algn="l"/>
                </a:tabLst>
              </a:pPr>
              <a:t>3</a:t>
            </a:fld>
            <a:endParaRPr lang="en-US" altLang="en-US" sz="1300">
              <a:solidFill>
                <a:srgbClr val="000000"/>
              </a:solidFill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450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00063" y="712788"/>
            <a:ext cx="6103937" cy="3521075"/>
          </a:xfrm>
          <a:solidFill>
            <a:srgbClr val="FFFFFF"/>
          </a:solidFill>
          <a:ln/>
        </p:spPr>
      </p:sp>
      <p:sp>
        <p:nvSpPr>
          <p:cNvPr id="450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1200" y="4459288"/>
            <a:ext cx="5681663" cy="4224337"/>
          </a:xfrm>
          <a:noFill/>
        </p:spPr>
        <p:txBody>
          <a:bodyPr wrap="none" lIns="0" tIns="0" rIns="0" bIns="0" anchor="ctr"/>
          <a:lstStyle/>
          <a:p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806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F0AB23-F649-4F37-9278-5A22CB6DFF1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924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2763" y="3886200"/>
            <a:ext cx="832167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5A1C1-C328-40CE-8527-64C07B8F77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82CF3-64C5-437B-A893-17340A7294E0}" type="datetime1">
              <a:rPr lang="en-US" altLang="en-US" smtClean="0"/>
              <a:pPr>
                <a:defRPr/>
              </a:pPr>
              <a:t>9/12/2017</a:t>
            </a:fld>
            <a:endParaRPr lang="en-US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Smart Meter Texas (SMT)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F7C1F-E698-4C20-8D3F-AE3449E708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70B35-FE58-452A-94DA-E25076F42D0E}" type="datetime1">
              <a:rPr lang="en-US" altLang="en-US" smtClean="0"/>
              <a:pPr>
                <a:defRPr/>
              </a:pPr>
              <a:t>9/12/2017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Smart Meter Texas (SMT)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800" y="4406900"/>
            <a:ext cx="101028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800" y="2906713"/>
            <a:ext cx="101028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0F02C-16C6-41CC-927A-F7EFAF3A09C2}" type="datetime1">
              <a:rPr lang="en-US" altLang="en-US" smtClean="0"/>
              <a:pPr>
                <a:defRPr/>
              </a:pPr>
              <a:t>9/12/2017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Smart Meter Texas (SMT)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BA4B6F-0F1F-425A-BB37-383E3C9E5A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8125" y="1863725"/>
            <a:ext cx="5568950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9475" y="1863725"/>
            <a:ext cx="5570538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948EC-BA65-4518-941B-82C4873B26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80184-FF06-4928-9456-F0A62AD0CDA4}" type="datetime1">
              <a:rPr lang="en-US" altLang="en-US" smtClean="0"/>
              <a:pPr>
                <a:defRPr/>
              </a:pPr>
              <a:t>9/12/2017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Smart Meter Texas (SMT)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274638"/>
            <a:ext cx="1069975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3725" y="1535113"/>
            <a:ext cx="52530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725" y="2174875"/>
            <a:ext cx="52530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38850" y="1535113"/>
            <a:ext cx="52546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38850" y="2174875"/>
            <a:ext cx="52546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0F02C-16C6-41CC-927A-F7EFAF3A09C2}" type="datetime1">
              <a:rPr lang="en-US" altLang="en-US" smtClean="0"/>
              <a:pPr>
                <a:defRPr/>
              </a:pPr>
              <a:t>9/12/2017</a:t>
            </a:fld>
            <a:endParaRPr lang="en-US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Smart Meter Texas (SMT)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BA4B6F-0F1F-425A-BB37-383E3C9E5A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329ED-6E80-483F-92E1-5C83058CD1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EB5A2-866F-4CF6-AE13-26148FC6C3BF}" type="datetime1">
              <a:rPr lang="en-US" altLang="en-US" smtClean="0"/>
              <a:pPr>
                <a:defRPr/>
              </a:pPr>
              <a:t>9/12/2017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Smart Meter Texas (SMT)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745BA-63AE-41DE-9DB3-B4B3D88E0A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BB228-EFFD-40A9-A616-BB25DB2B5075}" type="datetime1">
              <a:rPr lang="en-US" altLang="en-US" smtClean="0"/>
              <a:pPr>
                <a:defRPr/>
              </a:pPr>
              <a:t>9/12/2017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8125" y="457200"/>
            <a:ext cx="11291888" cy="5897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44057-B1A0-4E96-B963-49CF14D961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67809-080E-4D78-BD9D-ED3EAE20D5D7}" type="datetime1">
              <a:rPr lang="en-US" altLang="en-US" smtClean="0"/>
              <a:pPr>
                <a:defRPr/>
              </a:pPr>
              <a:t>9/12/2017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" y="457200"/>
            <a:ext cx="11291888" cy="511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8125" y="1863725"/>
            <a:ext cx="11291888" cy="44910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18433-5FDA-465C-B897-9F45FD4186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98DFA-E905-4723-8996-751A366FD889}" type="datetime1">
              <a:rPr lang="en-US" altLang="en-US" smtClean="0"/>
              <a:pPr>
                <a:defRPr/>
              </a:pPr>
              <a:t>9/12/2017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8125" y="457200"/>
            <a:ext cx="112918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8125" y="1863725"/>
            <a:ext cx="11291888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 flipV="1">
            <a:off x="381000" y="968375"/>
            <a:ext cx="11172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sp>
        <p:nvSpPr>
          <p:cNvPr id="448518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228600" y="6553200"/>
            <a:ext cx="476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800">
                <a:latin typeface="+mn-lt"/>
                <a:cs typeface="+mn-cs"/>
              </a:defRPr>
            </a:lvl1pPr>
          </a:lstStyle>
          <a:p>
            <a:pPr>
              <a:defRPr/>
            </a:pPr>
            <a:fld id="{AABA4B6F-0F1F-425A-BB37-383E3C9E5A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4852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553200"/>
            <a:ext cx="130651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800"/>
            </a:lvl1pPr>
          </a:lstStyle>
          <a:p>
            <a:pPr>
              <a:defRPr/>
            </a:pPr>
            <a:fld id="{F360F02C-16C6-41CC-927A-F7EFAF3A09C2}" type="datetime1">
              <a:rPr lang="en-US" altLang="en-US" smtClean="0"/>
              <a:pPr>
                <a:defRPr/>
              </a:pPr>
              <a:t>9/12/2017</a:t>
            </a:fld>
            <a:endParaRPr lang="en-US" altLang="en-US"/>
          </a:p>
        </p:txBody>
      </p:sp>
      <p:sp>
        <p:nvSpPr>
          <p:cNvPr id="98315" name="Text Box 5"/>
          <p:cNvSpPr txBox="1">
            <a:spLocks noChangeArrowheads="1"/>
          </p:cNvSpPr>
          <p:nvPr/>
        </p:nvSpPr>
        <p:spPr bwMode="auto">
          <a:xfrm>
            <a:off x="0" y="90488"/>
            <a:ext cx="1873250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en-US" sz="800">
                <a:solidFill>
                  <a:schemeClr val="bg1"/>
                </a:solidFill>
              </a:rPr>
              <a:t>3</a:t>
            </a:r>
            <a:r>
              <a:rPr lang="en-US" sz="800" baseline="30000">
                <a:solidFill>
                  <a:schemeClr val="bg1"/>
                </a:solidFill>
              </a:rPr>
              <a:t>rd</a:t>
            </a:r>
            <a:r>
              <a:rPr lang="en-US" sz="800">
                <a:solidFill>
                  <a:schemeClr val="bg1"/>
                </a:solidFill>
              </a:rPr>
              <a:t> Party Registration &amp;</a:t>
            </a:r>
            <a:br>
              <a:rPr lang="en-US" sz="800">
                <a:solidFill>
                  <a:schemeClr val="bg1"/>
                </a:solidFill>
              </a:rPr>
            </a:br>
            <a:r>
              <a:rPr lang="en-US" sz="800">
                <a:solidFill>
                  <a:schemeClr val="bg1"/>
                </a:solidFill>
              </a:rPr>
              <a:t>Account Management</a:t>
            </a:r>
            <a:endParaRPr lang="en-US" sz="800" b="1">
              <a:solidFill>
                <a:schemeClr val="bg1"/>
              </a:solidFill>
            </a:endParaRPr>
          </a:p>
        </p:txBody>
      </p:sp>
      <p:sp>
        <p:nvSpPr>
          <p:cNvPr id="98316" name="Text Box 5"/>
          <p:cNvSpPr txBox="1">
            <a:spLocks noChangeArrowheads="1"/>
          </p:cNvSpPr>
          <p:nvPr/>
        </p:nvSpPr>
        <p:spPr bwMode="auto">
          <a:xfrm>
            <a:off x="0" y="90488"/>
            <a:ext cx="1873250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en-US" sz="800">
                <a:solidFill>
                  <a:schemeClr val="bg1"/>
                </a:solidFill>
              </a:rPr>
              <a:t>3</a:t>
            </a:r>
            <a:r>
              <a:rPr lang="en-US" sz="800" baseline="30000">
                <a:solidFill>
                  <a:schemeClr val="bg1"/>
                </a:solidFill>
              </a:rPr>
              <a:t>rd</a:t>
            </a:r>
            <a:r>
              <a:rPr lang="en-US" sz="800">
                <a:solidFill>
                  <a:schemeClr val="bg1"/>
                </a:solidFill>
              </a:rPr>
              <a:t> Party Registration &amp;</a:t>
            </a:r>
            <a:br>
              <a:rPr lang="en-US" sz="800">
                <a:solidFill>
                  <a:schemeClr val="bg1"/>
                </a:solidFill>
              </a:rPr>
            </a:br>
            <a:r>
              <a:rPr lang="en-US" sz="800">
                <a:solidFill>
                  <a:schemeClr val="bg1"/>
                </a:solidFill>
              </a:rPr>
              <a:t>Account Management</a:t>
            </a:r>
            <a:endParaRPr lang="en-US" sz="800" b="1">
              <a:solidFill>
                <a:schemeClr val="bg1"/>
              </a:solidFill>
            </a:endParaRPr>
          </a:p>
        </p:txBody>
      </p:sp>
      <p:pic>
        <p:nvPicPr>
          <p:cNvPr id="1033" name="Picture 8" descr="SMT Logo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03200" y="152400"/>
            <a:ext cx="1244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937000" y="6356350"/>
            <a:ext cx="401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Smart Meter Texas (SMT)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7" r:id="rId2"/>
    <p:sldLayoutId id="2147483666" r:id="rId3"/>
    <p:sldLayoutId id="2147483665" r:id="rId4"/>
    <p:sldLayoutId id="2147483664" r:id="rId5"/>
    <p:sldLayoutId id="2147483663" r:id="rId6"/>
    <p:sldLayoutId id="2147483662" r:id="rId7"/>
    <p:sldLayoutId id="2147483657" r:id="rId8"/>
    <p:sldLayoutId id="2147483656" r:id="rId9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9pPr>
    </p:titleStyle>
    <p:bodyStyle>
      <a:lvl1pPr marL="173038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09588" indent="-1635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55663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203325" indent="-173038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15398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19970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6pPr>
      <a:lvl7pPr marL="24542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7pPr>
      <a:lvl8pPr marL="29114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8pPr>
      <a:lvl9pPr marL="33686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2"/>
          <p:cNvSpPr>
            <a:spLocks noGrp="1"/>
          </p:cNvSpPr>
          <p:nvPr>
            <p:ph type="ctrTitle"/>
          </p:nvPr>
        </p:nvSpPr>
        <p:spPr>
          <a:xfrm>
            <a:off x="892175" y="2130425"/>
            <a:ext cx="10102850" cy="1470025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chemeClr val="tx1"/>
                </a:solidFill>
                <a:cs typeface="Aharoni" pitchFamily="2" charset="-79"/>
              </a:rPr>
              <a:t>SMT Update </a:t>
            </a:r>
            <a:r>
              <a:rPr lang="en-US" sz="3600" b="1" dirty="0">
                <a:solidFill>
                  <a:schemeClr val="tx1"/>
                </a:solidFill>
              </a:rPr>
              <a:t>To AMWG</a:t>
            </a:r>
            <a:br>
              <a:rPr lang="en-US" sz="3600" b="1" dirty="0">
                <a:solidFill>
                  <a:schemeClr val="tx1"/>
                </a:solidFill>
              </a:rPr>
            </a:b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0962" name="Subtitle 11"/>
          <p:cNvSpPr>
            <a:spLocks noGrp="1"/>
          </p:cNvSpPr>
          <p:nvPr>
            <p:ph type="subTitle" idx="1"/>
          </p:nvPr>
        </p:nvSpPr>
        <p:spPr>
          <a:xfrm>
            <a:off x="1782763" y="4191000"/>
            <a:ext cx="8321675" cy="1752600"/>
          </a:xfrm>
        </p:spPr>
        <p:txBody>
          <a:bodyPr/>
          <a:lstStyle/>
          <a:p>
            <a:r>
              <a:rPr lang="en-US" sz="2000" b="1" dirty="0">
                <a:cs typeface="Aharoni" pitchFamily="2" charset="-79"/>
              </a:rPr>
              <a:t>AUGUST 2017</a:t>
            </a:r>
            <a:br>
              <a:rPr lang="en-US" sz="2000" b="1" dirty="0">
                <a:cs typeface="Aharoni" pitchFamily="2" charset="-79"/>
              </a:rPr>
            </a:b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34" name="Rectangle 251"/>
          <p:cNvSpPr txBox="1">
            <a:spLocks noGrp="1" noChangeArrowheads="1"/>
          </p:cNvSpPr>
          <p:nvPr/>
        </p:nvSpPr>
        <p:spPr bwMode="black">
          <a:xfrm>
            <a:off x="200025" y="6502400"/>
            <a:ext cx="13081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fld id="{210B9116-3E37-4AA4-B52D-D808177C8942}" type="slidenum">
              <a:rPr lang="en-US" altLang="en-US" sz="1000" b="1">
                <a:solidFill>
                  <a:schemeClr val="bg1"/>
                </a:solidFill>
              </a:rPr>
              <a:pPr>
                <a:spcBef>
                  <a:spcPct val="50000"/>
                </a:spcBef>
              </a:pPr>
              <a:t>2</a:t>
            </a:fld>
            <a:endParaRPr lang="en-US" altLang="en-US" sz="1000" b="1">
              <a:solidFill>
                <a:schemeClr val="bg1"/>
              </a:solidFill>
            </a:endParaRPr>
          </a:p>
        </p:txBody>
      </p:sp>
      <p:sp>
        <p:nvSpPr>
          <p:cNvPr id="43035" name="TextBox 2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304800"/>
            <a:ext cx="9601200" cy="498475"/>
          </a:xfrm>
        </p:spPr>
        <p:txBody>
          <a:bodyPr anchor="ctr"/>
          <a:lstStyle/>
          <a:p>
            <a:pPr eaLnBrk="1" hangingPunct="1"/>
            <a:r>
              <a:rPr lang="en-US" altLang="en-US" sz="2400" b="1" dirty="0">
                <a:solidFill>
                  <a:srgbClr val="758CFF"/>
                </a:solidFill>
              </a:rPr>
              <a:t>Monthly SMT Data Timelines AMWG CR 2014 002</a:t>
            </a:r>
            <a:br>
              <a:rPr lang="en-US" altLang="en-US" sz="2400" b="1" dirty="0">
                <a:solidFill>
                  <a:srgbClr val="758CFF"/>
                </a:solidFill>
              </a:rPr>
            </a:br>
            <a:r>
              <a:rPr lang="en-US" altLang="en-US" sz="2400" b="1" dirty="0">
                <a:solidFill>
                  <a:srgbClr val="758CFF"/>
                </a:solidFill>
              </a:rPr>
              <a:t>End to End File Processing Completeness – AUG 2017</a:t>
            </a:r>
          </a:p>
        </p:txBody>
      </p:sp>
      <p:sp>
        <p:nvSpPr>
          <p:cNvPr id="43036" name="Text Box 6"/>
          <p:cNvSpPr txBox="1">
            <a:spLocks noChangeArrowheads="1"/>
          </p:cNvSpPr>
          <p:nvPr/>
        </p:nvSpPr>
        <p:spPr bwMode="auto">
          <a:xfrm>
            <a:off x="854075" y="5257800"/>
            <a:ext cx="10655300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1000" i="1" u="sng" dirty="0"/>
          </a:p>
          <a:p>
            <a:pPr>
              <a:spcBef>
                <a:spcPct val="50000"/>
              </a:spcBef>
            </a:pPr>
            <a:r>
              <a:rPr lang="en-US" altLang="en-US" sz="1000" i="1" u="sng" dirty="0"/>
              <a:t>% Timely Market Delivery</a:t>
            </a:r>
            <a:r>
              <a:rPr lang="en-US" altLang="en-US" sz="1000" dirty="0"/>
              <a:t> - </a:t>
            </a:r>
            <a:r>
              <a:rPr lang="en-US" altLang="en-US" sz="1000" dirty="0">
                <a:solidFill>
                  <a:srgbClr val="FF0000"/>
                </a:solidFill>
              </a:rPr>
              <a:t>%</a:t>
            </a:r>
            <a:r>
              <a:rPr lang="en-US" altLang="en-US" sz="1000" dirty="0"/>
              <a:t> of files posted to market (FTPS) by 11:00pm out of # of files received by SMT by 11:00pm.</a:t>
            </a:r>
          </a:p>
          <a:p>
            <a:pPr>
              <a:spcBef>
                <a:spcPct val="50000"/>
              </a:spcBef>
            </a:pPr>
            <a:r>
              <a:rPr lang="en-US" altLang="en-US" sz="1000" i="1" u="sng" dirty="0"/>
              <a:t>% Portal Data Availability</a:t>
            </a:r>
            <a:r>
              <a:rPr lang="en-US" altLang="en-US" sz="1000" dirty="0"/>
              <a:t> - </a:t>
            </a:r>
            <a:r>
              <a:rPr lang="en-US" altLang="en-US" sz="1000" dirty="0">
                <a:solidFill>
                  <a:srgbClr val="FF0000"/>
                </a:solidFill>
              </a:rPr>
              <a:t>%</a:t>
            </a:r>
            <a:r>
              <a:rPr lang="en-US" altLang="en-US" sz="1000" dirty="0"/>
              <a:t> of files loaded to the database for data availability on portal by 6:00am next day for the files received by 11:00pm</a:t>
            </a:r>
          </a:p>
          <a:p>
            <a:pPr>
              <a:spcBef>
                <a:spcPct val="50000"/>
              </a:spcBef>
            </a:pPr>
            <a:r>
              <a:rPr lang="en-US" altLang="en-US" sz="1000" dirty="0"/>
              <a:t>* A LSE file includes usage data for up to 50,000 ESIIDs.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2745BA-63AE-41DE-9DB3-B4B3D88E0A0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2F0FAA30-7729-4FAC-8160-581DD97E66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9030406"/>
              </p:ext>
            </p:extLst>
          </p:nvPr>
        </p:nvGraphicFramePr>
        <p:xfrm>
          <a:off x="142875" y="1028700"/>
          <a:ext cx="11601450" cy="4305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7" name="Rectangle 1"/>
          <p:cNvSpPr>
            <a:spLocks noChangeArrowheads="1"/>
          </p:cNvSpPr>
          <p:nvPr/>
        </p:nvSpPr>
        <p:spPr bwMode="auto">
          <a:xfrm>
            <a:off x="1447800" y="228600"/>
            <a:ext cx="9677400" cy="498475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0000" tIns="45000" rIns="90000" bIns="45000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altLang="en-US" sz="2000" b="1" dirty="0">
                <a:ea typeface="Microsoft YaHei" pitchFamily="34" charset="-122"/>
              </a:rPr>
              <a:t>                   </a:t>
            </a:r>
            <a:r>
              <a:rPr lang="en-US" altLang="en-US" sz="2000" b="1" dirty="0">
                <a:solidFill>
                  <a:schemeClr val="accent1"/>
                </a:solidFill>
                <a:ea typeface="Microsoft YaHei" pitchFamily="34" charset="-122"/>
              </a:rPr>
              <a:t>SMT </a:t>
            </a:r>
            <a:r>
              <a:rPr lang="en-US" altLang="en-US" sz="2000" dirty="0">
                <a:solidFill>
                  <a:schemeClr val="accent1"/>
                </a:solidFill>
                <a:ea typeface="Microsoft YaHei" pitchFamily="34" charset="-122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ea typeface="Microsoft YaHei" pitchFamily="34" charset="-122"/>
              </a:rPr>
              <a:t>API and FTPS Services Availability </a:t>
            </a:r>
            <a:r>
              <a:rPr lang="en-US" altLang="en-US" sz="2000" b="1" dirty="0">
                <a:solidFill>
                  <a:schemeClr val="accent1"/>
                </a:solidFill>
              </a:rPr>
              <a:t>– AUG 2017</a:t>
            </a:r>
          </a:p>
        </p:txBody>
      </p:sp>
      <p:sp>
        <p:nvSpPr>
          <p:cNvPr id="44048" name="Rectangle 2"/>
          <p:cNvSpPr>
            <a:spLocks noChangeArrowheads="1"/>
          </p:cNvSpPr>
          <p:nvPr/>
        </p:nvSpPr>
        <p:spPr bwMode="auto">
          <a:xfrm>
            <a:off x="1031697" y="4640116"/>
            <a:ext cx="10058400" cy="244767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 defTabSz="457200">
              <a:spcBef>
                <a:spcPts val="9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en-US" altLang="en-US" sz="1000" i="1" dirty="0">
                <a:solidFill>
                  <a:srgbClr val="000000"/>
                </a:solidFill>
                <a:ea typeface="Microsoft YaHei" pitchFamily="34" charset="-122"/>
              </a:rPr>
              <a:t>The service availability is measured as a percentage of number of minutes the service was available out of the total number of minutes in a month, excluding planned outages.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26442" y="5272903"/>
            <a:ext cx="10655300" cy="1321985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 marL="171450" indent="-171450" defTabSz="457200">
              <a:spcBef>
                <a:spcPts val="9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en-US" altLang="en-US" sz="1000" b="1" dirty="0">
                <a:solidFill>
                  <a:srgbClr val="000000"/>
                </a:solidFill>
                <a:ea typeface="Microsoft YaHei" pitchFamily="34" charset="-122"/>
              </a:rPr>
              <a:t>Mar-Apr 2015: </a:t>
            </a:r>
            <a:r>
              <a:rPr lang="en-US" altLang="en-US" sz="1000" dirty="0">
                <a:solidFill>
                  <a:srgbClr val="000000"/>
                </a:solidFill>
                <a:ea typeface="Microsoft YaHei" pitchFamily="34" charset="-122"/>
              </a:rPr>
              <a:t>SMT outage and subsequent recovery/catch-up impacted API availability. FTPS was available for most of the part except on 03/21-03/22 for 36 hours.</a:t>
            </a:r>
          </a:p>
          <a:p>
            <a:pPr marL="171450" indent="-171450" defTabSz="457200">
              <a:spcBef>
                <a:spcPts val="9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en-US" altLang="en-US" sz="1000" b="1" dirty="0">
                <a:solidFill>
                  <a:srgbClr val="000000"/>
                </a:solidFill>
                <a:ea typeface="Microsoft YaHei" pitchFamily="34" charset="-122"/>
              </a:rPr>
              <a:t>26 Jul 2015: </a:t>
            </a:r>
            <a:r>
              <a:rPr lang="en-US" altLang="en-US" sz="1000" dirty="0">
                <a:solidFill>
                  <a:srgbClr val="000000"/>
                </a:solidFill>
                <a:ea typeface="Microsoft YaHei" pitchFamily="34" charset="-122"/>
              </a:rPr>
              <a:t>Services were unavailable for 12 hours due to Flash storage issue  </a:t>
            </a:r>
          </a:p>
          <a:p>
            <a:pPr marL="171450" indent="-171450" defTabSz="457200">
              <a:spcBef>
                <a:spcPts val="9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en-US" altLang="en-US" sz="1000" b="1" dirty="0">
                <a:solidFill>
                  <a:srgbClr val="000000"/>
                </a:solidFill>
                <a:ea typeface="Microsoft YaHei" pitchFamily="34" charset="-122"/>
              </a:rPr>
              <a:t>25 Jan 2016: </a:t>
            </a:r>
            <a:r>
              <a:rPr lang="en-US" altLang="en-US" sz="1000" dirty="0">
                <a:solidFill>
                  <a:srgbClr val="000000"/>
                </a:solidFill>
                <a:ea typeface="Microsoft YaHei" pitchFamily="34" charset="-122"/>
              </a:rPr>
              <a:t>Services were unavailable for 19 hours due to storage configuration issue  </a:t>
            </a:r>
          </a:p>
          <a:p>
            <a:pPr marL="171450" indent="-171450" defTabSz="457200">
              <a:spcBef>
                <a:spcPts val="9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en-US" altLang="en-US" sz="1000" b="1" dirty="0">
                <a:solidFill>
                  <a:srgbClr val="000000"/>
                </a:solidFill>
                <a:ea typeface="Microsoft YaHei" pitchFamily="34" charset="-122"/>
              </a:rPr>
              <a:t>07 Mar 2016:   </a:t>
            </a:r>
            <a:r>
              <a:rPr lang="en-US" altLang="en-US" sz="1000" dirty="0">
                <a:solidFill>
                  <a:srgbClr val="000000"/>
                </a:solidFill>
                <a:ea typeface="Microsoft YaHei" pitchFamily="34" charset="-122"/>
              </a:rPr>
              <a:t>API Services were unavailable for 7hours due to Oracle </a:t>
            </a:r>
            <a:r>
              <a:rPr lang="en-US" sz="1000" dirty="0"/>
              <a:t>archiver issue.</a:t>
            </a:r>
            <a:r>
              <a:rPr lang="en-US" altLang="en-US" sz="1000" dirty="0">
                <a:solidFill>
                  <a:srgbClr val="000000"/>
                </a:solidFill>
                <a:ea typeface="Microsoft YaHei" pitchFamily="34" charset="-122"/>
              </a:rPr>
              <a:t> </a:t>
            </a:r>
          </a:p>
          <a:p>
            <a:pPr marL="171450" indent="-171450" defTabSz="457200">
              <a:spcBef>
                <a:spcPts val="9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en-US" altLang="en-US" sz="1000" b="1" dirty="0">
                <a:solidFill>
                  <a:srgbClr val="000000"/>
                </a:solidFill>
                <a:ea typeface="Microsoft YaHei" pitchFamily="34" charset="-122"/>
              </a:rPr>
              <a:t>12 Jul 2017:   </a:t>
            </a:r>
            <a:r>
              <a:rPr lang="en-US" altLang="en-US" sz="1000" dirty="0">
                <a:solidFill>
                  <a:srgbClr val="000000"/>
                </a:solidFill>
                <a:ea typeface="Microsoft YaHei" pitchFamily="34" charset="-122"/>
              </a:rPr>
              <a:t>Due to network Outage FTP &amp; API services are down for 20 minutes</a:t>
            </a:r>
            <a:r>
              <a:rPr lang="en-US" sz="1000" dirty="0"/>
              <a:t>. FTPS &amp; API availability is 99.95%. </a:t>
            </a:r>
            <a:r>
              <a:rPr lang="en-US" altLang="en-US" sz="1000" dirty="0">
                <a:solidFill>
                  <a:srgbClr val="000000"/>
                </a:solidFill>
                <a:ea typeface="Microsoft YaHei" pitchFamily="34" charset="-122"/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2745BA-63AE-41DE-9DB3-B4B3D88E0A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026442" y="4995904"/>
            <a:ext cx="17947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 b="1" dirty="0"/>
              <a:t>Observed Anomalies</a:t>
            </a:r>
            <a:r>
              <a:rPr lang="en-US" altLang="en-US" sz="1200" dirty="0"/>
              <a:t>: 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xmlns="" id="{6496F72D-F8B9-4209-8302-188E568C79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3487595"/>
              </p:ext>
            </p:extLst>
          </p:nvPr>
        </p:nvGraphicFramePr>
        <p:xfrm>
          <a:off x="1026442" y="988307"/>
          <a:ext cx="9793958" cy="3540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Box 2"/>
          <p:cNvSpPr txBox="1">
            <a:spLocks noChangeArrowheads="1"/>
          </p:cNvSpPr>
          <p:nvPr/>
        </p:nvSpPr>
        <p:spPr bwMode="auto">
          <a:xfrm>
            <a:off x="1219198" y="240728"/>
            <a:ext cx="10058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en-US" sz="2000" b="1" dirty="0">
                <a:solidFill>
                  <a:srgbClr val="758CFF"/>
                </a:solidFill>
              </a:rPr>
              <a:t>       SMT Number of Accounts by Type AMWG CR 2014 009 </a:t>
            </a:r>
            <a:r>
              <a:rPr lang="en-US" altLang="en-US" sz="2000" b="1">
                <a:solidFill>
                  <a:srgbClr val="758CFF"/>
                </a:solidFill>
              </a:rPr>
              <a:t>– August </a:t>
            </a:r>
            <a:r>
              <a:rPr lang="en-US" altLang="en-US" sz="2000" b="1" dirty="0">
                <a:solidFill>
                  <a:srgbClr val="758CFF"/>
                </a:solidFill>
              </a:rPr>
              <a:t>2017</a:t>
            </a:r>
            <a:br>
              <a:rPr lang="en-US" altLang="en-US" sz="2000" b="1" dirty="0">
                <a:solidFill>
                  <a:srgbClr val="758CFF"/>
                </a:solidFill>
              </a:rPr>
            </a:br>
            <a:endParaRPr lang="en-US" altLang="en-US" sz="2000" b="1" dirty="0">
              <a:solidFill>
                <a:srgbClr val="758CFF"/>
              </a:solidFill>
            </a:endParaRPr>
          </a:p>
        </p:txBody>
      </p:sp>
      <p:graphicFrame>
        <p:nvGraphicFramePr>
          <p:cNvPr id="49262" name="Group 2158"/>
          <p:cNvGraphicFramePr>
            <a:graphicFrameLocks noGrp="1"/>
          </p:cNvGraphicFramePr>
          <p:nvPr>
            <p:extLst/>
          </p:nvPr>
        </p:nvGraphicFramePr>
        <p:xfrm>
          <a:off x="152400" y="533400"/>
          <a:ext cx="11734801" cy="6324598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5905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305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825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1750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6105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7357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57899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Registered Users</a:t>
                      </a:r>
                      <a:endParaRPr kumimoji="0" lang="en-US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ONC</a:t>
                      </a:r>
                      <a:endParaRPr kumimoji="0" lang="en-US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CNP</a:t>
                      </a:r>
                      <a:endParaRPr kumimoji="0" lang="en-US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AEPN</a:t>
                      </a:r>
                      <a:endParaRPr kumimoji="0" lang="en-US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AEPC</a:t>
                      </a:r>
                      <a:endParaRPr kumimoji="0" lang="en-US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TNMP</a:t>
                      </a:r>
                      <a:endParaRPr kumimoji="0" lang="en-US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TOTAL</a:t>
                      </a:r>
                      <a:endParaRPr kumimoji="0" lang="en-US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10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dirty="0">
                          <a:latin typeface="+mn-lt"/>
                          <a:cs typeface="Arial" panose="020B0604020202020204" pitchFamily="34" charset="0"/>
                        </a:rPr>
                        <a:t>Active Residential Accounts</a:t>
                      </a: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60542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28732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1908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5771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3742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100695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2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dirty="0">
                          <a:latin typeface="+mn-lt"/>
                          <a:cs typeface="Arial" panose="020B0604020202020204" pitchFamily="34" charset="0"/>
                        </a:rPr>
                        <a:t>Active Residential English Accounts</a:t>
                      </a: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60334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28529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1901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5652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3733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100149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2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Active Residential Spanish Accounts</a:t>
                      </a: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208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203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119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546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2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Non Active Residential Accounts</a:t>
                      </a: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24126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15896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1815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4022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1014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46412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42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dirty="0">
                          <a:latin typeface="+mn-lt"/>
                          <a:cs typeface="Arial" panose="020B0604020202020204" pitchFamily="34" charset="0"/>
                        </a:rPr>
                        <a:t>Total Residential Accounts 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84668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44628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3723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9793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4756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147107</a:t>
                      </a:r>
                      <a:endParaRPr lang="en-US" sz="7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42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TDSP User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361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TDSP Admin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dirty="0"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dirty="0"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19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Small Business User</a:t>
                      </a: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148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42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Small Business Admin</a:t>
                      </a: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3022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1630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5382</a:t>
                      </a:r>
                      <a:endParaRPr lang="en-US" sz="7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16158">
                <a:tc>
                  <a:txBody>
                    <a:bodyPr/>
                    <a:lstStyle/>
                    <a:p>
                      <a:pPr algn="just"/>
                      <a:r>
                        <a:rPr lang="en-US" sz="700" dirty="0">
                          <a:latin typeface="+mj-lt"/>
                          <a:cs typeface="Arial" panose="020B0604020202020204" pitchFamily="34" charset="0"/>
                        </a:rPr>
                        <a:t>Total Agreements  (Includes Active</a:t>
                      </a:r>
                      <a:r>
                        <a:rPr lang="en-US" sz="700" baseline="0" dirty="0">
                          <a:latin typeface="+mj-lt"/>
                          <a:cs typeface="Arial" panose="020B0604020202020204" pitchFamily="34" charset="0"/>
                        </a:rPr>
                        <a:t> and Pending)</a:t>
                      </a:r>
                      <a:endParaRPr lang="en-US" sz="7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13232</a:t>
                      </a:r>
                      <a:endParaRPr lang="en-US" sz="7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3300</a:t>
                      </a:r>
                      <a:endParaRPr lang="en-US" sz="7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</a:t>
                      </a:r>
                      <a:endParaRPr lang="en-US" sz="7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214</a:t>
                      </a:r>
                      <a:endParaRPr lang="en-US" sz="7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888</a:t>
                      </a:r>
                      <a:endParaRPr lang="en-US" sz="7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17700</a:t>
                      </a:r>
                      <a:endParaRPr lang="en-US" sz="7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16158">
                <a:tc>
                  <a:txBody>
                    <a:bodyPr/>
                    <a:lstStyle/>
                    <a:p>
                      <a:pPr algn="just"/>
                      <a:r>
                        <a:rPr lang="en-US" sz="700" dirty="0">
                          <a:latin typeface="+mj-lt"/>
                          <a:cs typeface="Arial" panose="020B0604020202020204" pitchFamily="34" charset="0"/>
                        </a:rPr>
                        <a:t>Energy Data Agreements </a:t>
                      </a:r>
                      <a:r>
                        <a:rPr lang="en-US" sz="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(Includes Active</a:t>
                      </a:r>
                      <a:r>
                        <a:rPr lang="en-US" sz="7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and Pending)</a:t>
                      </a:r>
                      <a:endParaRPr lang="en-US" sz="7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13232</a:t>
                      </a:r>
                      <a:endParaRPr lang="en-US" sz="7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3058</a:t>
                      </a:r>
                      <a:endParaRPr lang="en-US" sz="7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</a:t>
                      </a:r>
                      <a:endParaRPr lang="en-US" sz="7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214</a:t>
                      </a:r>
                      <a:endParaRPr lang="en-US" sz="7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888</a:t>
                      </a:r>
                      <a:endParaRPr lang="en-US" sz="7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17458</a:t>
                      </a:r>
                      <a:endParaRPr lang="en-US" sz="7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00718">
                <a:tc>
                  <a:txBody>
                    <a:bodyPr/>
                    <a:lstStyle/>
                    <a:p>
                      <a:pPr algn="just"/>
                      <a:r>
                        <a:rPr lang="en-US" sz="700" dirty="0">
                          <a:latin typeface="+mj-lt"/>
                          <a:cs typeface="Arial" panose="020B0604020202020204" pitchFamily="34" charset="0"/>
                        </a:rPr>
                        <a:t>Han Device Agreements </a:t>
                      </a:r>
                      <a:r>
                        <a:rPr lang="en-US" sz="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(Includes Active</a:t>
                      </a:r>
                      <a:r>
                        <a:rPr lang="en-US" sz="7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and Pending)</a:t>
                      </a:r>
                      <a:endParaRPr lang="en-US" sz="7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>
                          <a:latin typeface="+mn-lt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241</a:t>
                      </a:r>
                      <a:endParaRPr lang="en-US" sz="7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>
                          <a:latin typeface="+mn-lt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>
                          <a:latin typeface="+mn-lt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>
                          <a:latin typeface="+mn-lt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241</a:t>
                      </a:r>
                      <a:endParaRPr lang="en-US" sz="7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00718">
                <a:tc>
                  <a:txBody>
                    <a:bodyPr/>
                    <a:lstStyle/>
                    <a:p>
                      <a:pPr algn="just"/>
                      <a:r>
                        <a:rPr lang="en-US" sz="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 Service Agreements </a:t>
                      </a:r>
                      <a:r>
                        <a:rPr lang="en-US" sz="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(Includes Active</a:t>
                      </a:r>
                      <a:r>
                        <a:rPr lang="en-US" sz="7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and Pending)</a:t>
                      </a:r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IN SMT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2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ESI IDs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3552831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2474713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198193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870312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248425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7344474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42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Meters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3494820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2474631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199005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870718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247940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7287114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Mincho" pitchFamily="49" charset="-128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42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HAN Devices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3391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4362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137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276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8195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Acknowledgement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Pending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dirty="0"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Meter Ready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Provisioned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3384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4351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HAN Messages (MTD)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HAN Messages (YTD)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172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172 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  <a:tr h="1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HAN Messages (Cumulative)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552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7405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7957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27"/>
                  </a:ext>
                </a:extLst>
              </a:tr>
              <a:tr h="1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Simple Text Messages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2930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28"/>
                  </a:ext>
                </a:extLst>
              </a:tr>
              <a:tr h="1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Load Control Messages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158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2658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29"/>
                  </a:ext>
                </a:extLst>
              </a:tr>
              <a:tr h="1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Pricing Messages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158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30"/>
                  </a:ext>
                </a:extLst>
              </a:tr>
              <a:tr h="1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Cancellation Messages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1764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31"/>
                  </a:ext>
                </a:extLst>
              </a:tr>
              <a:tr h="1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32"/>
                  </a:ext>
                </a:extLst>
              </a:tr>
              <a:tr h="1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Supplemental – (Friends)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33"/>
                  </a:ext>
                </a:extLst>
              </a:tr>
              <a:tr h="1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Total Agreements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1888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1475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3614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34"/>
                  </a:ext>
                </a:extLst>
              </a:tr>
              <a:tr h="1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Accepted Agreements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789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571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1450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35"/>
                  </a:ext>
                </a:extLst>
              </a:tr>
              <a:tr h="1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Pending Agreements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36"/>
                  </a:ext>
                </a:extLst>
              </a:tr>
              <a:tr h="1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Revoked Agreements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327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283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635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37"/>
                  </a:ext>
                </a:extLst>
              </a:tr>
              <a:tr h="1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Expired Agreements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731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589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1454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38"/>
                  </a:ext>
                </a:extLst>
              </a:tr>
              <a:tr h="1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Terminated Agreements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39"/>
                  </a:ext>
                </a:extLst>
              </a:tr>
              <a:tr h="1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40"/>
                  </a:ext>
                </a:extLst>
              </a:tr>
              <a:tr h="1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TDSPs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REP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Small Business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Regulatory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            Third Party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41"/>
                  </a:ext>
                </a:extLst>
              </a:tr>
              <a:tr h="1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Registered Entities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117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5200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dirty="0"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156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42"/>
                  </a:ext>
                </a:extLst>
              </a:tr>
              <a:tr h="1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Registered Users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856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148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8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43"/>
                  </a:ext>
                </a:extLst>
              </a:tr>
              <a:tr h="1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Registered Admins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177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5220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144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44"/>
                  </a:ext>
                </a:extLst>
              </a:tr>
              <a:tr h="126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HAN Messages Sent By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515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7418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9144" marB="9144" anchor="b" horzOverflow="overflow"/>
                </a:tc>
                <a:extLst>
                  <a:ext uri="{0D108BD9-81ED-4DB2-BD59-A6C34878D82A}">
                    <a16:rowId xmlns:a16="http://schemas.microsoft.com/office/drawing/2014/main" xmlns="" val="10045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 bwMode="auto">
          <a:xfrm>
            <a:off x="76199" y="431228"/>
            <a:ext cx="11506200" cy="1588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228598" y="6528816"/>
            <a:ext cx="476250" cy="184150"/>
          </a:xfrm>
        </p:spPr>
        <p:txBody>
          <a:bodyPr/>
          <a:lstStyle/>
          <a:p>
            <a:pPr>
              <a:defRPr/>
            </a:pPr>
            <a:fld id="{92544057-B1A0-4E96-B963-49CF14D9616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054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Box 2"/>
          <p:cNvSpPr txBox="1">
            <a:spLocks noChangeArrowheads="1"/>
          </p:cNvSpPr>
          <p:nvPr/>
        </p:nvSpPr>
        <p:spPr bwMode="auto">
          <a:xfrm>
            <a:off x="1600200" y="76200"/>
            <a:ext cx="9677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endParaRPr lang="en-US" altLang="en-US" sz="2300" b="1" dirty="0">
              <a:solidFill>
                <a:srgbClr val="758CFF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300" b="1" dirty="0">
                <a:solidFill>
                  <a:srgbClr val="758CFF"/>
                </a:solidFill>
              </a:rPr>
              <a:t>SMT ODR Details </a:t>
            </a:r>
            <a:r>
              <a:rPr lang="en-US" altLang="en-US" sz="2300" b="1">
                <a:solidFill>
                  <a:srgbClr val="758CFF"/>
                </a:solidFill>
              </a:rPr>
              <a:t>– AUG </a:t>
            </a:r>
            <a:r>
              <a:rPr lang="en-US" altLang="en-US" sz="2300" b="1" dirty="0">
                <a:solidFill>
                  <a:srgbClr val="758CFF"/>
                </a:solidFill>
              </a:rPr>
              <a:t>2017</a:t>
            </a:r>
            <a:br>
              <a:rPr lang="en-US" altLang="en-US" sz="2300" b="1" dirty="0">
                <a:solidFill>
                  <a:srgbClr val="758CFF"/>
                </a:solidFill>
              </a:rPr>
            </a:br>
            <a:endParaRPr lang="en-US" altLang="en-US" sz="2300" b="1" dirty="0">
              <a:solidFill>
                <a:srgbClr val="758CFF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934200" y="1447800"/>
            <a:ext cx="3581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u="sng" dirty="0"/>
              <a:t>Total ODR Requests User type statistics:</a:t>
            </a:r>
            <a:endParaRPr lang="en-US" altLang="en-US" sz="1200" u="sng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219200" y="1447799"/>
            <a:ext cx="3352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u="sng" dirty="0"/>
              <a:t>Total ODR Requests TDSP wise statistics:</a:t>
            </a:r>
            <a:endParaRPr lang="en-US" altLang="en-US" sz="1200" u="sng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544057-B1A0-4E96-B963-49CF14D9616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CB2CAC3-77AD-4169-8650-069B39A895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917" y="1821204"/>
            <a:ext cx="4857750" cy="1447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5E38503-61D5-430B-893F-1032B6C178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917" y="3655714"/>
            <a:ext cx="4695825" cy="20669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A269C770-DA41-4499-807D-741DB48215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0148" y="1842225"/>
            <a:ext cx="4867275" cy="12763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C06D8524-51F3-4632-86E5-61011C00E1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91780" y="3284238"/>
            <a:ext cx="4629150" cy="28098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&amp;C-2010">
  <a:themeElements>
    <a:clrScheme name="S&amp;C-2010 9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889FB"/>
      </a:accent1>
      <a:accent2>
        <a:srgbClr val="D6DBFE"/>
      </a:accent2>
      <a:accent3>
        <a:srgbClr val="FFFFFF"/>
      </a:accent3>
      <a:accent4>
        <a:srgbClr val="000000"/>
      </a:accent4>
      <a:accent5>
        <a:srgbClr val="BEC4FD"/>
      </a:accent5>
      <a:accent6>
        <a:srgbClr val="C2C6E6"/>
      </a:accent6>
      <a:hlink>
        <a:srgbClr val="7889FB"/>
      </a:hlink>
      <a:folHlink>
        <a:srgbClr val="9900CC"/>
      </a:folHlink>
    </a:clrScheme>
    <a:fontScheme name="S&amp;C-2010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noFill/>
        <a:ln w="12700" cap="flat" cmpd="dbl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S&amp;C-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8CC800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7EB500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5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6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7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8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9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7889FB"/>
        </a:accent1>
        <a:accent2>
          <a:srgbClr val="D6DBFE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C2C6E6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29129</TotalTime>
  <Words>650</Words>
  <Application>Microsoft Office PowerPoint</Application>
  <PresentationFormat>Custom</PresentationFormat>
  <Paragraphs>365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S&amp;C-2010</vt:lpstr>
      <vt:lpstr>SMT Update To AMWG </vt:lpstr>
      <vt:lpstr>Monthly SMT Data Timelines AMWG CR 2014 002 End to End File Processing Completeness – AUG 2017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SMT Usability</dc:title>
  <dc:creator>akhandu</dc:creator>
  <cp:lastModifiedBy>00018207</cp:lastModifiedBy>
  <cp:revision>1391</cp:revision>
  <cp:lastPrinted>2014-05-01T16:40:31Z</cp:lastPrinted>
  <dcterms:modified xsi:type="dcterms:W3CDTF">2017-09-12T16:43:18Z</dcterms:modified>
</cp:coreProperties>
</file>