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6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6" d="100"/>
          <a:sy n="116" d="100"/>
        </p:scale>
        <p:origin x="80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833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Real-Time Co-Optimization:</a:t>
            </a:r>
            <a:endParaRPr lang="en-US" b="1" dirty="0"/>
          </a:p>
          <a:p>
            <a:r>
              <a:rPr lang="en-US" b="1" dirty="0" smtClean="0"/>
              <a:t>First Order Decision Points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ERCOT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First Order Decision Points for RTC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3400" y="1600200"/>
            <a:ext cx="7924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Develop consensus on the AS product set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Are Locational Reserves are required?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2800" dirty="0" smtClean="0"/>
              <a:t>Is there a reliability need?</a:t>
            </a:r>
          </a:p>
          <a:p>
            <a:pPr marL="800100" lvl="1" indent="-342900">
              <a:buFont typeface="+mj-lt"/>
              <a:buAutoNum type="alphaLcParenR"/>
            </a:pPr>
            <a:endParaRPr lang="en-US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Participation rules for AS in Real-Time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Other items from Section 2.12 (RTC scope document) and market participant comments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460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Product Set Choices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609811"/>
              </p:ext>
            </p:extLst>
          </p:nvPr>
        </p:nvGraphicFramePr>
        <p:xfrm>
          <a:off x="381000" y="1066799"/>
          <a:ext cx="8381999" cy="4550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1043"/>
                <a:gridCol w="2368826"/>
                <a:gridCol w="3462130"/>
              </a:tblGrid>
              <a:tr h="53793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Option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Products</a:t>
                      </a:r>
                    </a:p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51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 Current Products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REG/RRS/NSPIN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Change</a:t>
                      </a:r>
                      <a:r>
                        <a:rPr lang="en-US" sz="1200" baseline="0" dirty="0" smtClean="0"/>
                        <a:t> RT from what we have today. Merges RT Online and Offline reserves into one product.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Same ASDC in both DAM and RT.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441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Non Spin Replaced by SOR/NSOR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REG/RRS/SOR/NSOR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Change</a:t>
                      </a:r>
                      <a:r>
                        <a:rPr lang="en-US" sz="1200" baseline="0" dirty="0" smtClean="0"/>
                        <a:t> DAM from what we have today. Creates SOR and NSOR products in DAM to mimic current RT products.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Same ASDC in both DAM and 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9161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Non Spin from truly Off-Line Resources only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REG/RRS/NSOR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Change</a:t>
                      </a:r>
                      <a:r>
                        <a:rPr lang="en-US" sz="1200" baseline="0" dirty="0" smtClean="0"/>
                        <a:t> DAM and RT from what we have today.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Non Spin provided by truly offline resources in DAM and RT.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4231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Hybrid of Option 1 and Option 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DAM:</a:t>
                      </a:r>
                      <a:r>
                        <a:rPr lang="en-US" sz="1200" baseline="0" dirty="0" smtClean="0"/>
                        <a:t> REG/RRS/NSPIN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RT: REG/RRS/SOR/NSOR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Closest parallel to current implementation with ORDC B+ in RT.</a:t>
                      </a:r>
                    </a:p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SWOC for DAM is different than RT..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600" y="5801414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SOR = Spinning Operating Reserve</a:t>
            </a:r>
          </a:p>
          <a:p>
            <a:r>
              <a:rPr lang="en-US" sz="1200" dirty="0" smtClean="0"/>
              <a:t>NSOR = Non–Spinning Operating Reserve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</TotalTime>
  <Words>207</Words>
  <Application>Microsoft Office PowerPoint</Application>
  <PresentationFormat>On-screen Show (4:3)</PresentationFormat>
  <Paragraphs>45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First Order Decision Points for RTC</vt:lpstr>
      <vt:lpstr>Product Set Choices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ps</cp:lastModifiedBy>
  <cp:revision>26</cp:revision>
  <cp:lastPrinted>2016-01-21T20:53:15Z</cp:lastPrinted>
  <dcterms:created xsi:type="dcterms:W3CDTF">2016-01-21T15:20:31Z</dcterms:created>
  <dcterms:modified xsi:type="dcterms:W3CDTF">2017-09-11T19:43:11Z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