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1"/>
  </p:notesMasterIdLst>
  <p:handoutMasterIdLst>
    <p:handoutMasterId r:id="rId32"/>
  </p:handoutMasterIdLst>
  <p:sldIdLst>
    <p:sldId id="260" r:id="rId6"/>
    <p:sldId id="270" r:id="rId7"/>
    <p:sldId id="324" r:id="rId8"/>
    <p:sldId id="312" r:id="rId9"/>
    <p:sldId id="319" r:id="rId10"/>
    <p:sldId id="317" r:id="rId11"/>
    <p:sldId id="316" r:id="rId12"/>
    <p:sldId id="305" r:id="rId13"/>
    <p:sldId id="306" r:id="rId14"/>
    <p:sldId id="307" r:id="rId15"/>
    <p:sldId id="271" r:id="rId16"/>
    <p:sldId id="323" r:id="rId17"/>
    <p:sldId id="309" r:id="rId18"/>
    <p:sldId id="310" r:id="rId19"/>
    <p:sldId id="311" r:id="rId20"/>
    <p:sldId id="313" r:id="rId21"/>
    <p:sldId id="327" r:id="rId22"/>
    <p:sldId id="325" r:id="rId23"/>
    <p:sldId id="293" r:id="rId24"/>
    <p:sldId id="296" r:id="rId25"/>
    <p:sldId id="322" r:id="rId26"/>
    <p:sldId id="326" r:id="rId27"/>
    <p:sldId id="298" r:id="rId28"/>
    <p:sldId id="283" r:id="rId29"/>
    <p:sldId id="29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bigbee" initials="NB" lastIdx="10" clrIdx="0">
    <p:extLst>
      <p:ext uri="{19B8F6BF-5375-455C-9EA6-DF929625EA0E}">
        <p15:presenceInfo xmlns:p15="http://schemas.microsoft.com/office/powerpoint/2012/main" userId="nbigbee" providerId="None"/>
      </p:ext>
    </p:extLst>
  </p:cmAuthor>
  <p:cmAuthor id="2" name="Hailu, Ted" initials="HT" lastIdx="9" clrIdx="1">
    <p:extLst>
      <p:ext uri="{19B8F6BF-5375-455C-9EA6-DF929625EA0E}">
        <p15:presenceInfo xmlns:p15="http://schemas.microsoft.com/office/powerpoint/2012/main" userId="S-1-5-21-639947351-343809578-3807592339-48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9" autoAdjust="0"/>
    <p:restoredTop sz="88878" autoAdjust="0"/>
  </p:normalViewPr>
  <p:slideViewPr>
    <p:cSldViewPr showGuides="1">
      <p:cViewPr varScale="1">
        <p:scale>
          <a:sx n="114" d="100"/>
          <a:sy n="114" d="100"/>
        </p:scale>
        <p:origin x="1134" y="102"/>
      </p:cViewPr>
      <p:guideLst>
        <p:guide orient="horz" pos="2160"/>
        <p:guide pos="2880"/>
      </p:guideLst>
    </p:cSldViewPr>
  </p:slideViewPr>
  <p:notesTextViewPr>
    <p:cViewPr>
      <p:scale>
        <a:sx n="3" d="2"/>
        <a:sy n="3" d="2"/>
      </p:scale>
      <p:origin x="0" y="0"/>
    </p:cViewPr>
  </p:notesTextViewPr>
  <p:notesViewPr>
    <p:cSldViewPr showGuides="1">
      <p:cViewPr varScale="1">
        <p:scale>
          <a:sx n="57" d="100"/>
          <a:sy n="57"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BDC60-9F95-4E18-B411-7D6B710DE19F}" type="doc">
      <dgm:prSet loTypeId="urn:microsoft.com/office/officeart/2005/8/layout/hierarchy2" loCatId="hierarchy" qsTypeId="urn:microsoft.com/office/officeart/2005/8/quickstyle/3d7" qsCatId="3D" csTypeId="urn:microsoft.com/office/officeart/2005/8/colors/accent1_2" csCatId="accent1" phldr="1"/>
      <dgm:spPr/>
      <dgm:t>
        <a:bodyPr/>
        <a:lstStyle/>
        <a:p>
          <a:endParaRPr lang="en-US"/>
        </a:p>
      </dgm:t>
    </dgm:pt>
    <dgm:pt modelId="{01167398-A32D-4DEF-8C7E-E9E0146D57AD}">
      <dgm:prSet phldrT="[Text]"/>
      <dgm:spPr/>
      <dgm:t>
        <a:bodyPr/>
        <a:lstStyle/>
        <a:p>
          <a:r>
            <a:rPr lang="en-US" dirty="0" smtClean="0"/>
            <a:t>TDSP</a:t>
          </a:r>
          <a:endParaRPr lang="en-US" dirty="0"/>
        </a:p>
      </dgm:t>
    </dgm:pt>
    <dgm:pt modelId="{4992DADD-3679-49C6-B3F8-C7A406A94C59}" type="parTrans" cxnId="{CC3B26C4-87A8-4DEC-B630-EAB8AC842C71}">
      <dgm:prSet/>
      <dgm:spPr/>
      <dgm:t>
        <a:bodyPr/>
        <a:lstStyle/>
        <a:p>
          <a:endParaRPr lang="en-US"/>
        </a:p>
      </dgm:t>
    </dgm:pt>
    <dgm:pt modelId="{AA0B2D26-51D2-4697-BA2D-DBEBFFB5D695}" type="sibTrans" cxnId="{CC3B26C4-87A8-4DEC-B630-EAB8AC842C71}">
      <dgm:prSet/>
      <dgm:spPr/>
      <dgm:t>
        <a:bodyPr/>
        <a:lstStyle/>
        <a:p>
          <a:endParaRPr lang="en-US"/>
        </a:p>
      </dgm:t>
    </dgm:pt>
    <dgm:pt modelId="{CFDDA622-01DC-4018-9FFB-6BC17A06200B}">
      <dgm:prSet phldrT="[Text]"/>
      <dgm:spPr/>
      <dgm:t>
        <a:bodyPr/>
        <a:lstStyle/>
        <a:p>
          <a:r>
            <a:rPr lang="en-US" dirty="0" smtClean="0"/>
            <a:t>Distribution Operations</a:t>
          </a:r>
          <a:endParaRPr lang="en-US" dirty="0"/>
        </a:p>
      </dgm:t>
    </dgm:pt>
    <dgm:pt modelId="{83C07064-E26C-4299-A391-347BFFB22110}" type="parTrans" cxnId="{FEA921A7-5A79-4149-97E5-227CAD08754A}">
      <dgm:prSet/>
      <dgm:spPr/>
      <dgm:t>
        <a:bodyPr/>
        <a:lstStyle/>
        <a:p>
          <a:endParaRPr lang="en-US" dirty="0"/>
        </a:p>
      </dgm:t>
    </dgm:pt>
    <dgm:pt modelId="{F8028C48-705A-4947-8A62-BC5C40F3FB4A}" type="sibTrans" cxnId="{FEA921A7-5A79-4149-97E5-227CAD08754A}">
      <dgm:prSet/>
      <dgm:spPr/>
      <dgm:t>
        <a:bodyPr/>
        <a:lstStyle/>
        <a:p>
          <a:endParaRPr lang="en-US"/>
        </a:p>
      </dgm:t>
    </dgm:pt>
    <dgm:pt modelId="{98AFCB03-7DBD-48FF-9164-BDE215BB639B}">
      <dgm:prSet phldrT="[Text]"/>
      <dgm:spPr/>
      <dgm:t>
        <a:bodyPr/>
        <a:lstStyle/>
        <a:p>
          <a:r>
            <a:rPr lang="en-US" dirty="0" smtClean="0"/>
            <a:t>Transmission Operations</a:t>
          </a:r>
          <a:endParaRPr lang="en-US" dirty="0"/>
        </a:p>
      </dgm:t>
    </dgm:pt>
    <dgm:pt modelId="{6ED52855-8714-4EDE-82EE-6B87975206C7}" type="parTrans" cxnId="{05079E4C-A642-486E-BA45-C61E946AF479}">
      <dgm:prSet/>
      <dgm:spPr/>
      <dgm:t>
        <a:bodyPr/>
        <a:lstStyle/>
        <a:p>
          <a:endParaRPr lang="en-US" dirty="0"/>
        </a:p>
      </dgm:t>
    </dgm:pt>
    <dgm:pt modelId="{30520EE7-D7F3-429F-A46B-C2FE736BC2DB}" type="sibTrans" cxnId="{05079E4C-A642-486E-BA45-C61E946AF479}">
      <dgm:prSet/>
      <dgm:spPr/>
      <dgm:t>
        <a:bodyPr/>
        <a:lstStyle/>
        <a:p>
          <a:endParaRPr lang="en-US"/>
        </a:p>
      </dgm:t>
    </dgm:pt>
    <dgm:pt modelId="{459D6446-C128-4AFD-93C0-666222B09541}">
      <dgm:prSet phldrT="[Text]"/>
      <dgm:spPr/>
      <dgm:t>
        <a:bodyPr/>
        <a:lstStyle/>
        <a:p>
          <a:r>
            <a:rPr lang="en-US" dirty="0" smtClean="0"/>
            <a:t>DC Tie Operator</a:t>
          </a:r>
          <a:endParaRPr lang="en-US" dirty="0"/>
        </a:p>
      </dgm:t>
    </dgm:pt>
    <dgm:pt modelId="{220A40FF-7E69-4CBD-B432-14A85FA9F30A}" type="sibTrans" cxnId="{1F1BA561-5D60-4862-9755-73756EA13900}">
      <dgm:prSet/>
      <dgm:spPr/>
      <dgm:t>
        <a:bodyPr/>
        <a:lstStyle/>
        <a:p>
          <a:endParaRPr lang="en-US"/>
        </a:p>
      </dgm:t>
    </dgm:pt>
    <dgm:pt modelId="{8A344BF3-A50B-461E-8CF2-E4746DF56EAD}" type="parTrans" cxnId="{1F1BA561-5D60-4862-9755-73756EA13900}">
      <dgm:prSet/>
      <dgm:spPr/>
      <dgm:t>
        <a:bodyPr/>
        <a:lstStyle/>
        <a:p>
          <a:endParaRPr lang="en-US" dirty="0"/>
        </a:p>
      </dgm:t>
    </dgm:pt>
    <dgm:pt modelId="{157ACC49-8EA4-4572-A897-9077267BAC77}">
      <dgm:prSet/>
      <dgm:spPr/>
      <dgm:t>
        <a:bodyPr/>
        <a:lstStyle/>
        <a:p>
          <a:r>
            <a:rPr lang="en-US" dirty="0" smtClean="0"/>
            <a:t>Retail Operations</a:t>
          </a:r>
          <a:endParaRPr lang="en-US" dirty="0"/>
        </a:p>
      </dgm:t>
    </dgm:pt>
    <dgm:pt modelId="{261C2C65-E249-4ECB-B978-383DDFA2D51B}" type="parTrans" cxnId="{46A4A06C-ECFD-4AA7-9AEA-F3E83CEDB264}">
      <dgm:prSet/>
      <dgm:spPr/>
      <dgm:t>
        <a:bodyPr/>
        <a:lstStyle/>
        <a:p>
          <a:endParaRPr lang="en-US" dirty="0"/>
        </a:p>
      </dgm:t>
    </dgm:pt>
    <dgm:pt modelId="{5C3740F9-8925-4998-B4F4-E981D6B010ED}" type="sibTrans" cxnId="{46A4A06C-ECFD-4AA7-9AEA-F3E83CEDB264}">
      <dgm:prSet/>
      <dgm:spPr/>
      <dgm:t>
        <a:bodyPr/>
        <a:lstStyle/>
        <a:p>
          <a:endParaRPr lang="en-US"/>
        </a:p>
      </dgm:t>
    </dgm:pt>
    <dgm:pt modelId="{EFEEA0EE-A766-4B42-AC2B-33D9ABD34491}">
      <dgm:prSet/>
      <dgm:spPr/>
      <dgm:t>
        <a:bodyPr/>
        <a:lstStyle/>
        <a:p>
          <a:r>
            <a:rPr lang="en-US" dirty="0" smtClean="0"/>
            <a:t>etc…</a:t>
          </a:r>
          <a:endParaRPr lang="en-US" dirty="0"/>
        </a:p>
      </dgm:t>
    </dgm:pt>
    <dgm:pt modelId="{F11A42A2-F44A-4CDB-BF34-CB876A15DF31}" type="parTrans" cxnId="{475519BE-D613-4BA8-95B1-8307BED01AA9}">
      <dgm:prSet/>
      <dgm:spPr/>
      <dgm:t>
        <a:bodyPr/>
        <a:lstStyle/>
        <a:p>
          <a:endParaRPr lang="en-US" dirty="0"/>
        </a:p>
      </dgm:t>
    </dgm:pt>
    <dgm:pt modelId="{56CFFC6B-F895-4196-86F6-AFC1973C4DF0}" type="sibTrans" cxnId="{475519BE-D613-4BA8-95B1-8307BED01AA9}">
      <dgm:prSet/>
      <dgm:spPr/>
      <dgm:t>
        <a:bodyPr/>
        <a:lstStyle/>
        <a:p>
          <a:endParaRPr lang="en-US"/>
        </a:p>
      </dgm:t>
    </dgm:pt>
    <dgm:pt modelId="{9C960F83-16EE-4DFF-A233-3D3E7ADC79EB}">
      <dgm:prSet/>
      <dgm:spPr/>
      <dgm:t>
        <a:bodyPr/>
        <a:lstStyle/>
        <a:p>
          <a:r>
            <a:rPr lang="en-US" dirty="0" smtClean="0"/>
            <a:t>CRRAH</a:t>
          </a:r>
          <a:endParaRPr lang="en-US" dirty="0"/>
        </a:p>
      </dgm:t>
    </dgm:pt>
    <dgm:pt modelId="{1210452B-87F5-4403-8F48-3B579671BCBA}" type="parTrans" cxnId="{D0C623FB-233F-45CF-9748-31CB3BBEE9B7}">
      <dgm:prSet/>
      <dgm:spPr/>
      <dgm:t>
        <a:bodyPr/>
        <a:lstStyle/>
        <a:p>
          <a:endParaRPr lang="en-US"/>
        </a:p>
      </dgm:t>
    </dgm:pt>
    <dgm:pt modelId="{1AA27D28-5762-4CC4-83A1-21410D02BBB5}" type="sibTrans" cxnId="{D0C623FB-233F-45CF-9748-31CB3BBEE9B7}">
      <dgm:prSet/>
      <dgm:spPr/>
      <dgm:t>
        <a:bodyPr/>
        <a:lstStyle/>
        <a:p>
          <a:endParaRPr lang="en-US"/>
        </a:p>
      </dgm:t>
    </dgm:pt>
    <dgm:pt modelId="{6EA8B4EB-273D-4175-BC61-1B20D5548A1E}">
      <dgm:prSet/>
      <dgm:spPr/>
      <dgm:t>
        <a:bodyPr/>
        <a:lstStyle/>
        <a:p>
          <a:r>
            <a:rPr lang="en-US" dirty="0" smtClean="0"/>
            <a:t>RE</a:t>
          </a:r>
          <a:endParaRPr lang="en-US" dirty="0"/>
        </a:p>
      </dgm:t>
    </dgm:pt>
    <dgm:pt modelId="{7114D43C-4566-41AC-974F-52A49CEBDD35}" type="parTrans" cxnId="{21214658-A241-48CD-B840-2B2D4AE4FCCC}">
      <dgm:prSet/>
      <dgm:spPr/>
      <dgm:t>
        <a:bodyPr/>
        <a:lstStyle/>
        <a:p>
          <a:endParaRPr lang="en-US"/>
        </a:p>
      </dgm:t>
    </dgm:pt>
    <dgm:pt modelId="{C1552527-3F0E-48F5-A61B-0AC55B363EA7}" type="sibTrans" cxnId="{21214658-A241-48CD-B840-2B2D4AE4FCCC}">
      <dgm:prSet/>
      <dgm:spPr/>
      <dgm:t>
        <a:bodyPr/>
        <a:lstStyle/>
        <a:p>
          <a:endParaRPr lang="en-US"/>
        </a:p>
      </dgm:t>
    </dgm:pt>
    <dgm:pt modelId="{87838829-7BD1-42EC-9BA4-18C1F415E561}">
      <dgm:prSet/>
      <dgm:spPr/>
      <dgm:t>
        <a:bodyPr/>
        <a:lstStyle/>
        <a:p>
          <a:r>
            <a:rPr lang="en-US" dirty="0" smtClean="0"/>
            <a:t>LSE</a:t>
          </a:r>
          <a:endParaRPr lang="en-US" dirty="0"/>
        </a:p>
      </dgm:t>
    </dgm:pt>
    <dgm:pt modelId="{A5E769D4-FFE3-43B9-8CF0-7B161F7B463C}" type="parTrans" cxnId="{06C2A909-972D-47CB-BE05-7CC47A392FD0}">
      <dgm:prSet/>
      <dgm:spPr/>
      <dgm:t>
        <a:bodyPr/>
        <a:lstStyle/>
        <a:p>
          <a:endParaRPr lang="en-US"/>
        </a:p>
      </dgm:t>
    </dgm:pt>
    <dgm:pt modelId="{1435A437-81AD-465C-9E94-801BA7F61166}" type="sibTrans" cxnId="{06C2A909-972D-47CB-BE05-7CC47A392FD0}">
      <dgm:prSet/>
      <dgm:spPr/>
      <dgm:t>
        <a:bodyPr/>
        <a:lstStyle/>
        <a:p>
          <a:endParaRPr lang="en-US"/>
        </a:p>
      </dgm:t>
    </dgm:pt>
    <dgm:pt modelId="{595CA74B-91EC-4E77-98E4-9DE8F207AEA4}">
      <dgm:prSet/>
      <dgm:spPr/>
      <dgm:t>
        <a:bodyPr/>
        <a:lstStyle/>
        <a:p>
          <a:r>
            <a:rPr lang="en-US" dirty="0" smtClean="0"/>
            <a:t>QSE</a:t>
          </a:r>
          <a:endParaRPr lang="en-US" dirty="0"/>
        </a:p>
      </dgm:t>
    </dgm:pt>
    <dgm:pt modelId="{E19587A9-A833-48DD-A8CA-F24CB875C1BC}" type="parTrans" cxnId="{5BE332D3-C250-4AF3-AFE1-FEC65827960B}">
      <dgm:prSet/>
      <dgm:spPr/>
      <dgm:t>
        <a:bodyPr/>
        <a:lstStyle/>
        <a:p>
          <a:endParaRPr lang="en-US"/>
        </a:p>
      </dgm:t>
    </dgm:pt>
    <dgm:pt modelId="{39AE4CB8-7888-49D4-B3CE-4466DA3B0CC4}" type="sibTrans" cxnId="{5BE332D3-C250-4AF3-AFE1-FEC65827960B}">
      <dgm:prSet/>
      <dgm:spPr/>
      <dgm:t>
        <a:bodyPr/>
        <a:lstStyle/>
        <a:p>
          <a:endParaRPr lang="en-US"/>
        </a:p>
      </dgm:t>
    </dgm:pt>
    <dgm:pt modelId="{C611083C-7C3A-42A3-91A5-2410E80721D8}" type="pres">
      <dgm:prSet presAssocID="{C8ABDC60-9F95-4E18-B411-7D6B710DE19F}" presName="diagram" presStyleCnt="0">
        <dgm:presLayoutVars>
          <dgm:chPref val="1"/>
          <dgm:dir/>
          <dgm:animOne val="branch"/>
          <dgm:animLvl val="lvl"/>
          <dgm:resizeHandles val="exact"/>
        </dgm:presLayoutVars>
      </dgm:prSet>
      <dgm:spPr/>
      <dgm:t>
        <a:bodyPr/>
        <a:lstStyle/>
        <a:p>
          <a:endParaRPr lang="en-US"/>
        </a:p>
      </dgm:t>
    </dgm:pt>
    <dgm:pt modelId="{4BB477C1-D736-4F89-A8BA-B188BCC0352D}" type="pres">
      <dgm:prSet presAssocID="{87838829-7BD1-42EC-9BA4-18C1F415E561}" presName="root1" presStyleCnt="0"/>
      <dgm:spPr/>
    </dgm:pt>
    <dgm:pt modelId="{3D8F1661-316D-4C22-89CF-FFF24E74A0F0}" type="pres">
      <dgm:prSet presAssocID="{87838829-7BD1-42EC-9BA4-18C1F415E561}" presName="LevelOneTextNode" presStyleLbl="node0" presStyleIdx="0" presStyleCnt="5">
        <dgm:presLayoutVars>
          <dgm:chPref val="3"/>
        </dgm:presLayoutVars>
      </dgm:prSet>
      <dgm:spPr/>
      <dgm:t>
        <a:bodyPr/>
        <a:lstStyle/>
        <a:p>
          <a:endParaRPr lang="en-US"/>
        </a:p>
      </dgm:t>
    </dgm:pt>
    <dgm:pt modelId="{E1E9833E-03D2-4966-B3A4-361E37EE2ADC}" type="pres">
      <dgm:prSet presAssocID="{87838829-7BD1-42EC-9BA4-18C1F415E561}" presName="level2hierChild" presStyleCnt="0"/>
      <dgm:spPr/>
    </dgm:pt>
    <dgm:pt modelId="{4BD7C5A4-9424-42E7-9077-570C109D383B}" type="pres">
      <dgm:prSet presAssocID="{595CA74B-91EC-4E77-98E4-9DE8F207AEA4}" presName="root1" presStyleCnt="0"/>
      <dgm:spPr/>
    </dgm:pt>
    <dgm:pt modelId="{D1C6F5C3-E38F-4FE2-A6F9-934A8AD17A22}" type="pres">
      <dgm:prSet presAssocID="{595CA74B-91EC-4E77-98E4-9DE8F207AEA4}" presName="LevelOneTextNode" presStyleLbl="node0" presStyleIdx="1" presStyleCnt="5">
        <dgm:presLayoutVars>
          <dgm:chPref val="3"/>
        </dgm:presLayoutVars>
      </dgm:prSet>
      <dgm:spPr/>
      <dgm:t>
        <a:bodyPr/>
        <a:lstStyle/>
        <a:p>
          <a:endParaRPr lang="en-US"/>
        </a:p>
      </dgm:t>
    </dgm:pt>
    <dgm:pt modelId="{6D78AC4E-C95F-4897-AE5E-640999130F73}" type="pres">
      <dgm:prSet presAssocID="{595CA74B-91EC-4E77-98E4-9DE8F207AEA4}" presName="level2hierChild" presStyleCnt="0"/>
      <dgm:spPr/>
    </dgm:pt>
    <dgm:pt modelId="{4C1C4766-840E-43FA-9025-44AC9DBCEC5A}" type="pres">
      <dgm:prSet presAssocID="{01167398-A32D-4DEF-8C7E-E9E0146D57AD}" presName="root1" presStyleCnt="0"/>
      <dgm:spPr/>
    </dgm:pt>
    <dgm:pt modelId="{928BE7BA-AA43-4714-8D6E-3BE47FA29AD7}" type="pres">
      <dgm:prSet presAssocID="{01167398-A32D-4DEF-8C7E-E9E0146D57AD}" presName="LevelOneTextNode" presStyleLbl="node0" presStyleIdx="2" presStyleCnt="5">
        <dgm:presLayoutVars>
          <dgm:chPref val="3"/>
        </dgm:presLayoutVars>
      </dgm:prSet>
      <dgm:spPr/>
      <dgm:t>
        <a:bodyPr/>
        <a:lstStyle/>
        <a:p>
          <a:endParaRPr lang="en-US"/>
        </a:p>
      </dgm:t>
    </dgm:pt>
    <dgm:pt modelId="{1CA87B9B-C40F-46AE-BD3F-C3433F27FDBA}" type="pres">
      <dgm:prSet presAssocID="{01167398-A32D-4DEF-8C7E-E9E0146D57AD}" presName="level2hierChild" presStyleCnt="0"/>
      <dgm:spPr/>
    </dgm:pt>
    <dgm:pt modelId="{B1CB7DEE-FC1B-42F0-B5F5-3D1B34ED0A8B}" type="pres">
      <dgm:prSet presAssocID="{83C07064-E26C-4299-A391-347BFFB22110}" presName="conn2-1" presStyleLbl="parChTrans1D2" presStyleIdx="0" presStyleCnt="4"/>
      <dgm:spPr/>
      <dgm:t>
        <a:bodyPr/>
        <a:lstStyle/>
        <a:p>
          <a:endParaRPr lang="en-US"/>
        </a:p>
      </dgm:t>
    </dgm:pt>
    <dgm:pt modelId="{FC5B651A-78BC-471C-8297-036A82315834}" type="pres">
      <dgm:prSet presAssocID="{83C07064-E26C-4299-A391-347BFFB22110}" presName="connTx" presStyleLbl="parChTrans1D2" presStyleIdx="0" presStyleCnt="4"/>
      <dgm:spPr/>
      <dgm:t>
        <a:bodyPr/>
        <a:lstStyle/>
        <a:p>
          <a:endParaRPr lang="en-US"/>
        </a:p>
      </dgm:t>
    </dgm:pt>
    <dgm:pt modelId="{21D97135-167E-422E-9520-5C3A15257C1A}" type="pres">
      <dgm:prSet presAssocID="{CFDDA622-01DC-4018-9FFB-6BC17A06200B}" presName="root2" presStyleCnt="0"/>
      <dgm:spPr/>
    </dgm:pt>
    <dgm:pt modelId="{5BC479D3-0518-49B9-9A3F-05E92143DD32}" type="pres">
      <dgm:prSet presAssocID="{CFDDA622-01DC-4018-9FFB-6BC17A06200B}" presName="LevelTwoTextNode" presStyleLbl="node2" presStyleIdx="0" presStyleCnt="4">
        <dgm:presLayoutVars>
          <dgm:chPref val="3"/>
        </dgm:presLayoutVars>
      </dgm:prSet>
      <dgm:spPr/>
      <dgm:t>
        <a:bodyPr/>
        <a:lstStyle/>
        <a:p>
          <a:endParaRPr lang="en-US"/>
        </a:p>
      </dgm:t>
    </dgm:pt>
    <dgm:pt modelId="{87BAEAC1-CE3A-45A7-B184-9CD9810909E7}" type="pres">
      <dgm:prSet presAssocID="{CFDDA622-01DC-4018-9FFB-6BC17A06200B}" presName="level3hierChild" presStyleCnt="0"/>
      <dgm:spPr/>
    </dgm:pt>
    <dgm:pt modelId="{785B55D0-72DB-4F0D-8C0E-1AEE36082AFD}" type="pres">
      <dgm:prSet presAssocID="{6ED52855-8714-4EDE-82EE-6B87975206C7}" presName="conn2-1" presStyleLbl="parChTrans1D2" presStyleIdx="1" presStyleCnt="4"/>
      <dgm:spPr/>
      <dgm:t>
        <a:bodyPr/>
        <a:lstStyle/>
        <a:p>
          <a:endParaRPr lang="en-US"/>
        </a:p>
      </dgm:t>
    </dgm:pt>
    <dgm:pt modelId="{5D696649-11AC-4DAC-8513-981A6D597DA3}" type="pres">
      <dgm:prSet presAssocID="{6ED52855-8714-4EDE-82EE-6B87975206C7}" presName="connTx" presStyleLbl="parChTrans1D2" presStyleIdx="1" presStyleCnt="4"/>
      <dgm:spPr/>
      <dgm:t>
        <a:bodyPr/>
        <a:lstStyle/>
        <a:p>
          <a:endParaRPr lang="en-US"/>
        </a:p>
      </dgm:t>
    </dgm:pt>
    <dgm:pt modelId="{D7193853-3F49-49B9-90C6-C10B7A034C9C}" type="pres">
      <dgm:prSet presAssocID="{98AFCB03-7DBD-48FF-9164-BDE215BB639B}" presName="root2" presStyleCnt="0"/>
      <dgm:spPr/>
    </dgm:pt>
    <dgm:pt modelId="{D87A4D89-76A5-42CF-B0EE-FBC9E456D7C3}" type="pres">
      <dgm:prSet presAssocID="{98AFCB03-7DBD-48FF-9164-BDE215BB639B}" presName="LevelTwoTextNode" presStyleLbl="node2" presStyleIdx="1" presStyleCnt="4">
        <dgm:presLayoutVars>
          <dgm:chPref val="3"/>
        </dgm:presLayoutVars>
      </dgm:prSet>
      <dgm:spPr/>
      <dgm:t>
        <a:bodyPr/>
        <a:lstStyle/>
        <a:p>
          <a:endParaRPr lang="en-US"/>
        </a:p>
      </dgm:t>
    </dgm:pt>
    <dgm:pt modelId="{76572E46-5487-4FC0-B1EF-F3DB76685F83}" type="pres">
      <dgm:prSet presAssocID="{98AFCB03-7DBD-48FF-9164-BDE215BB639B}" presName="level3hierChild" presStyleCnt="0"/>
      <dgm:spPr/>
    </dgm:pt>
    <dgm:pt modelId="{3F04DCBC-7585-44EA-B148-EDE5FA74B4B9}" type="pres">
      <dgm:prSet presAssocID="{8A344BF3-A50B-461E-8CF2-E4746DF56EAD}" presName="conn2-1" presStyleLbl="parChTrans1D3" presStyleIdx="0" presStyleCnt="1"/>
      <dgm:spPr/>
      <dgm:t>
        <a:bodyPr/>
        <a:lstStyle/>
        <a:p>
          <a:endParaRPr lang="en-US"/>
        </a:p>
      </dgm:t>
    </dgm:pt>
    <dgm:pt modelId="{5DCAE653-F61F-47B6-9A55-A96BCBE06349}" type="pres">
      <dgm:prSet presAssocID="{8A344BF3-A50B-461E-8CF2-E4746DF56EAD}" presName="connTx" presStyleLbl="parChTrans1D3" presStyleIdx="0" presStyleCnt="1"/>
      <dgm:spPr/>
      <dgm:t>
        <a:bodyPr/>
        <a:lstStyle/>
        <a:p>
          <a:endParaRPr lang="en-US"/>
        </a:p>
      </dgm:t>
    </dgm:pt>
    <dgm:pt modelId="{74F22874-C612-47FF-B7AA-00886D9418BF}" type="pres">
      <dgm:prSet presAssocID="{459D6446-C128-4AFD-93C0-666222B09541}" presName="root2" presStyleCnt="0"/>
      <dgm:spPr/>
    </dgm:pt>
    <dgm:pt modelId="{991CB5A5-B81B-466F-847C-7FE7DD11A8B2}" type="pres">
      <dgm:prSet presAssocID="{459D6446-C128-4AFD-93C0-666222B09541}" presName="LevelTwoTextNode" presStyleLbl="node3" presStyleIdx="0" presStyleCnt="1">
        <dgm:presLayoutVars>
          <dgm:chPref val="3"/>
        </dgm:presLayoutVars>
      </dgm:prSet>
      <dgm:spPr/>
      <dgm:t>
        <a:bodyPr/>
        <a:lstStyle/>
        <a:p>
          <a:endParaRPr lang="en-US"/>
        </a:p>
      </dgm:t>
    </dgm:pt>
    <dgm:pt modelId="{8AE6340A-7803-4149-A514-24103CFDCE84}" type="pres">
      <dgm:prSet presAssocID="{459D6446-C128-4AFD-93C0-666222B09541}" presName="level3hierChild" presStyleCnt="0"/>
      <dgm:spPr/>
    </dgm:pt>
    <dgm:pt modelId="{1312DC5E-A789-4AC4-BD97-BF8C41D1EB11}" type="pres">
      <dgm:prSet presAssocID="{261C2C65-E249-4ECB-B978-383DDFA2D51B}" presName="conn2-1" presStyleLbl="parChTrans1D2" presStyleIdx="2" presStyleCnt="4"/>
      <dgm:spPr/>
      <dgm:t>
        <a:bodyPr/>
        <a:lstStyle/>
        <a:p>
          <a:endParaRPr lang="en-US"/>
        </a:p>
      </dgm:t>
    </dgm:pt>
    <dgm:pt modelId="{E9A516AD-43CD-427F-A446-C314CC862351}" type="pres">
      <dgm:prSet presAssocID="{261C2C65-E249-4ECB-B978-383DDFA2D51B}" presName="connTx" presStyleLbl="parChTrans1D2" presStyleIdx="2" presStyleCnt="4"/>
      <dgm:spPr/>
      <dgm:t>
        <a:bodyPr/>
        <a:lstStyle/>
        <a:p>
          <a:endParaRPr lang="en-US"/>
        </a:p>
      </dgm:t>
    </dgm:pt>
    <dgm:pt modelId="{7F8E7053-3EB1-43F7-80E7-A11EF06720BB}" type="pres">
      <dgm:prSet presAssocID="{157ACC49-8EA4-4572-A897-9077267BAC77}" presName="root2" presStyleCnt="0"/>
      <dgm:spPr/>
    </dgm:pt>
    <dgm:pt modelId="{8087CB64-A04E-40EE-9C31-55FA10559F09}" type="pres">
      <dgm:prSet presAssocID="{157ACC49-8EA4-4572-A897-9077267BAC77}" presName="LevelTwoTextNode" presStyleLbl="node2" presStyleIdx="2" presStyleCnt="4">
        <dgm:presLayoutVars>
          <dgm:chPref val="3"/>
        </dgm:presLayoutVars>
      </dgm:prSet>
      <dgm:spPr/>
      <dgm:t>
        <a:bodyPr/>
        <a:lstStyle/>
        <a:p>
          <a:endParaRPr lang="en-US"/>
        </a:p>
      </dgm:t>
    </dgm:pt>
    <dgm:pt modelId="{EAD3E02E-F69C-4CDE-B4B1-A88B376C3FAC}" type="pres">
      <dgm:prSet presAssocID="{157ACC49-8EA4-4572-A897-9077267BAC77}" presName="level3hierChild" presStyleCnt="0"/>
      <dgm:spPr/>
    </dgm:pt>
    <dgm:pt modelId="{2DC7346E-5D91-47D9-B0E2-168E47E157B5}" type="pres">
      <dgm:prSet presAssocID="{F11A42A2-F44A-4CDB-BF34-CB876A15DF31}" presName="conn2-1" presStyleLbl="parChTrans1D2" presStyleIdx="3" presStyleCnt="4"/>
      <dgm:spPr/>
      <dgm:t>
        <a:bodyPr/>
        <a:lstStyle/>
        <a:p>
          <a:endParaRPr lang="en-US"/>
        </a:p>
      </dgm:t>
    </dgm:pt>
    <dgm:pt modelId="{F2ACED43-4870-4A75-8278-A8F973B7EE7A}" type="pres">
      <dgm:prSet presAssocID="{F11A42A2-F44A-4CDB-BF34-CB876A15DF31}" presName="connTx" presStyleLbl="parChTrans1D2" presStyleIdx="3" presStyleCnt="4"/>
      <dgm:spPr/>
      <dgm:t>
        <a:bodyPr/>
        <a:lstStyle/>
        <a:p>
          <a:endParaRPr lang="en-US"/>
        </a:p>
      </dgm:t>
    </dgm:pt>
    <dgm:pt modelId="{ED934D58-86A5-4837-8FD3-41FEE34ACCEF}" type="pres">
      <dgm:prSet presAssocID="{EFEEA0EE-A766-4B42-AC2B-33D9ABD34491}" presName="root2" presStyleCnt="0"/>
      <dgm:spPr/>
    </dgm:pt>
    <dgm:pt modelId="{9F3B0D51-FBCB-4CBB-A904-60D0A707EFF7}" type="pres">
      <dgm:prSet presAssocID="{EFEEA0EE-A766-4B42-AC2B-33D9ABD34491}" presName="LevelTwoTextNode" presStyleLbl="node2" presStyleIdx="3" presStyleCnt="4">
        <dgm:presLayoutVars>
          <dgm:chPref val="3"/>
        </dgm:presLayoutVars>
      </dgm:prSet>
      <dgm:spPr/>
      <dgm:t>
        <a:bodyPr/>
        <a:lstStyle/>
        <a:p>
          <a:endParaRPr lang="en-US"/>
        </a:p>
      </dgm:t>
    </dgm:pt>
    <dgm:pt modelId="{EE113E34-6BC6-4DFD-829B-7C04C83DB1AB}" type="pres">
      <dgm:prSet presAssocID="{EFEEA0EE-A766-4B42-AC2B-33D9ABD34491}" presName="level3hierChild" presStyleCnt="0"/>
      <dgm:spPr/>
    </dgm:pt>
    <dgm:pt modelId="{F5DB2ED3-1DB5-4012-90E1-3F71137722A8}" type="pres">
      <dgm:prSet presAssocID="{6EA8B4EB-273D-4175-BC61-1B20D5548A1E}" presName="root1" presStyleCnt="0"/>
      <dgm:spPr/>
    </dgm:pt>
    <dgm:pt modelId="{D40DAB3C-7462-4507-8BD8-335260B41719}" type="pres">
      <dgm:prSet presAssocID="{6EA8B4EB-273D-4175-BC61-1B20D5548A1E}" presName="LevelOneTextNode" presStyleLbl="node0" presStyleIdx="3" presStyleCnt="5">
        <dgm:presLayoutVars>
          <dgm:chPref val="3"/>
        </dgm:presLayoutVars>
      </dgm:prSet>
      <dgm:spPr/>
      <dgm:t>
        <a:bodyPr/>
        <a:lstStyle/>
        <a:p>
          <a:endParaRPr lang="en-US"/>
        </a:p>
      </dgm:t>
    </dgm:pt>
    <dgm:pt modelId="{4AFDF2CB-BDC4-474E-B352-EAF1524C2BF8}" type="pres">
      <dgm:prSet presAssocID="{6EA8B4EB-273D-4175-BC61-1B20D5548A1E}" presName="level2hierChild" presStyleCnt="0"/>
      <dgm:spPr/>
    </dgm:pt>
    <dgm:pt modelId="{E17453C6-8654-47B7-BBAC-D69429198B2F}" type="pres">
      <dgm:prSet presAssocID="{9C960F83-16EE-4DFF-A233-3D3E7ADC79EB}" presName="root1" presStyleCnt="0"/>
      <dgm:spPr/>
    </dgm:pt>
    <dgm:pt modelId="{E9D6F2B5-6FDA-4766-AB4B-8221EECB520D}" type="pres">
      <dgm:prSet presAssocID="{9C960F83-16EE-4DFF-A233-3D3E7ADC79EB}" presName="LevelOneTextNode" presStyleLbl="node0" presStyleIdx="4" presStyleCnt="5">
        <dgm:presLayoutVars>
          <dgm:chPref val="3"/>
        </dgm:presLayoutVars>
      </dgm:prSet>
      <dgm:spPr/>
      <dgm:t>
        <a:bodyPr/>
        <a:lstStyle/>
        <a:p>
          <a:endParaRPr lang="en-US"/>
        </a:p>
      </dgm:t>
    </dgm:pt>
    <dgm:pt modelId="{3076A94A-228A-43CF-BAD0-722573A645ED}" type="pres">
      <dgm:prSet presAssocID="{9C960F83-16EE-4DFF-A233-3D3E7ADC79EB}" presName="level2hierChild" presStyleCnt="0"/>
      <dgm:spPr/>
    </dgm:pt>
  </dgm:ptLst>
  <dgm:cxnLst>
    <dgm:cxn modelId="{CABCF88D-2EEA-486A-9942-89786A1835B0}" type="presOf" srcId="{01167398-A32D-4DEF-8C7E-E9E0146D57AD}" destId="{928BE7BA-AA43-4714-8D6E-3BE47FA29AD7}" srcOrd="0" destOrd="0" presId="urn:microsoft.com/office/officeart/2005/8/layout/hierarchy2"/>
    <dgm:cxn modelId="{FEA921A7-5A79-4149-97E5-227CAD08754A}" srcId="{01167398-A32D-4DEF-8C7E-E9E0146D57AD}" destId="{CFDDA622-01DC-4018-9FFB-6BC17A06200B}" srcOrd="0" destOrd="0" parTransId="{83C07064-E26C-4299-A391-347BFFB22110}" sibTransId="{F8028C48-705A-4947-8A62-BC5C40F3FB4A}"/>
    <dgm:cxn modelId="{475519BE-D613-4BA8-95B1-8307BED01AA9}" srcId="{01167398-A32D-4DEF-8C7E-E9E0146D57AD}" destId="{EFEEA0EE-A766-4B42-AC2B-33D9ABD34491}" srcOrd="3" destOrd="0" parTransId="{F11A42A2-F44A-4CDB-BF34-CB876A15DF31}" sibTransId="{56CFFC6B-F895-4196-86F6-AFC1973C4DF0}"/>
    <dgm:cxn modelId="{B5F7C8E9-8188-4FEB-9D9D-13AA0E1BFC42}" type="presOf" srcId="{C8ABDC60-9F95-4E18-B411-7D6B710DE19F}" destId="{C611083C-7C3A-42A3-91A5-2410E80721D8}" srcOrd="0" destOrd="0" presId="urn:microsoft.com/office/officeart/2005/8/layout/hierarchy2"/>
    <dgm:cxn modelId="{56E56773-FA62-4EF0-8FDF-2FBFBF9B84ED}" type="presOf" srcId="{EFEEA0EE-A766-4B42-AC2B-33D9ABD34491}" destId="{9F3B0D51-FBCB-4CBB-A904-60D0A707EFF7}" srcOrd="0" destOrd="0" presId="urn:microsoft.com/office/officeart/2005/8/layout/hierarchy2"/>
    <dgm:cxn modelId="{06C2A909-972D-47CB-BE05-7CC47A392FD0}" srcId="{C8ABDC60-9F95-4E18-B411-7D6B710DE19F}" destId="{87838829-7BD1-42EC-9BA4-18C1F415E561}" srcOrd="0" destOrd="0" parTransId="{A5E769D4-FFE3-43B9-8CF0-7B161F7B463C}" sibTransId="{1435A437-81AD-465C-9E94-801BA7F61166}"/>
    <dgm:cxn modelId="{05079E4C-A642-486E-BA45-C61E946AF479}" srcId="{01167398-A32D-4DEF-8C7E-E9E0146D57AD}" destId="{98AFCB03-7DBD-48FF-9164-BDE215BB639B}" srcOrd="1" destOrd="0" parTransId="{6ED52855-8714-4EDE-82EE-6B87975206C7}" sibTransId="{30520EE7-D7F3-429F-A46B-C2FE736BC2DB}"/>
    <dgm:cxn modelId="{170F535E-6C87-478E-9891-AF6461213519}" type="presOf" srcId="{F11A42A2-F44A-4CDB-BF34-CB876A15DF31}" destId="{F2ACED43-4870-4A75-8278-A8F973B7EE7A}" srcOrd="1" destOrd="0" presId="urn:microsoft.com/office/officeart/2005/8/layout/hierarchy2"/>
    <dgm:cxn modelId="{B27C91C6-C021-4505-B15A-2CC4A0DDEEB2}" type="presOf" srcId="{595CA74B-91EC-4E77-98E4-9DE8F207AEA4}" destId="{D1C6F5C3-E38F-4FE2-A6F9-934A8AD17A22}" srcOrd="0" destOrd="0" presId="urn:microsoft.com/office/officeart/2005/8/layout/hierarchy2"/>
    <dgm:cxn modelId="{5D05CD75-5C51-49CC-AB07-98424FF25C6B}" type="presOf" srcId="{83C07064-E26C-4299-A391-347BFFB22110}" destId="{FC5B651A-78BC-471C-8297-036A82315834}" srcOrd="1" destOrd="0" presId="urn:microsoft.com/office/officeart/2005/8/layout/hierarchy2"/>
    <dgm:cxn modelId="{46A4A06C-ECFD-4AA7-9AEA-F3E83CEDB264}" srcId="{01167398-A32D-4DEF-8C7E-E9E0146D57AD}" destId="{157ACC49-8EA4-4572-A897-9077267BAC77}" srcOrd="2" destOrd="0" parTransId="{261C2C65-E249-4ECB-B978-383DDFA2D51B}" sibTransId="{5C3740F9-8925-4998-B4F4-E981D6B010ED}"/>
    <dgm:cxn modelId="{CC3B26C4-87A8-4DEC-B630-EAB8AC842C71}" srcId="{C8ABDC60-9F95-4E18-B411-7D6B710DE19F}" destId="{01167398-A32D-4DEF-8C7E-E9E0146D57AD}" srcOrd="2" destOrd="0" parTransId="{4992DADD-3679-49C6-B3F8-C7A406A94C59}" sibTransId="{AA0B2D26-51D2-4697-BA2D-DBEBFFB5D695}"/>
    <dgm:cxn modelId="{5BE332D3-C250-4AF3-AFE1-FEC65827960B}" srcId="{C8ABDC60-9F95-4E18-B411-7D6B710DE19F}" destId="{595CA74B-91EC-4E77-98E4-9DE8F207AEA4}" srcOrd="1" destOrd="0" parTransId="{E19587A9-A833-48DD-A8CA-F24CB875C1BC}" sibTransId="{39AE4CB8-7888-49D4-B3CE-4466DA3B0CC4}"/>
    <dgm:cxn modelId="{70DB8258-5AC2-412F-B8D5-009E75BB68B3}" type="presOf" srcId="{459D6446-C128-4AFD-93C0-666222B09541}" destId="{991CB5A5-B81B-466F-847C-7FE7DD11A8B2}" srcOrd="0" destOrd="0" presId="urn:microsoft.com/office/officeart/2005/8/layout/hierarchy2"/>
    <dgm:cxn modelId="{D5945E6B-877D-4AFE-9A0A-6103B17DC031}" type="presOf" srcId="{8A344BF3-A50B-461E-8CF2-E4746DF56EAD}" destId="{3F04DCBC-7585-44EA-B148-EDE5FA74B4B9}" srcOrd="0" destOrd="0" presId="urn:microsoft.com/office/officeart/2005/8/layout/hierarchy2"/>
    <dgm:cxn modelId="{11577870-3762-4F39-9DA4-440661023501}" type="presOf" srcId="{6ED52855-8714-4EDE-82EE-6B87975206C7}" destId="{785B55D0-72DB-4F0D-8C0E-1AEE36082AFD}" srcOrd="0" destOrd="0" presId="urn:microsoft.com/office/officeart/2005/8/layout/hierarchy2"/>
    <dgm:cxn modelId="{6101B2ED-3AE2-4E45-A095-88A54922A161}" type="presOf" srcId="{9C960F83-16EE-4DFF-A233-3D3E7ADC79EB}" destId="{E9D6F2B5-6FDA-4766-AB4B-8221EECB520D}" srcOrd="0" destOrd="0" presId="urn:microsoft.com/office/officeart/2005/8/layout/hierarchy2"/>
    <dgm:cxn modelId="{12FB6BE3-8692-40F2-B5BA-9A035D043110}" type="presOf" srcId="{6EA8B4EB-273D-4175-BC61-1B20D5548A1E}" destId="{D40DAB3C-7462-4507-8BD8-335260B41719}" srcOrd="0" destOrd="0" presId="urn:microsoft.com/office/officeart/2005/8/layout/hierarchy2"/>
    <dgm:cxn modelId="{1F1BA561-5D60-4862-9755-73756EA13900}" srcId="{98AFCB03-7DBD-48FF-9164-BDE215BB639B}" destId="{459D6446-C128-4AFD-93C0-666222B09541}" srcOrd="0" destOrd="0" parTransId="{8A344BF3-A50B-461E-8CF2-E4746DF56EAD}" sibTransId="{220A40FF-7E69-4CBD-B432-14A85FA9F30A}"/>
    <dgm:cxn modelId="{ECE2C814-E67A-4625-B1EF-4874DE7792D4}" type="presOf" srcId="{261C2C65-E249-4ECB-B978-383DDFA2D51B}" destId="{1312DC5E-A789-4AC4-BD97-BF8C41D1EB11}" srcOrd="0" destOrd="0" presId="urn:microsoft.com/office/officeart/2005/8/layout/hierarchy2"/>
    <dgm:cxn modelId="{73EE4614-522B-4BD3-B410-4FCBD424208E}" type="presOf" srcId="{157ACC49-8EA4-4572-A897-9077267BAC77}" destId="{8087CB64-A04E-40EE-9C31-55FA10559F09}" srcOrd="0" destOrd="0" presId="urn:microsoft.com/office/officeart/2005/8/layout/hierarchy2"/>
    <dgm:cxn modelId="{2AABA7B8-A95B-4AE0-8337-8EDC8DC9C497}" type="presOf" srcId="{87838829-7BD1-42EC-9BA4-18C1F415E561}" destId="{3D8F1661-316D-4C22-89CF-FFF24E74A0F0}" srcOrd="0" destOrd="0" presId="urn:microsoft.com/office/officeart/2005/8/layout/hierarchy2"/>
    <dgm:cxn modelId="{1AB33CA5-FA9E-49B1-913A-B41EF471DB35}" type="presOf" srcId="{F11A42A2-F44A-4CDB-BF34-CB876A15DF31}" destId="{2DC7346E-5D91-47D9-B0E2-168E47E157B5}" srcOrd="0" destOrd="0" presId="urn:microsoft.com/office/officeart/2005/8/layout/hierarchy2"/>
    <dgm:cxn modelId="{7FF55A12-F0B4-496F-85FE-87A48DBEFEDB}" type="presOf" srcId="{98AFCB03-7DBD-48FF-9164-BDE215BB639B}" destId="{D87A4D89-76A5-42CF-B0EE-FBC9E456D7C3}" srcOrd="0" destOrd="0" presId="urn:microsoft.com/office/officeart/2005/8/layout/hierarchy2"/>
    <dgm:cxn modelId="{77905FAA-E601-4C84-9776-8CA1913F5B48}" type="presOf" srcId="{261C2C65-E249-4ECB-B978-383DDFA2D51B}" destId="{E9A516AD-43CD-427F-A446-C314CC862351}" srcOrd="1" destOrd="0" presId="urn:microsoft.com/office/officeart/2005/8/layout/hierarchy2"/>
    <dgm:cxn modelId="{D0C623FB-233F-45CF-9748-31CB3BBEE9B7}" srcId="{C8ABDC60-9F95-4E18-B411-7D6B710DE19F}" destId="{9C960F83-16EE-4DFF-A233-3D3E7ADC79EB}" srcOrd="4" destOrd="0" parTransId="{1210452B-87F5-4403-8F48-3B579671BCBA}" sibTransId="{1AA27D28-5762-4CC4-83A1-21410D02BBB5}"/>
    <dgm:cxn modelId="{8F8CC3A1-0B35-4B6F-8B0D-8419B1FE66F8}" type="presOf" srcId="{CFDDA622-01DC-4018-9FFB-6BC17A06200B}" destId="{5BC479D3-0518-49B9-9A3F-05E92143DD32}" srcOrd="0" destOrd="0" presId="urn:microsoft.com/office/officeart/2005/8/layout/hierarchy2"/>
    <dgm:cxn modelId="{9E12B7FB-7494-4DAF-B3D0-315071B7D614}" type="presOf" srcId="{6ED52855-8714-4EDE-82EE-6B87975206C7}" destId="{5D696649-11AC-4DAC-8513-981A6D597DA3}" srcOrd="1" destOrd="0" presId="urn:microsoft.com/office/officeart/2005/8/layout/hierarchy2"/>
    <dgm:cxn modelId="{21214658-A241-48CD-B840-2B2D4AE4FCCC}" srcId="{C8ABDC60-9F95-4E18-B411-7D6B710DE19F}" destId="{6EA8B4EB-273D-4175-BC61-1B20D5548A1E}" srcOrd="3" destOrd="0" parTransId="{7114D43C-4566-41AC-974F-52A49CEBDD35}" sibTransId="{C1552527-3F0E-48F5-A61B-0AC55B363EA7}"/>
    <dgm:cxn modelId="{AB9A54C0-E3FB-4EFF-BEB2-917FADD54341}" type="presOf" srcId="{8A344BF3-A50B-461E-8CF2-E4746DF56EAD}" destId="{5DCAE653-F61F-47B6-9A55-A96BCBE06349}" srcOrd="1" destOrd="0" presId="urn:microsoft.com/office/officeart/2005/8/layout/hierarchy2"/>
    <dgm:cxn modelId="{B8C6A65F-4ED6-4A36-BDC0-9F792BC99BC0}" type="presOf" srcId="{83C07064-E26C-4299-A391-347BFFB22110}" destId="{B1CB7DEE-FC1B-42F0-B5F5-3D1B34ED0A8B}" srcOrd="0" destOrd="0" presId="urn:microsoft.com/office/officeart/2005/8/layout/hierarchy2"/>
    <dgm:cxn modelId="{0FF9AC14-648B-4E39-89CF-CA93438D547C}" type="presParOf" srcId="{C611083C-7C3A-42A3-91A5-2410E80721D8}" destId="{4BB477C1-D736-4F89-A8BA-B188BCC0352D}" srcOrd="0" destOrd="0" presId="urn:microsoft.com/office/officeart/2005/8/layout/hierarchy2"/>
    <dgm:cxn modelId="{2B8EE7F2-3488-430A-9335-03A36346378C}" type="presParOf" srcId="{4BB477C1-D736-4F89-A8BA-B188BCC0352D}" destId="{3D8F1661-316D-4C22-89CF-FFF24E74A0F0}" srcOrd="0" destOrd="0" presId="urn:microsoft.com/office/officeart/2005/8/layout/hierarchy2"/>
    <dgm:cxn modelId="{8001C836-DF1C-46FC-8FCC-74CACE9A3193}" type="presParOf" srcId="{4BB477C1-D736-4F89-A8BA-B188BCC0352D}" destId="{E1E9833E-03D2-4966-B3A4-361E37EE2ADC}" srcOrd="1" destOrd="0" presId="urn:microsoft.com/office/officeart/2005/8/layout/hierarchy2"/>
    <dgm:cxn modelId="{9B310E87-3F7B-4126-B141-2C01D343F2D0}" type="presParOf" srcId="{C611083C-7C3A-42A3-91A5-2410E80721D8}" destId="{4BD7C5A4-9424-42E7-9077-570C109D383B}" srcOrd="1" destOrd="0" presId="urn:microsoft.com/office/officeart/2005/8/layout/hierarchy2"/>
    <dgm:cxn modelId="{59D4BA5A-4837-4D3C-ADED-E3682AB75524}" type="presParOf" srcId="{4BD7C5A4-9424-42E7-9077-570C109D383B}" destId="{D1C6F5C3-E38F-4FE2-A6F9-934A8AD17A22}" srcOrd="0" destOrd="0" presId="urn:microsoft.com/office/officeart/2005/8/layout/hierarchy2"/>
    <dgm:cxn modelId="{1C324DFA-1E62-4FC9-BE64-DBB68BB61122}" type="presParOf" srcId="{4BD7C5A4-9424-42E7-9077-570C109D383B}" destId="{6D78AC4E-C95F-4897-AE5E-640999130F73}" srcOrd="1" destOrd="0" presId="urn:microsoft.com/office/officeart/2005/8/layout/hierarchy2"/>
    <dgm:cxn modelId="{FB44BDD0-AA89-422B-B837-BC66A98E1A3F}" type="presParOf" srcId="{C611083C-7C3A-42A3-91A5-2410E80721D8}" destId="{4C1C4766-840E-43FA-9025-44AC9DBCEC5A}" srcOrd="2" destOrd="0" presId="urn:microsoft.com/office/officeart/2005/8/layout/hierarchy2"/>
    <dgm:cxn modelId="{5087F49D-733C-4BBC-A882-1FB5CF822DB6}" type="presParOf" srcId="{4C1C4766-840E-43FA-9025-44AC9DBCEC5A}" destId="{928BE7BA-AA43-4714-8D6E-3BE47FA29AD7}" srcOrd="0" destOrd="0" presId="urn:microsoft.com/office/officeart/2005/8/layout/hierarchy2"/>
    <dgm:cxn modelId="{1702D38A-2952-45B2-851A-5911949B6D1F}" type="presParOf" srcId="{4C1C4766-840E-43FA-9025-44AC9DBCEC5A}" destId="{1CA87B9B-C40F-46AE-BD3F-C3433F27FDBA}" srcOrd="1" destOrd="0" presId="urn:microsoft.com/office/officeart/2005/8/layout/hierarchy2"/>
    <dgm:cxn modelId="{854100E6-D5E4-440C-B98E-873686AF990B}" type="presParOf" srcId="{1CA87B9B-C40F-46AE-BD3F-C3433F27FDBA}" destId="{B1CB7DEE-FC1B-42F0-B5F5-3D1B34ED0A8B}" srcOrd="0" destOrd="0" presId="urn:microsoft.com/office/officeart/2005/8/layout/hierarchy2"/>
    <dgm:cxn modelId="{6C965B19-6A03-4F86-842C-BBDD3AC0B4BD}" type="presParOf" srcId="{B1CB7DEE-FC1B-42F0-B5F5-3D1B34ED0A8B}" destId="{FC5B651A-78BC-471C-8297-036A82315834}" srcOrd="0" destOrd="0" presId="urn:microsoft.com/office/officeart/2005/8/layout/hierarchy2"/>
    <dgm:cxn modelId="{1494C487-6C5E-4AB9-8304-5A4E930F0743}" type="presParOf" srcId="{1CA87B9B-C40F-46AE-BD3F-C3433F27FDBA}" destId="{21D97135-167E-422E-9520-5C3A15257C1A}" srcOrd="1" destOrd="0" presId="urn:microsoft.com/office/officeart/2005/8/layout/hierarchy2"/>
    <dgm:cxn modelId="{B7C72EFB-9F98-44D9-9769-C99DD2F04B47}" type="presParOf" srcId="{21D97135-167E-422E-9520-5C3A15257C1A}" destId="{5BC479D3-0518-49B9-9A3F-05E92143DD32}" srcOrd="0" destOrd="0" presId="urn:microsoft.com/office/officeart/2005/8/layout/hierarchy2"/>
    <dgm:cxn modelId="{92976021-6CD3-4E50-AE41-A2021146FB56}" type="presParOf" srcId="{21D97135-167E-422E-9520-5C3A15257C1A}" destId="{87BAEAC1-CE3A-45A7-B184-9CD9810909E7}" srcOrd="1" destOrd="0" presId="urn:microsoft.com/office/officeart/2005/8/layout/hierarchy2"/>
    <dgm:cxn modelId="{0967BE66-D5BE-4B0F-A356-3A587692D12A}" type="presParOf" srcId="{1CA87B9B-C40F-46AE-BD3F-C3433F27FDBA}" destId="{785B55D0-72DB-4F0D-8C0E-1AEE36082AFD}" srcOrd="2" destOrd="0" presId="urn:microsoft.com/office/officeart/2005/8/layout/hierarchy2"/>
    <dgm:cxn modelId="{0BE9AA12-C1BB-4CDC-B956-DEDA1A0C5398}" type="presParOf" srcId="{785B55D0-72DB-4F0D-8C0E-1AEE36082AFD}" destId="{5D696649-11AC-4DAC-8513-981A6D597DA3}" srcOrd="0" destOrd="0" presId="urn:microsoft.com/office/officeart/2005/8/layout/hierarchy2"/>
    <dgm:cxn modelId="{ACC1BD39-1723-48C4-8737-2576D10071CE}" type="presParOf" srcId="{1CA87B9B-C40F-46AE-BD3F-C3433F27FDBA}" destId="{D7193853-3F49-49B9-90C6-C10B7A034C9C}" srcOrd="3" destOrd="0" presId="urn:microsoft.com/office/officeart/2005/8/layout/hierarchy2"/>
    <dgm:cxn modelId="{BEED9388-194D-4832-9B0B-50BB2424E81D}" type="presParOf" srcId="{D7193853-3F49-49B9-90C6-C10B7A034C9C}" destId="{D87A4D89-76A5-42CF-B0EE-FBC9E456D7C3}" srcOrd="0" destOrd="0" presId="urn:microsoft.com/office/officeart/2005/8/layout/hierarchy2"/>
    <dgm:cxn modelId="{F16DA518-9339-4DC1-A143-72E9DDD723DE}" type="presParOf" srcId="{D7193853-3F49-49B9-90C6-C10B7A034C9C}" destId="{76572E46-5487-4FC0-B1EF-F3DB76685F83}" srcOrd="1" destOrd="0" presId="urn:microsoft.com/office/officeart/2005/8/layout/hierarchy2"/>
    <dgm:cxn modelId="{3BE562E8-E59E-4A99-949B-93E071E43297}" type="presParOf" srcId="{76572E46-5487-4FC0-B1EF-F3DB76685F83}" destId="{3F04DCBC-7585-44EA-B148-EDE5FA74B4B9}" srcOrd="0" destOrd="0" presId="urn:microsoft.com/office/officeart/2005/8/layout/hierarchy2"/>
    <dgm:cxn modelId="{70F0838F-9F23-4F4E-AEB1-901F8340EBF0}" type="presParOf" srcId="{3F04DCBC-7585-44EA-B148-EDE5FA74B4B9}" destId="{5DCAE653-F61F-47B6-9A55-A96BCBE06349}" srcOrd="0" destOrd="0" presId="urn:microsoft.com/office/officeart/2005/8/layout/hierarchy2"/>
    <dgm:cxn modelId="{C9F27F8B-6B8F-470B-8341-FCDAD7079F22}" type="presParOf" srcId="{76572E46-5487-4FC0-B1EF-F3DB76685F83}" destId="{74F22874-C612-47FF-B7AA-00886D9418BF}" srcOrd="1" destOrd="0" presId="urn:microsoft.com/office/officeart/2005/8/layout/hierarchy2"/>
    <dgm:cxn modelId="{D7E130EF-B23C-4C82-A07F-51BFCDC4616D}" type="presParOf" srcId="{74F22874-C612-47FF-B7AA-00886D9418BF}" destId="{991CB5A5-B81B-466F-847C-7FE7DD11A8B2}" srcOrd="0" destOrd="0" presId="urn:microsoft.com/office/officeart/2005/8/layout/hierarchy2"/>
    <dgm:cxn modelId="{59E82C2D-F7D3-46C9-9167-C1702ED402EB}" type="presParOf" srcId="{74F22874-C612-47FF-B7AA-00886D9418BF}" destId="{8AE6340A-7803-4149-A514-24103CFDCE84}" srcOrd="1" destOrd="0" presId="urn:microsoft.com/office/officeart/2005/8/layout/hierarchy2"/>
    <dgm:cxn modelId="{1FB20ED8-272D-454E-ACCC-798049A067C0}" type="presParOf" srcId="{1CA87B9B-C40F-46AE-BD3F-C3433F27FDBA}" destId="{1312DC5E-A789-4AC4-BD97-BF8C41D1EB11}" srcOrd="4" destOrd="0" presId="urn:microsoft.com/office/officeart/2005/8/layout/hierarchy2"/>
    <dgm:cxn modelId="{1ED94273-2FA1-406D-B7E4-3AACDFF98BB9}" type="presParOf" srcId="{1312DC5E-A789-4AC4-BD97-BF8C41D1EB11}" destId="{E9A516AD-43CD-427F-A446-C314CC862351}" srcOrd="0" destOrd="0" presId="urn:microsoft.com/office/officeart/2005/8/layout/hierarchy2"/>
    <dgm:cxn modelId="{9C23B4C1-8647-4765-A00A-09D84978ACEC}" type="presParOf" srcId="{1CA87B9B-C40F-46AE-BD3F-C3433F27FDBA}" destId="{7F8E7053-3EB1-43F7-80E7-A11EF06720BB}" srcOrd="5" destOrd="0" presId="urn:microsoft.com/office/officeart/2005/8/layout/hierarchy2"/>
    <dgm:cxn modelId="{A3620004-3397-4B3D-8118-C0FF7664E74F}" type="presParOf" srcId="{7F8E7053-3EB1-43F7-80E7-A11EF06720BB}" destId="{8087CB64-A04E-40EE-9C31-55FA10559F09}" srcOrd="0" destOrd="0" presId="urn:microsoft.com/office/officeart/2005/8/layout/hierarchy2"/>
    <dgm:cxn modelId="{B309DD8B-8E5B-4250-B78D-41B4EE8CDA31}" type="presParOf" srcId="{7F8E7053-3EB1-43F7-80E7-A11EF06720BB}" destId="{EAD3E02E-F69C-4CDE-B4B1-A88B376C3FAC}" srcOrd="1" destOrd="0" presId="urn:microsoft.com/office/officeart/2005/8/layout/hierarchy2"/>
    <dgm:cxn modelId="{F61C6A46-0DDE-4697-90D7-951507AD7852}" type="presParOf" srcId="{1CA87B9B-C40F-46AE-BD3F-C3433F27FDBA}" destId="{2DC7346E-5D91-47D9-B0E2-168E47E157B5}" srcOrd="6" destOrd="0" presId="urn:microsoft.com/office/officeart/2005/8/layout/hierarchy2"/>
    <dgm:cxn modelId="{965F9709-1985-45E4-A9A7-5D3533E9A9B0}" type="presParOf" srcId="{2DC7346E-5D91-47D9-B0E2-168E47E157B5}" destId="{F2ACED43-4870-4A75-8278-A8F973B7EE7A}" srcOrd="0" destOrd="0" presId="urn:microsoft.com/office/officeart/2005/8/layout/hierarchy2"/>
    <dgm:cxn modelId="{E6F80AD2-B3B9-4DD8-8E6C-E3899049E4A4}" type="presParOf" srcId="{1CA87B9B-C40F-46AE-BD3F-C3433F27FDBA}" destId="{ED934D58-86A5-4837-8FD3-41FEE34ACCEF}" srcOrd="7" destOrd="0" presId="urn:microsoft.com/office/officeart/2005/8/layout/hierarchy2"/>
    <dgm:cxn modelId="{C297BB73-E87F-448F-A862-BDECB08DC830}" type="presParOf" srcId="{ED934D58-86A5-4837-8FD3-41FEE34ACCEF}" destId="{9F3B0D51-FBCB-4CBB-A904-60D0A707EFF7}" srcOrd="0" destOrd="0" presId="urn:microsoft.com/office/officeart/2005/8/layout/hierarchy2"/>
    <dgm:cxn modelId="{077C0DB5-75C7-4B05-B3FC-79C922F814E3}" type="presParOf" srcId="{ED934D58-86A5-4837-8FD3-41FEE34ACCEF}" destId="{EE113E34-6BC6-4DFD-829B-7C04C83DB1AB}" srcOrd="1" destOrd="0" presId="urn:microsoft.com/office/officeart/2005/8/layout/hierarchy2"/>
    <dgm:cxn modelId="{56B3A192-B658-4166-AFA4-E7431338BB2E}" type="presParOf" srcId="{C611083C-7C3A-42A3-91A5-2410E80721D8}" destId="{F5DB2ED3-1DB5-4012-90E1-3F71137722A8}" srcOrd="3" destOrd="0" presId="urn:microsoft.com/office/officeart/2005/8/layout/hierarchy2"/>
    <dgm:cxn modelId="{BAEC383C-32D5-4D17-8899-249799968BB0}" type="presParOf" srcId="{F5DB2ED3-1DB5-4012-90E1-3F71137722A8}" destId="{D40DAB3C-7462-4507-8BD8-335260B41719}" srcOrd="0" destOrd="0" presId="urn:microsoft.com/office/officeart/2005/8/layout/hierarchy2"/>
    <dgm:cxn modelId="{C88E42EC-B0C5-4135-B591-63708CC5AE4E}" type="presParOf" srcId="{F5DB2ED3-1DB5-4012-90E1-3F71137722A8}" destId="{4AFDF2CB-BDC4-474E-B352-EAF1524C2BF8}" srcOrd="1" destOrd="0" presId="urn:microsoft.com/office/officeart/2005/8/layout/hierarchy2"/>
    <dgm:cxn modelId="{CAD13CD9-99CE-420C-9FAD-104C913D1D54}" type="presParOf" srcId="{C611083C-7C3A-42A3-91A5-2410E80721D8}" destId="{E17453C6-8654-47B7-BBAC-D69429198B2F}" srcOrd="4" destOrd="0" presId="urn:microsoft.com/office/officeart/2005/8/layout/hierarchy2"/>
    <dgm:cxn modelId="{422A6A14-EFDB-485E-8C7B-E562533229D8}" type="presParOf" srcId="{E17453C6-8654-47B7-BBAC-D69429198B2F}" destId="{E9D6F2B5-6FDA-4766-AB4B-8221EECB520D}" srcOrd="0" destOrd="0" presId="urn:microsoft.com/office/officeart/2005/8/layout/hierarchy2"/>
    <dgm:cxn modelId="{3E47BCA7-BB5D-48CE-B7B9-888AEC991304}" type="presParOf" srcId="{E17453C6-8654-47B7-BBAC-D69429198B2F}" destId="{3076A94A-228A-43CF-BAD0-722573A645E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9/8/2017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187553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290641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141769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199593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17468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297108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169381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317791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dirty="0"/>
          </a:p>
        </p:txBody>
      </p:sp>
    </p:spTree>
    <p:extLst>
      <p:ext uri="{BB962C8B-B14F-4D97-AF65-F5344CB8AC3E}">
        <p14:creationId xmlns:p14="http://schemas.microsoft.com/office/powerpoint/2010/main" val="177100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2067582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dirty="0"/>
          </a:p>
        </p:txBody>
      </p:sp>
    </p:spTree>
    <p:extLst>
      <p:ext uri="{BB962C8B-B14F-4D97-AF65-F5344CB8AC3E}">
        <p14:creationId xmlns:p14="http://schemas.microsoft.com/office/powerpoint/2010/main" val="22659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129687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dirty="0"/>
          </a:p>
        </p:txBody>
      </p:sp>
    </p:spTree>
    <p:extLst>
      <p:ext uri="{BB962C8B-B14F-4D97-AF65-F5344CB8AC3E}">
        <p14:creationId xmlns:p14="http://schemas.microsoft.com/office/powerpoint/2010/main" val="272527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416650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403862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35671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201660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147499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157743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306547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62669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Footer text goes here.</a:t>
            </a:r>
            <a:endParaRPr lang="en-US" dirty="0"/>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t>Footer text goes here.</a:t>
            </a: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dirty="0"/>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590800"/>
            <a:ext cx="5646034" cy="2985433"/>
          </a:xfrm>
          <a:prstGeom prst="rect">
            <a:avLst/>
          </a:prstGeom>
          <a:noFill/>
        </p:spPr>
        <p:txBody>
          <a:bodyPr wrap="square" rtlCol="0">
            <a:spAutoFit/>
          </a:bodyPr>
          <a:lstStyle/>
          <a:p>
            <a:r>
              <a:rPr lang="en-US" sz="2000" b="1" dirty="0" smtClean="0"/>
              <a:t>Southern </a:t>
            </a:r>
            <a:r>
              <a:rPr lang="en-US" sz="2000" b="1" dirty="0"/>
              <a:t>Cross Transmission </a:t>
            </a:r>
            <a:r>
              <a:rPr lang="en-US" sz="2000" b="1" dirty="0" smtClean="0"/>
              <a:t>LLC</a:t>
            </a:r>
          </a:p>
          <a:p>
            <a:r>
              <a:rPr lang="en-US" sz="2000" b="1" dirty="0" smtClean="0"/>
              <a:t>Owner/Operator </a:t>
            </a:r>
            <a:r>
              <a:rPr lang="en-US" sz="2000" b="1" dirty="0"/>
              <a:t>of a Merchant </a:t>
            </a:r>
            <a:r>
              <a:rPr lang="en-US" sz="2000" b="1" dirty="0" smtClean="0"/>
              <a:t>DC Tie</a:t>
            </a:r>
          </a:p>
          <a:p>
            <a:endParaRPr lang="en-US" sz="2000" b="1" dirty="0"/>
          </a:p>
          <a:p>
            <a:r>
              <a:rPr lang="en-US" sz="2000" b="1" dirty="0" smtClean="0"/>
              <a:t>Registration Options Discussion</a:t>
            </a:r>
            <a:endParaRPr lang="en-US" sz="2000" b="1" dirty="0"/>
          </a:p>
          <a:p>
            <a:endParaRPr lang="en-US" dirty="0" smtClean="0">
              <a:solidFill>
                <a:schemeClr val="tx2"/>
              </a:solidFill>
            </a:endParaRPr>
          </a:p>
          <a:p>
            <a:r>
              <a:rPr lang="en-US" dirty="0" smtClean="0"/>
              <a:t>September 7, 2017</a:t>
            </a:r>
          </a:p>
          <a:p>
            <a:r>
              <a:rPr lang="en-US" dirty="0" smtClean="0"/>
              <a:t>Ted Hailu</a:t>
            </a:r>
          </a:p>
          <a:p>
            <a:r>
              <a:rPr lang="en-US" dirty="0" smtClean="0"/>
              <a:t>Director, Client Services</a:t>
            </a:r>
          </a:p>
          <a:p>
            <a:r>
              <a:rPr lang="en-US" dirty="0" smtClean="0"/>
              <a:t>ERCOT</a:t>
            </a:r>
          </a:p>
          <a:p>
            <a:endParaRPr lang="en-US" dirty="0" smtClean="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Current ERCOT DC Ties – ERCOT/SPP Example</a:t>
            </a:r>
          </a:p>
        </p:txBody>
      </p:sp>
      <p:sp>
        <p:nvSpPr>
          <p:cNvPr id="5" name="Rectangle 1"/>
          <p:cNvSpPr>
            <a:spLocks noChangeArrowheads="1"/>
          </p:cNvSpPr>
          <p:nvPr/>
        </p:nvSpPr>
        <p:spPr bwMode="auto">
          <a:xfrm>
            <a:off x="1971675"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grpSp>
        <p:nvGrpSpPr>
          <p:cNvPr id="24" name="Group 23"/>
          <p:cNvGrpSpPr/>
          <p:nvPr/>
        </p:nvGrpSpPr>
        <p:grpSpPr>
          <a:xfrm>
            <a:off x="685800" y="842211"/>
            <a:ext cx="7924800" cy="5506447"/>
            <a:chOff x="685800" y="842211"/>
            <a:chExt cx="7924800" cy="5506447"/>
          </a:xfrm>
        </p:grpSpPr>
        <p:sp>
          <p:nvSpPr>
            <p:cNvPr id="25" name="Rectangle 24"/>
            <p:cNvSpPr/>
            <p:nvPr/>
          </p:nvSpPr>
          <p:spPr>
            <a:xfrm>
              <a:off x="3124200" y="842211"/>
              <a:ext cx="1905000" cy="2422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OATI </a:t>
              </a:r>
              <a:endParaRPr lang="en-US" dirty="0" smtClean="0"/>
            </a:p>
            <a:p>
              <a:pPr algn="ctr"/>
              <a:r>
                <a:rPr lang="en-US" dirty="0" smtClean="0"/>
                <a:t>System </a:t>
              </a:r>
              <a:endParaRPr lang="en-US" dirty="0"/>
            </a:p>
          </p:txBody>
        </p:sp>
        <p:sp>
          <p:nvSpPr>
            <p:cNvPr id="27" name="Right Arrow 26"/>
            <p:cNvSpPr/>
            <p:nvPr/>
          </p:nvSpPr>
          <p:spPr>
            <a:xfrm>
              <a:off x="2362200" y="918411"/>
              <a:ext cx="1600200" cy="910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Schedules</a:t>
              </a:r>
            </a:p>
            <a:p>
              <a:pPr algn="ctr"/>
              <a:r>
                <a:rPr lang="en-US" sz="1400" dirty="0" smtClean="0">
                  <a:solidFill>
                    <a:schemeClr val="tx1"/>
                  </a:solidFill>
                </a:rPr>
                <a:t>submitted</a:t>
              </a:r>
              <a:r>
                <a:rPr lang="en-US" dirty="0" smtClean="0"/>
                <a:t> </a:t>
              </a:r>
              <a:endParaRPr lang="en-US" dirty="0"/>
            </a:p>
          </p:txBody>
        </p:sp>
        <p:sp>
          <p:nvSpPr>
            <p:cNvPr id="28" name="TextBox 27"/>
            <p:cNvSpPr txBox="1"/>
            <p:nvPr/>
          </p:nvSpPr>
          <p:spPr>
            <a:xfrm>
              <a:off x="6096000" y="2427982"/>
              <a:ext cx="2514600" cy="1077218"/>
            </a:xfrm>
            <a:prstGeom prst="rect">
              <a:avLst/>
            </a:prstGeom>
            <a:noFill/>
            <a:ln>
              <a:solidFill>
                <a:schemeClr val="tx1"/>
              </a:solidFill>
            </a:ln>
          </p:spPr>
          <p:txBody>
            <a:bodyPr wrap="square" rtlCol="0">
              <a:spAutoFit/>
            </a:bodyPr>
            <a:lstStyle/>
            <a:p>
              <a:r>
                <a:rPr lang="en-US" sz="1600" b="1" u="sng" dirty="0" smtClean="0"/>
                <a:t>OATI NERC BAs</a:t>
              </a:r>
            </a:p>
            <a:p>
              <a:r>
                <a:rPr lang="en-US" sz="1600" i="1" dirty="0" smtClean="0"/>
                <a:t>ERCOT</a:t>
              </a:r>
            </a:p>
            <a:p>
              <a:r>
                <a:rPr lang="en-US" sz="1600" i="1" dirty="0" smtClean="0"/>
                <a:t>SPP</a:t>
              </a:r>
            </a:p>
            <a:p>
              <a:r>
                <a:rPr lang="en-US" sz="1600" i="1" dirty="0" smtClean="0">
                  <a:solidFill>
                    <a:srgbClr val="00B050"/>
                  </a:solidFill>
                </a:rPr>
                <a:t>Cenace (not NERC BA)</a:t>
              </a:r>
            </a:p>
          </p:txBody>
        </p:sp>
        <p:sp>
          <p:nvSpPr>
            <p:cNvPr id="29" name="Left Arrow 28"/>
            <p:cNvSpPr/>
            <p:nvPr/>
          </p:nvSpPr>
          <p:spPr>
            <a:xfrm>
              <a:off x="4495800" y="2351782"/>
              <a:ext cx="1600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Schedules </a:t>
              </a:r>
            </a:p>
            <a:p>
              <a:pPr algn="ctr"/>
              <a:r>
                <a:rPr lang="en-US" sz="1400" dirty="0" smtClean="0">
                  <a:solidFill>
                    <a:schemeClr val="tx1"/>
                  </a:solidFill>
                </a:rPr>
                <a:t>BA approved</a:t>
              </a:r>
              <a:endParaRPr lang="en-US" sz="1400" dirty="0">
                <a:solidFill>
                  <a:schemeClr val="tx1"/>
                </a:solidFill>
              </a:endParaRPr>
            </a:p>
          </p:txBody>
        </p:sp>
        <p:sp>
          <p:nvSpPr>
            <p:cNvPr id="30" name="Down Arrow 29"/>
            <p:cNvSpPr/>
            <p:nvPr/>
          </p:nvSpPr>
          <p:spPr>
            <a:xfrm>
              <a:off x="2133600" y="3264627"/>
              <a:ext cx="3886200" cy="1379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DC Tie Operator physically manages net power flow</a:t>
              </a:r>
              <a:endParaRPr lang="en-US" sz="1400" dirty="0">
                <a:solidFill>
                  <a:schemeClr val="tx1"/>
                </a:solidFill>
              </a:endParaRPr>
            </a:p>
          </p:txBody>
        </p:sp>
        <p:sp>
          <p:nvSpPr>
            <p:cNvPr id="31" name="TextBox 30"/>
            <p:cNvSpPr txBox="1"/>
            <p:nvPr/>
          </p:nvSpPr>
          <p:spPr>
            <a:xfrm>
              <a:off x="685800" y="5025219"/>
              <a:ext cx="1219200" cy="73866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u="sng" dirty="0" smtClean="0"/>
                <a:t>AEP DC TIE</a:t>
              </a:r>
            </a:p>
            <a:p>
              <a:pPr algn="ctr"/>
              <a:r>
                <a:rPr lang="en-US" sz="1400" dirty="0" smtClean="0"/>
                <a:t>North</a:t>
              </a:r>
            </a:p>
            <a:p>
              <a:pPr algn="ctr"/>
              <a:r>
                <a:rPr lang="en-US" sz="1400" dirty="0" smtClean="0"/>
                <a:t>DC_N</a:t>
              </a:r>
              <a:endParaRPr lang="en-US" sz="1400" dirty="0"/>
            </a:p>
          </p:txBody>
        </p:sp>
        <p:sp>
          <p:nvSpPr>
            <p:cNvPr id="32" name="TextBox 31"/>
            <p:cNvSpPr txBox="1"/>
            <p:nvPr/>
          </p:nvSpPr>
          <p:spPr>
            <a:xfrm>
              <a:off x="2057400" y="5400143"/>
              <a:ext cx="1219200" cy="73866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u="sng" dirty="0" smtClean="0"/>
                <a:t>AEP DC TIE</a:t>
              </a:r>
            </a:p>
            <a:p>
              <a:pPr algn="ctr"/>
              <a:r>
                <a:rPr lang="en-US" sz="1400" dirty="0" smtClean="0"/>
                <a:t>East</a:t>
              </a:r>
            </a:p>
            <a:p>
              <a:pPr algn="ctr"/>
              <a:r>
                <a:rPr lang="en-US" sz="1400" dirty="0" smtClean="0"/>
                <a:t>DC_E</a:t>
              </a:r>
              <a:endParaRPr lang="en-US" sz="1400" dirty="0"/>
            </a:p>
          </p:txBody>
        </p:sp>
        <p:sp>
          <p:nvSpPr>
            <p:cNvPr id="33" name="TextBox 32"/>
            <p:cNvSpPr txBox="1"/>
            <p:nvPr/>
          </p:nvSpPr>
          <p:spPr>
            <a:xfrm>
              <a:off x="3429000" y="5609994"/>
              <a:ext cx="1219200" cy="738664"/>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u="sng" dirty="0" smtClean="0"/>
                <a:t>AEP TO</a:t>
              </a:r>
            </a:p>
            <a:p>
              <a:pPr algn="ctr"/>
              <a:r>
                <a:rPr lang="en-US" sz="1400" dirty="0" smtClean="0"/>
                <a:t>Laredo (DC_L)</a:t>
              </a:r>
              <a:endParaRPr lang="en-US" sz="1400" dirty="0"/>
            </a:p>
          </p:txBody>
        </p:sp>
        <p:sp>
          <p:nvSpPr>
            <p:cNvPr id="34" name="TextBox 33"/>
            <p:cNvSpPr txBox="1"/>
            <p:nvPr/>
          </p:nvSpPr>
          <p:spPr>
            <a:xfrm>
              <a:off x="4886325" y="5372430"/>
              <a:ext cx="1219200" cy="738664"/>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u="sng" dirty="0" smtClean="0"/>
                <a:t>AEP TO</a:t>
              </a:r>
            </a:p>
            <a:p>
              <a:pPr algn="ctr"/>
              <a:r>
                <a:rPr lang="en-US" sz="1400" dirty="0" smtClean="0"/>
                <a:t>EaglePass</a:t>
              </a:r>
            </a:p>
            <a:p>
              <a:pPr algn="ctr"/>
              <a:r>
                <a:rPr lang="en-US" sz="1400" dirty="0" smtClean="0"/>
                <a:t>(DC_S)</a:t>
              </a:r>
              <a:endParaRPr lang="en-US" sz="1400" dirty="0"/>
            </a:p>
          </p:txBody>
        </p:sp>
        <p:sp>
          <p:nvSpPr>
            <p:cNvPr id="35" name="TextBox 34"/>
            <p:cNvSpPr txBox="1"/>
            <p:nvPr/>
          </p:nvSpPr>
          <p:spPr>
            <a:xfrm>
              <a:off x="6248400" y="4876800"/>
              <a:ext cx="1676400" cy="738664"/>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u="sng" dirty="0" smtClean="0"/>
                <a:t>SHARYLAND TO</a:t>
              </a:r>
            </a:p>
            <a:p>
              <a:pPr algn="ctr"/>
              <a:r>
                <a:rPr lang="en-US" sz="1400" dirty="0" smtClean="0"/>
                <a:t>Railroad</a:t>
              </a:r>
            </a:p>
            <a:p>
              <a:pPr algn="ctr"/>
              <a:r>
                <a:rPr lang="en-US" sz="1400" dirty="0" smtClean="0"/>
                <a:t>(DC_R)</a:t>
              </a:r>
              <a:endParaRPr lang="en-US" sz="1400" dirty="0"/>
            </a:p>
          </p:txBody>
        </p:sp>
        <p:sp>
          <p:nvSpPr>
            <p:cNvPr id="36" name="TextBox 35"/>
            <p:cNvSpPr txBox="1"/>
            <p:nvPr/>
          </p:nvSpPr>
          <p:spPr>
            <a:xfrm>
              <a:off x="5948361" y="1038761"/>
              <a:ext cx="2657476" cy="1323439"/>
            </a:xfrm>
            <a:prstGeom prst="rect">
              <a:avLst/>
            </a:prstGeom>
            <a:noFill/>
            <a:ln>
              <a:solidFill>
                <a:schemeClr val="tx1"/>
              </a:solidFill>
            </a:ln>
          </p:spPr>
          <p:txBody>
            <a:bodyPr wrap="square" rtlCol="0">
              <a:spAutoFit/>
            </a:bodyPr>
            <a:lstStyle/>
            <a:p>
              <a:r>
                <a:rPr lang="en-US" sz="1600" b="1" u="sng" dirty="0" smtClean="0"/>
                <a:t>OATI NERC TSPs</a:t>
              </a:r>
            </a:p>
            <a:p>
              <a:r>
                <a:rPr lang="en-US" sz="1600" i="1" dirty="0" smtClean="0"/>
                <a:t>ERCOT</a:t>
              </a:r>
            </a:p>
            <a:p>
              <a:r>
                <a:rPr lang="en-US" sz="1600" i="1" dirty="0" smtClean="0"/>
                <a:t>SPP</a:t>
              </a:r>
            </a:p>
            <a:p>
              <a:r>
                <a:rPr lang="en-US" sz="1600" i="1" dirty="0" smtClean="0">
                  <a:solidFill>
                    <a:srgbClr val="00B050"/>
                  </a:solidFill>
                </a:rPr>
                <a:t>Sharyland</a:t>
              </a:r>
              <a:r>
                <a:rPr lang="en-US" sz="1600" i="1" dirty="0">
                  <a:solidFill>
                    <a:srgbClr val="00B050"/>
                  </a:solidFill>
                </a:rPr>
                <a:t> (not NERC TSP)</a:t>
              </a:r>
              <a:endParaRPr lang="en-US" sz="1600" i="1" dirty="0" smtClean="0">
                <a:solidFill>
                  <a:srgbClr val="00B050"/>
                </a:solidFill>
              </a:endParaRPr>
            </a:p>
            <a:p>
              <a:r>
                <a:rPr lang="en-US" sz="1600" i="1" dirty="0" smtClean="0">
                  <a:solidFill>
                    <a:srgbClr val="00B050"/>
                  </a:solidFill>
                </a:rPr>
                <a:t>AEP</a:t>
              </a:r>
              <a:r>
                <a:rPr lang="en-US" sz="1600" i="1" dirty="0">
                  <a:solidFill>
                    <a:srgbClr val="00B050"/>
                  </a:solidFill>
                </a:rPr>
                <a:t> </a:t>
              </a:r>
              <a:r>
                <a:rPr lang="en-US" sz="1600" i="1" dirty="0" smtClean="0">
                  <a:solidFill>
                    <a:srgbClr val="00B050"/>
                  </a:solidFill>
                </a:rPr>
                <a:t>(not NERC TSP</a:t>
              </a:r>
              <a:r>
                <a:rPr lang="en-US" sz="1600" i="1" dirty="0" smtClean="0"/>
                <a:t>)</a:t>
              </a:r>
            </a:p>
          </p:txBody>
        </p:sp>
        <p:sp>
          <p:nvSpPr>
            <p:cNvPr id="37" name="Left Arrow 36"/>
            <p:cNvSpPr/>
            <p:nvPr/>
          </p:nvSpPr>
          <p:spPr>
            <a:xfrm>
              <a:off x="4338637" y="914400"/>
              <a:ext cx="1600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Schedules </a:t>
              </a:r>
            </a:p>
            <a:p>
              <a:pPr algn="ctr"/>
              <a:r>
                <a:rPr lang="en-US" sz="1400" dirty="0" smtClean="0">
                  <a:solidFill>
                    <a:schemeClr val="tx1"/>
                  </a:solidFill>
                </a:rPr>
                <a:t>TSP approved</a:t>
              </a:r>
              <a:endParaRPr lang="en-US" sz="1400" dirty="0">
                <a:solidFill>
                  <a:schemeClr val="tx1"/>
                </a:solidFill>
              </a:endParaRPr>
            </a:p>
          </p:txBody>
        </p:sp>
      </p:grpSp>
      <p:grpSp>
        <p:nvGrpSpPr>
          <p:cNvPr id="20" name="Diagram group"/>
          <p:cNvGrpSpPr/>
          <p:nvPr/>
        </p:nvGrpSpPr>
        <p:grpSpPr>
          <a:xfrm>
            <a:off x="3209475" y="4657276"/>
            <a:ext cx="1658249" cy="829124"/>
            <a:chOff x="4921424" y="1431601"/>
            <a:chExt cx="1658249" cy="829124"/>
          </a:xfrm>
          <a:scene3d>
            <a:camera prst="perspectiveLeft" zoom="91000"/>
            <a:lightRig rig="threePt" dir="t">
              <a:rot lat="0" lon="0" rev="20640000"/>
            </a:lightRig>
          </a:scene3d>
        </p:grpSpPr>
        <p:grpSp>
          <p:nvGrpSpPr>
            <p:cNvPr id="21" name="Group 20"/>
            <p:cNvGrpSpPr/>
            <p:nvPr/>
          </p:nvGrpSpPr>
          <p:grpSpPr>
            <a:xfrm>
              <a:off x="4921424" y="1431601"/>
              <a:ext cx="1658249" cy="829124"/>
              <a:chOff x="4921424" y="1431601"/>
              <a:chExt cx="1658249" cy="829124"/>
            </a:xfrm>
          </p:grpSpPr>
          <p:sp>
            <p:nvSpPr>
              <p:cNvPr id="22" name="Rounded Rectangle 21"/>
              <p:cNvSpPr/>
              <p:nvPr/>
            </p:nvSpPr>
            <p:spPr>
              <a:xfrm>
                <a:off x="4921424" y="1431601"/>
                <a:ext cx="1658249" cy="829124"/>
              </a:xfrm>
              <a:prstGeom prst="roundRect">
                <a:avLst>
                  <a:gd name="adj" fmla="val 1000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Rounded Rectangle 4"/>
              <p:cNvSpPr/>
              <p:nvPr/>
            </p:nvSpPr>
            <p:spPr>
              <a:xfrm>
                <a:off x="4945708" y="1455885"/>
                <a:ext cx="1609681" cy="78055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DC Tie Operator</a:t>
                </a:r>
                <a:endParaRPr lang="en-US" sz="2100" kern="1200" dirty="0"/>
              </a:p>
            </p:txBody>
          </p:sp>
        </p:grpSp>
      </p:grpSp>
      <p:sp>
        <p:nvSpPr>
          <p:cNvPr id="38" name="TextBox 37"/>
          <p:cNvSpPr txBox="1"/>
          <p:nvPr/>
        </p:nvSpPr>
        <p:spPr>
          <a:xfrm>
            <a:off x="457200" y="1066800"/>
            <a:ext cx="1905000" cy="584775"/>
          </a:xfrm>
          <a:prstGeom prst="rect">
            <a:avLst/>
          </a:prstGeom>
          <a:noFill/>
          <a:ln>
            <a:solidFill>
              <a:schemeClr val="tx1"/>
            </a:solidFill>
          </a:ln>
        </p:spPr>
        <p:txBody>
          <a:bodyPr wrap="square" rtlCol="0">
            <a:spAutoFit/>
          </a:bodyPr>
          <a:lstStyle/>
          <a:p>
            <a:pPr algn="ctr"/>
            <a:r>
              <a:rPr lang="en-US" sz="1600" b="1" u="sng" dirty="0" smtClean="0"/>
              <a:t>OATI NERC PSE </a:t>
            </a:r>
            <a:r>
              <a:rPr lang="en-US" sz="1600" i="1" dirty="0" smtClean="0"/>
              <a:t>QSEs</a:t>
            </a:r>
          </a:p>
        </p:txBody>
      </p:sp>
    </p:spTree>
    <p:extLst>
      <p:ext uri="{BB962C8B-B14F-4D97-AF65-F5344CB8AC3E}">
        <p14:creationId xmlns:p14="http://schemas.microsoft.com/office/powerpoint/2010/main" val="1853168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38287" t="19792" r="26574" b="7292"/>
          <a:stretch/>
        </p:blipFill>
        <p:spPr>
          <a:xfrm>
            <a:off x="6185532" y="3048000"/>
            <a:ext cx="2729868" cy="3184846"/>
          </a:xfrm>
          <a:prstGeom prst="rect">
            <a:avLst/>
          </a:prstGeom>
        </p:spPr>
      </p:pic>
      <p:sp>
        <p:nvSpPr>
          <p:cNvPr id="3" name="Title 2"/>
          <p:cNvSpPr>
            <a:spLocks noGrp="1"/>
          </p:cNvSpPr>
          <p:nvPr>
            <p:ph type="title"/>
          </p:nvPr>
        </p:nvSpPr>
        <p:spPr/>
        <p:txBody>
          <a:bodyPr/>
          <a:lstStyle/>
          <a:p>
            <a:r>
              <a:rPr lang="en-US" sz="2000" dirty="0"/>
              <a:t>DC Tie operators and TSPs in ERCOT</a:t>
            </a: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2" name="Content Placeholder 1"/>
          <p:cNvSpPr>
            <a:spLocks noGrp="1"/>
          </p:cNvSpPr>
          <p:nvPr>
            <p:ph idx="1"/>
          </p:nvPr>
        </p:nvSpPr>
        <p:spPr/>
        <p:txBody>
          <a:bodyPr/>
          <a:lstStyle/>
          <a:p>
            <a:r>
              <a:rPr lang="en-US" dirty="0" smtClean="0"/>
              <a:t>DC Tie Operators are TSPs in ERCOT protocols</a:t>
            </a:r>
            <a:endParaRPr lang="en-US" dirty="0"/>
          </a:p>
        </p:txBody>
      </p:sp>
      <p:graphicFrame>
        <p:nvGraphicFramePr>
          <p:cNvPr id="9" name="Diagram 8"/>
          <p:cNvGraphicFramePr/>
          <p:nvPr>
            <p:extLst>
              <p:ext uri="{D42A27DB-BD31-4B8C-83A1-F6EECF244321}">
                <p14:modId xmlns:p14="http://schemas.microsoft.com/office/powerpoint/2010/main" val="16017300"/>
              </p:ext>
            </p:extLst>
          </p:nvPr>
        </p:nvGraphicFramePr>
        <p:xfrm>
          <a:off x="533400" y="1396999"/>
          <a:ext cx="6858000" cy="4645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3826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DC Tie operators and TSPs in ERCOT</a:t>
            </a: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57150" indent="0">
              <a:buNone/>
            </a:pPr>
            <a:r>
              <a:rPr lang="en-US" dirty="0" smtClean="0"/>
              <a:t>Current ERCOT DC Tie Operators are TSPs</a:t>
            </a:r>
          </a:p>
          <a:p>
            <a:pPr marL="914400" lvl="1" indent="-457200"/>
            <a:r>
              <a:rPr lang="en-US" sz="2000" dirty="0" smtClean="0"/>
              <a:t>Have TSP-level access </a:t>
            </a:r>
            <a:r>
              <a:rPr lang="en-US" sz="2000" dirty="0"/>
              <a:t>to Systems / </a:t>
            </a:r>
            <a:r>
              <a:rPr lang="en-US" sz="2000" dirty="0" smtClean="0"/>
              <a:t>Data</a:t>
            </a:r>
          </a:p>
          <a:p>
            <a:pPr marL="914400" lvl="1" indent="-457200"/>
            <a:r>
              <a:rPr lang="en-US" sz="2000" dirty="0" smtClean="0"/>
              <a:t>More than what’s needed for DC Tie Operation</a:t>
            </a:r>
          </a:p>
          <a:p>
            <a:pPr marL="914400" lvl="1" indent="-457200"/>
            <a:endParaRPr lang="en-US" sz="2000" dirty="0" smtClean="0"/>
          </a:p>
          <a:p>
            <a:endParaRPr lang="en-US" sz="2800" dirty="0"/>
          </a:p>
        </p:txBody>
      </p:sp>
      <p:graphicFrame>
        <p:nvGraphicFramePr>
          <p:cNvPr id="11" name="Content Placeholder 5"/>
          <p:cNvGraphicFramePr>
            <a:graphicFrameLocks/>
          </p:cNvGraphicFramePr>
          <p:nvPr>
            <p:extLst>
              <p:ext uri="{D42A27DB-BD31-4B8C-83A1-F6EECF244321}">
                <p14:modId xmlns:p14="http://schemas.microsoft.com/office/powerpoint/2010/main" val="3727614182"/>
              </p:ext>
            </p:extLst>
          </p:nvPr>
        </p:nvGraphicFramePr>
        <p:xfrm>
          <a:off x="325055" y="2209800"/>
          <a:ext cx="8514146" cy="3876040"/>
        </p:xfrm>
        <a:graphic>
          <a:graphicData uri="http://schemas.openxmlformats.org/drawingml/2006/table">
            <a:tbl>
              <a:tblPr firstRow="1" bandRow="1">
                <a:tableStyleId>{775DCB02-9BB8-47FD-8907-85C794F793BA}</a:tableStyleId>
              </a:tblPr>
              <a:tblGrid>
                <a:gridCol w="1427545"/>
                <a:gridCol w="3505200"/>
                <a:gridCol w="3581401"/>
              </a:tblGrid>
              <a:tr h="370840">
                <a:tc>
                  <a:txBody>
                    <a:bodyPr/>
                    <a:lstStyle/>
                    <a:p>
                      <a:pPr algn="ctr"/>
                      <a:r>
                        <a:rPr lang="en-US" sz="1800" dirty="0" smtClean="0"/>
                        <a:t>Systems</a:t>
                      </a:r>
                      <a:endParaRPr lang="en-US" sz="1800" dirty="0"/>
                    </a:p>
                  </a:txBody>
                  <a:tcPr/>
                </a:tc>
                <a:tc>
                  <a:txBody>
                    <a:bodyPr/>
                    <a:lstStyle/>
                    <a:p>
                      <a:pPr algn="ctr"/>
                      <a:r>
                        <a:rPr lang="en-US" sz="1800" dirty="0" smtClean="0"/>
                        <a:t>ERCOT   TSP</a:t>
                      </a:r>
                    </a:p>
                    <a:p>
                      <a:pPr algn="ctr"/>
                      <a:r>
                        <a:rPr lang="en-US" sz="1800" dirty="0" smtClean="0"/>
                        <a:t>With DC </a:t>
                      </a:r>
                      <a:r>
                        <a:rPr lang="en-US" sz="1800" baseline="0" dirty="0" smtClean="0"/>
                        <a:t>Tie Operations</a:t>
                      </a:r>
                      <a:endParaRPr lang="en-US" sz="1800" dirty="0" smtClean="0"/>
                    </a:p>
                  </a:txBody>
                  <a:tcPr/>
                </a:tc>
                <a:tc>
                  <a:txBody>
                    <a:bodyPr/>
                    <a:lstStyle/>
                    <a:p>
                      <a:pPr algn="ctr"/>
                      <a:r>
                        <a:rPr lang="en-US" sz="1800" dirty="0" smtClean="0"/>
                        <a:t>DC Tie Operator</a:t>
                      </a:r>
                    </a:p>
                  </a:txBody>
                  <a:tcPr/>
                </a:tc>
              </a:tr>
              <a:tr h="370840">
                <a:tc>
                  <a:txBody>
                    <a:bodyPr/>
                    <a:lstStyle/>
                    <a:p>
                      <a:r>
                        <a:rPr lang="en-US" dirty="0" smtClean="0"/>
                        <a:t>EMMS</a:t>
                      </a:r>
                      <a:endParaRPr lang="en-US" dirty="0"/>
                    </a:p>
                  </a:txBody>
                  <a:tcPr/>
                </a:tc>
                <a:tc>
                  <a:txBody>
                    <a:bodyPr/>
                    <a:lstStyle/>
                    <a:p>
                      <a:r>
                        <a:rPr lang="en-US" dirty="0" smtClean="0"/>
                        <a:t>Telemetry</a:t>
                      </a:r>
                      <a:r>
                        <a:rPr lang="en-US" baseline="0" dirty="0" smtClean="0"/>
                        <a:t> </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Telemetry for DC Tie</a:t>
                      </a:r>
                    </a:p>
                  </a:txBody>
                  <a:tcPr/>
                </a:tc>
              </a:tr>
              <a:tr h="370840">
                <a:tc>
                  <a:txBody>
                    <a:bodyPr/>
                    <a:lstStyle/>
                    <a:p>
                      <a:r>
                        <a:rPr lang="en-US" dirty="0" smtClean="0"/>
                        <a:t>NMMS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Modeling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Access to full CIM Model</a:t>
                      </a:r>
                      <a:endParaRPr lang="en-US" sz="1400"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Modeling for DC Tie Bus</a:t>
                      </a:r>
                      <a:endParaRPr lang="en-US" sz="1800" baseline="0" dirty="0" smtClean="0"/>
                    </a:p>
                  </a:txBody>
                  <a:tcPr/>
                </a:tc>
              </a:tr>
              <a:tr h="370840">
                <a:tc>
                  <a:txBody>
                    <a:bodyPr/>
                    <a:lstStyle/>
                    <a:p>
                      <a:r>
                        <a:rPr lang="en-US" sz="1800" dirty="0" smtClean="0"/>
                        <a:t>Outage Scheduler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Outage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(Access to all Resource &amp; Transmission outages)</a:t>
                      </a:r>
                      <a:endParaRPr lang="en-US" sz="1200"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Outage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Future topic for PUCT directive #4</a:t>
                      </a:r>
                      <a:endParaRPr lang="en-US" sz="1200" b="0" dirty="0" smtClean="0"/>
                    </a:p>
                  </a:txBody>
                  <a:tcPr/>
                </a:tc>
              </a:tr>
              <a:tr h="370840">
                <a:tc>
                  <a:txBody>
                    <a:bodyPr/>
                    <a:lstStyle/>
                    <a:p>
                      <a:r>
                        <a:rPr lang="en-US" dirty="0" smtClean="0"/>
                        <a:t>Real Time Operation</a:t>
                      </a:r>
                      <a:endParaRPr lang="en-US" dirty="0">
                        <a:solidFill>
                          <a:schemeClr val="tx1"/>
                        </a:solidFill>
                      </a:endParaRPr>
                    </a:p>
                  </a:txBody>
                  <a:tcPr/>
                </a:tc>
                <a:tc>
                  <a:txBody>
                    <a:bodyPr/>
                    <a:lstStyle/>
                    <a:p>
                      <a:r>
                        <a:rPr lang="en-US" dirty="0" smtClean="0"/>
                        <a:t>7x24 turret</a:t>
                      </a:r>
                      <a:r>
                        <a:rPr lang="en-US" baseline="0" dirty="0" smtClean="0"/>
                        <a:t> phone line</a:t>
                      </a:r>
                    </a:p>
                    <a:p>
                      <a:r>
                        <a:rPr lang="en-US" dirty="0" smtClean="0"/>
                        <a:t>Verbal Dispatch</a:t>
                      </a:r>
                      <a:r>
                        <a:rPr lang="en-US" baseline="0" dirty="0" smtClean="0"/>
                        <a:t> Instructions</a:t>
                      </a:r>
                    </a:p>
                    <a:p>
                      <a:r>
                        <a:rPr lang="en-US" sz="1200" baseline="0" dirty="0" smtClean="0"/>
                        <a:t>TO hot line calls</a:t>
                      </a:r>
                      <a:endParaRPr lang="en-US" sz="1200" dirty="0">
                        <a:solidFill>
                          <a:srgbClr val="FF0000"/>
                        </a:solidFill>
                      </a:endParaRPr>
                    </a:p>
                  </a:txBody>
                  <a:tcPr/>
                </a:tc>
                <a:tc>
                  <a:txBody>
                    <a:bodyPr/>
                    <a:lstStyle/>
                    <a:p>
                      <a:r>
                        <a:rPr lang="en-US" dirty="0" smtClean="0"/>
                        <a:t>7x24 turret</a:t>
                      </a:r>
                      <a:r>
                        <a:rPr lang="en-US" baseline="0" dirty="0" smtClean="0"/>
                        <a:t> phone line</a:t>
                      </a:r>
                    </a:p>
                    <a:p>
                      <a:r>
                        <a:rPr lang="en-US" dirty="0" smtClean="0"/>
                        <a:t>Verbal Dispatch</a:t>
                      </a:r>
                      <a:r>
                        <a:rPr lang="en-US" baseline="0" dirty="0" smtClean="0"/>
                        <a:t> Instructions</a:t>
                      </a:r>
                    </a:p>
                  </a:txBody>
                  <a:tcPr/>
                </a:tc>
              </a:tr>
              <a:tr h="370840">
                <a:tc>
                  <a:txBody>
                    <a:bodyPr/>
                    <a:lstStyle/>
                    <a:p>
                      <a:r>
                        <a:rPr lang="en-US" dirty="0" smtClean="0"/>
                        <a:t>Planning </a:t>
                      </a:r>
                      <a:endParaRPr lang="en-US" dirty="0"/>
                    </a:p>
                  </a:txBody>
                  <a:tcPr/>
                </a:tc>
                <a:tc>
                  <a:txBody>
                    <a:bodyPr/>
                    <a:lstStyle/>
                    <a:p>
                      <a:r>
                        <a:rPr lang="en-US" dirty="0" smtClean="0"/>
                        <a:t>Planning Models, Studies, Planning Working Groups</a:t>
                      </a:r>
                      <a:r>
                        <a:rPr lang="en-US" baseline="0" dirty="0" smtClean="0"/>
                        <a:t>…</a:t>
                      </a:r>
                      <a:endParaRPr lang="en-US" dirty="0"/>
                    </a:p>
                  </a:txBody>
                  <a:tcPr/>
                </a:tc>
                <a:tc>
                  <a:txBody>
                    <a:bodyPr/>
                    <a:lstStyle/>
                    <a:p>
                      <a:r>
                        <a:rPr lang="en-US" dirty="0" smtClean="0"/>
                        <a:t>Planning Models? Studies? Planning Working Groups?</a:t>
                      </a:r>
                    </a:p>
                    <a:p>
                      <a:r>
                        <a:rPr lang="en-US" sz="1200" b="0" baseline="0" dirty="0" smtClean="0"/>
                        <a:t>Future topic for PUCT directive #5 and #6</a:t>
                      </a:r>
                      <a:endParaRPr lang="en-US" sz="1200" b="0" dirty="0"/>
                    </a:p>
                  </a:txBody>
                  <a:tcPr/>
                </a:tc>
              </a:tr>
            </a:tbl>
          </a:graphicData>
        </a:graphic>
      </p:graphicFrame>
    </p:spTree>
    <p:extLst>
      <p:ext uri="{BB962C8B-B14F-4D97-AF65-F5344CB8AC3E}">
        <p14:creationId xmlns:p14="http://schemas.microsoft.com/office/powerpoint/2010/main" val="3391080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DC Tie operators and TSPs in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graphicFrame>
        <p:nvGraphicFramePr>
          <p:cNvPr id="9" name="Content Placeholder 5"/>
          <p:cNvGraphicFramePr>
            <a:graphicFrameLocks/>
          </p:cNvGraphicFramePr>
          <p:nvPr>
            <p:extLst>
              <p:ext uri="{D42A27DB-BD31-4B8C-83A1-F6EECF244321}">
                <p14:modId xmlns:p14="http://schemas.microsoft.com/office/powerpoint/2010/main" val="802022733"/>
              </p:ext>
            </p:extLst>
          </p:nvPr>
        </p:nvGraphicFramePr>
        <p:xfrm>
          <a:off x="328088" y="1142999"/>
          <a:ext cx="8450981" cy="4800600"/>
        </p:xfrm>
        <a:graphic>
          <a:graphicData uri="http://schemas.openxmlformats.org/drawingml/2006/table">
            <a:tbl>
              <a:tblPr firstRow="1" bandRow="1">
                <a:tableStyleId>{775DCB02-9BB8-47FD-8907-85C794F793BA}</a:tableStyleId>
              </a:tblPr>
              <a:tblGrid>
                <a:gridCol w="2037290"/>
                <a:gridCol w="3169118"/>
                <a:gridCol w="3244573"/>
              </a:tblGrid>
              <a:tr h="660628">
                <a:tc>
                  <a:txBody>
                    <a:bodyPr/>
                    <a:lstStyle/>
                    <a:p>
                      <a:pPr algn="ctr"/>
                      <a:r>
                        <a:rPr lang="en-US" sz="1800" dirty="0" smtClean="0"/>
                        <a:t>Systems</a:t>
                      </a:r>
                      <a:endParaRPr lang="en-US" sz="1800" dirty="0"/>
                    </a:p>
                  </a:txBody>
                  <a:tcPr/>
                </a:tc>
                <a:tc>
                  <a:txBody>
                    <a:bodyPr/>
                    <a:lstStyle/>
                    <a:p>
                      <a:pPr algn="ctr"/>
                      <a:r>
                        <a:rPr lang="en-US" sz="1800" dirty="0" smtClean="0"/>
                        <a:t>ERCOT TSP</a:t>
                      </a:r>
                    </a:p>
                    <a:p>
                      <a:pPr algn="ctr"/>
                      <a:r>
                        <a:rPr lang="en-US" sz="1800" dirty="0" smtClean="0"/>
                        <a:t>With DC Tie</a:t>
                      </a:r>
                    </a:p>
                  </a:txBody>
                  <a:tcPr/>
                </a:tc>
                <a:tc>
                  <a:txBody>
                    <a:bodyPr/>
                    <a:lstStyle/>
                    <a:p>
                      <a:pPr algn="ctr"/>
                      <a:r>
                        <a:rPr lang="en-US" sz="1800" dirty="0" smtClean="0"/>
                        <a:t>DC</a:t>
                      </a:r>
                      <a:r>
                        <a:rPr lang="en-US" sz="1800" baseline="0" dirty="0" smtClean="0"/>
                        <a:t> </a:t>
                      </a:r>
                      <a:r>
                        <a:rPr lang="en-US" sz="1800" dirty="0" smtClean="0"/>
                        <a:t>Tie Operator</a:t>
                      </a:r>
                    </a:p>
                  </a:txBody>
                  <a:tcPr/>
                </a:tc>
              </a:tr>
              <a:tr h="828979">
                <a:tc>
                  <a:txBody>
                    <a:bodyPr/>
                    <a:lstStyle/>
                    <a:p>
                      <a:r>
                        <a:rPr lang="en-US" dirty="0" smtClean="0"/>
                        <a:t>Metering</a:t>
                      </a:r>
                      <a:endParaRPr lang="en-US" dirty="0"/>
                    </a:p>
                  </a:txBody>
                  <a:tcPr/>
                </a:tc>
                <a:tc>
                  <a:txBody>
                    <a:bodyPr/>
                    <a:lstStyle/>
                    <a:p>
                      <a:r>
                        <a:rPr lang="en-US" dirty="0" smtClean="0"/>
                        <a:t>TDSP</a:t>
                      </a:r>
                      <a:r>
                        <a:rPr lang="en-US" baseline="0" dirty="0" smtClean="0"/>
                        <a:t>-read, EPS meters</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EPS meter at DC Tie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Used for inadvertent energy accounting</a:t>
                      </a:r>
                      <a:endParaRPr lang="en-US" sz="1200" b="0" dirty="0" smtClean="0">
                        <a:solidFill>
                          <a:srgbClr val="FF0000"/>
                        </a:solidFill>
                      </a:endParaRPr>
                    </a:p>
                  </a:txBody>
                  <a:tcPr/>
                </a:tc>
              </a:tr>
              <a:tr h="1863915">
                <a:tc>
                  <a:txBody>
                    <a:bodyPr/>
                    <a:lstStyle/>
                    <a:p>
                      <a:r>
                        <a:rPr lang="en-US" dirty="0" smtClean="0"/>
                        <a:t>Market Information</a:t>
                      </a:r>
                      <a:r>
                        <a:rPr lang="en-US" baseline="0" dirty="0" smtClean="0"/>
                        <a:t> System (MIS)</a:t>
                      </a:r>
                    </a:p>
                    <a:p>
                      <a:endParaRPr lang="en-US"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Unredacted CIM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Outage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WAN Invoices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DC Tie Schedules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(for all DC Ties) - </a:t>
                      </a:r>
                      <a:r>
                        <a:rPr lang="en-US" sz="1200" u="none" strike="noStrike" kern="1200" baseline="0" dirty="0" smtClean="0"/>
                        <a:t>billing determinants for transmission service </a:t>
                      </a:r>
                      <a:endParaRPr lang="en-US" sz="1200"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WAN Invoices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DC Tie Schedules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(for all DC Ties) </a:t>
                      </a:r>
                      <a:r>
                        <a:rPr lang="en-US" sz="1200" baseline="0" dirty="0" smtClean="0"/>
                        <a:t>– billing determinants for transmission service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txBody>
                  <a:tcPr/>
                </a:tc>
              </a:tr>
              <a:tr h="916241">
                <a:tc>
                  <a:txBody>
                    <a:bodyPr/>
                    <a:lstStyle/>
                    <a:p>
                      <a:r>
                        <a:rPr lang="en-US" dirty="0" smtClean="0"/>
                        <a:t>OATI</a:t>
                      </a:r>
                    </a:p>
                    <a:p>
                      <a:r>
                        <a:rPr lang="en-US" dirty="0" smtClean="0"/>
                        <a:t>(Scheduling – WebTrans)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Net Interchange Schedules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Net Interchange Schedules</a:t>
                      </a:r>
                      <a:endParaRPr lang="en-US" sz="1200" dirty="0" smtClean="0">
                        <a:solidFill>
                          <a:srgbClr val="FF0000"/>
                        </a:solidFill>
                      </a:endParaRPr>
                    </a:p>
                  </a:txBody>
                  <a:tcPr/>
                </a:tc>
              </a:tr>
              <a:tr h="530837">
                <a:tc>
                  <a:txBody>
                    <a:bodyPr/>
                    <a:lstStyle/>
                    <a:p>
                      <a:r>
                        <a:rPr lang="en-US" dirty="0" smtClean="0"/>
                        <a:t>Communication</a:t>
                      </a:r>
                      <a:endParaRPr lang="en-US" dirty="0"/>
                    </a:p>
                  </a:txBody>
                  <a:tcPr/>
                </a:tc>
                <a:tc>
                  <a:txBody>
                    <a:bodyPr/>
                    <a:lstStyle/>
                    <a:p>
                      <a:r>
                        <a:rPr lang="en-US" dirty="0" smtClean="0"/>
                        <a:t>Wide</a:t>
                      </a:r>
                      <a:r>
                        <a:rPr lang="en-US" baseline="0" dirty="0" smtClean="0"/>
                        <a:t> Area Network (WAN)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Wide</a:t>
                      </a:r>
                      <a:r>
                        <a:rPr lang="en-US" baseline="0" dirty="0" smtClean="0"/>
                        <a:t> Area Network (WAN)</a:t>
                      </a:r>
                      <a:endParaRPr lang="en-US" dirty="0" smtClean="0"/>
                    </a:p>
                  </a:txBody>
                  <a:tcPr/>
                </a:tc>
              </a:tr>
            </a:tbl>
          </a:graphicData>
        </a:graphic>
      </p:graphicFrame>
    </p:spTree>
    <p:extLst>
      <p:ext uri="{BB962C8B-B14F-4D97-AF65-F5344CB8AC3E}">
        <p14:creationId xmlns:p14="http://schemas.microsoft.com/office/powerpoint/2010/main" val="1902148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DC Tie operators and TSPs in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514350" indent="-457200"/>
            <a:r>
              <a:rPr lang="en-US" dirty="0" smtClean="0"/>
              <a:t>OATI (WebTrans) – ERCOT (NERC BA/TSP) view</a:t>
            </a:r>
          </a:p>
        </p:txBody>
      </p:sp>
      <p:pic>
        <p:nvPicPr>
          <p:cNvPr id="8" name="Picture 7"/>
          <p:cNvPicPr>
            <a:picLocks noChangeAspect="1"/>
          </p:cNvPicPr>
          <p:nvPr/>
        </p:nvPicPr>
        <p:blipFill>
          <a:blip r:embed="rId3"/>
          <a:stretch>
            <a:fillRect/>
          </a:stretch>
        </p:blipFill>
        <p:spPr>
          <a:xfrm>
            <a:off x="728139" y="1602859"/>
            <a:ext cx="7687722" cy="4493141"/>
          </a:xfrm>
          <a:prstGeom prst="rect">
            <a:avLst/>
          </a:prstGeom>
        </p:spPr>
      </p:pic>
    </p:spTree>
    <p:extLst>
      <p:ext uri="{BB962C8B-B14F-4D97-AF65-F5344CB8AC3E}">
        <p14:creationId xmlns:p14="http://schemas.microsoft.com/office/powerpoint/2010/main" val="334736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DC Tie operators and TSPs in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514350" indent="-457200"/>
            <a:r>
              <a:rPr lang="en-US" dirty="0"/>
              <a:t>Outage </a:t>
            </a:r>
            <a:r>
              <a:rPr lang="en-US" dirty="0" smtClean="0"/>
              <a:t>Scheduler – ERCOT TSP view</a:t>
            </a:r>
          </a:p>
          <a:p>
            <a:pPr marL="914400" lvl="1" indent="-457200"/>
            <a:r>
              <a:rPr lang="en-US" dirty="0" smtClean="0"/>
              <a:t>Access to Transmission and Resource Outages</a:t>
            </a:r>
          </a:p>
          <a:p>
            <a:endParaRPr lang="en-US" sz="2800" dirty="0"/>
          </a:p>
        </p:txBody>
      </p:sp>
      <p:grpSp>
        <p:nvGrpSpPr>
          <p:cNvPr id="5" name="Group 4"/>
          <p:cNvGrpSpPr/>
          <p:nvPr/>
        </p:nvGrpSpPr>
        <p:grpSpPr>
          <a:xfrm>
            <a:off x="609600" y="2209800"/>
            <a:ext cx="7315200" cy="3355081"/>
            <a:chOff x="609600" y="2209800"/>
            <a:chExt cx="7315200" cy="3355081"/>
          </a:xfrm>
        </p:grpSpPr>
        <p:pic>
          <p:nvPicPr>
            <p:cNvPr id="11" name="Picture 10"/>
            <p:cNvPicPr>
              <a:picLocks noChangeAspect="1"/>
            </p:cNvPicPr>
            <p:nvPr/>
          </p:nvPicPr>
          <p:blipFill rotWithShape="1">
            <a:blip r:embed="rId3"/>
            <a:srcRect b="33856"/>
            <a:stretch/>
          </p:blipFill>
          <p:spPr>
            <a:xfrm>
              <a:off x="609600" y="2209800"/>
              <a:ext cx="7315200" cy="3355081"/>
            </a:xfrm>
            <a:prstGeom prst="rect">
              <a:avLst/>
            </a:prstGeom>
            <a:ln>
              <a:solidFill>
                <a:schemeClr val="tx1"/>
              </a:solidFill>
            </a:ln>
          </p:spPr>
        </p:pic>
        <p:sp>
          <p:nvSpPr>
            <p:cNvPr id="2" name="Rectangle 1"/>
            <p:cNvSpPr/>
            <p:nvPr/>
          </p:nvSpPr>
          <p:spPr>
            <a:xfrm>
              <a:off x="5638800" y="2286000"/>
              <a:ext cx="2286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1810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DC Tie operators and TSPs in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514350" indent="-457200"/>
            <a:r>
              <a:rPr lang="en-US" dirty="0"/>
              <a:t>Outage Scheduler </a:t>
            </a:r>
            <a:r>
              <a:rPr lang="en-US" dirty="0" smtClean="0"/>
              <a:t>– QSE view </a:t>
            </a:r>
          </a:p>
          <a:p>
            <a:pPr marL="914400" lvl="1" indent="-457200"/>
            <a:r>
              <a:rPr lang="en-US" dirty="0" smtClean="0"/>
              <a:t>Resource and Transmission outages for facilities owned/operated by Resource Entity</a:t>
            </a:r>
            <a:endParaRPr lang="en-US" sz="2800" dirty="0"/>
          </a:p>
        </p:txBody>
      </p:sp>
      <p:pic>
        <p:nvPicPr>
          <p:cNvPr id="8" name="Picture 7"/>
          <p:cNvPicPr>
            <a:picLocks noChangeAspect="1"/>
          </p:cNvPicPr>
          <p:nvPr/>
        </p:nvPicPr>
        <p:blipFill>
          <a:blip r:embed="rId3"/>
          <a:stretch>
            <a:fillRect/>
          </a:stretch>
        </p:blipFill>
        <p:spPr>
          <a:xfrm>
            <a:off x="1176102" y="2362200"/>
            <a:ext cx="6754953" cy="3456732"/>
          </a:xfrm>
          <a:prstGeom prst="rect">
            <a:avLst/>
          </a:prstGeom>
        </p:spPr>
      </p:pic>
    </p:spTree>
    <p:extLst>
      <p:ext uri="{BB962C8B-B14F-4D97-AF65-F5344CB8AC3E}">
        <p14:creationId xmlns:p14="http://schemas.microsoft.com/office/powerpoint/2010/main" val="3621918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SCT Merchant </a:t>
            </a:r>
            <a:r>
              <a:rPr lang="en-US" sz="2000" dirty="0" smtClean="0"/>
              <a:t>DC Tie</a:t>
            </a:r>
            <a:endParaRPr lang="en-US" sz="2000" dirty="0"/>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0" indent="0">
              <a:buNone/>
            </a:pPr>
            <a:r>
              <a:rPr lang="en-US" dirty="0" smtClean="0"/>
              <a:t>But this DC Tie </a:t>
            </a:r>
            <a:r>
              <a:rPr lang="en-US" dirty="0"/>
              <a:t>is </a:t>
            </a:r>
            <a:r>
              <a:rPr lang="en-US" dirty="0" smtClean="0"/>
              <a:t>different …  </a:t>
            </a:r>
          </a:p>
          <a:p>
            <a:endParaRPr lang="en-US" dirty="0" smtClean="0"/>
          </a:p>
          <a:p>
            <a:endParaRPr lang="en-US" dirty="0" smtClean="0"/>
          </a:p>
        </p:txBody>
      </p:sp>
      <p:grpSp>
        <p:nvGrpSpPr>
          <p:cNvPr id="2" name="Group 1"/>
          <p:cNvGrpSpPr/>
          <p:nvPr/>
        </p:nvGrpSpPr>
        <p:grpSpPr>
          <a:xfrm>
            <a:off x="681466" y="1581396"/>
            <a:ext cx="6024134" cy="4394861"/>
            <a:chOff x="681466" y="1581396"/>
            <a:chExt cx="6024134" cy="4394861"/>
          </a:xfrm>
        </p:grpSpPr>
        <p:pic>
          <p:nvPicPr>
            <p:cNvPr id="8" name="Picture 7"/>
            <p:cNvPicPr>
              <a:picLocks noChangeAspect="1"/>
            </p:cNvPicPr>
            <p:nvPr/>
          </p:nvPicPr>
          <p:blipFill>
            <a:blip r:embed="rId3"/>
            <a:stretch>
              <a:fillRect/>
            </a:stretch>
          </p:blipFill>
          <p:spPr>
            <a:xfrm>
              <a:off x="681466" y="1581396"/>
              <a:ext cx="6024134" cy="4394861"/>
            </a:xfrm>
            <a:prstGeom prst="rect">
              <a:avLst/>
            </a:prstGeom>
          </p:spPr>
        </p:pic>
        <p:grpSp>
          <p:nvGrpSpPr>
            <p:cNvPr id="16" name="Group 15"/>
            <p:cNvGrpSpPr/>
            <p:nvPr/>
          </p:nvGrpSpPr>
          <p:grpSpPr>
            <a:xfrm>
              <a:off x="5114809" y="2667000"/>
              <a:ext cx="1386771" cy="609599"/>
              <a:chOff x="7400816" y="1180272"/>
              <a:chExt cx="1133584" cy="609599"/>
            </a:xfrm>
          </p:grpSpPr>
          <p:sp>
            <p:nvSpPr>
              <p:cNvPr id="17" name="Oval 16"/>
              <p:cNvSpPr/>
              <p:nvPr/>
            </p:nvSpPr>
            <p:spPr>
              <a:xfrm rot="16200000">
                <a:off x="7450077" y="1142123"/>
                <a:ext cx="598490" cy="697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7400816" y="1180272"/>
                <a:ext cx="1133584" cy="553998"/>
                <a:chOff x="5191016" y="2530871"/>
                <a:chExt cx="1133584" cy="553998"/>
              </a:xfrm>
            </p:grpSpPr>
            <p:grpSp>
              <p:nvGrpSpPr>
                <p:cNvPr id="19" name="Group 18"/>
                <p:cNvGrpSpPr/>
                <p:nvPr/>
              </p:nvGrpSpPr>
              <p:grpSpPr>
                <a:xfrm rot="10800000">
                  <a:off x="5307901" y="2733714"/>
                  <a:ext cx="498277" cy="178156"/>
                  <a:chOff x="6440867" y="-37174"/>
                  <a:chExt cx="990600" cy="381001"/>
                </a:xfrm>
              </p:grpSpPr>
              <p:sp>
                <p:nvSpPr>
                  <p:cNvPr id="21" name="Right Arrow 20"/>
                  <p:cNvSpPr/>
                  <p:nvPr/>
                </p:nvSpPr>
                <p:spPr>
                  <a:xfrm>
                    <a:off x="6440867" y="-14554"/>
                    <a:ext cx="457201" cy="358381"/>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flipH="1">
                    <a:off x="6974267" y="-14552"/>
                    <a:ext cx="457200" cy="358379"/>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898066" y="-37174"/>
                    <a:ext cx="76200" cy="3810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5191016" y="2530871"/>
                  <a:ext cx="1133584" cy="553998"/>
                </a:xfrm>
                <a:prstGeom prst="rect">
                  <a:avLst/>
                </a:prstGeom>
                <a:noFill/>
              </p:spPr>
              <p:txBody>
                <a:bodyPr wrap="square" rtlCol="0">
                  <a:spAutoFit/>
                </a:bodyPr>
                <a:lstStyle/>
                <a:p>
                  <a:r>
                    <a:rPr lang="en-US" sz="1000" dirty="0" smtClean="0">
                      <a:solidFill>
                        <a:schemeClr val="bg1"/>
                      </a:solidFill>
                    </a:rPr>
                    <a:t>  DC-SCT</a:t>
                  </a:r>
                </a:p>
                <a:p>
                  <a:endParaRPr lang="en-US" sz="1000" dirty="0" smtClean="0">
                    <a:solidFill>
                      <a:schemeClr val="bg1"/>
                    </a:solidFill>
                  </a:endParaRPr>
                </a:p>
                <a:p>
                  <a:r>
                    <a:rPr lang="en-US" sz="1000" dirty="0" smtClean="0">
                      <a:solidFill>
                        <a:schemeClr val="bg1"/>
                      </a:solidFill>
                    </a:rPr>
                    <a:t>  2000 MW</a:t>
                  </a:r>
                  <a:endParaRPr lang="en-US" sz="1000" dirty="0">
                    <a:solidFill>
                      <a:schemeClr val="bg1"/>
                    </a:solidFill>
                  </a:endParaRPr>
                </a:p>
              </p:txBody>
            </p:sp>
          </p:grpSp>
        </p:grpSp>
      </p:grpSp>
    </p:spTree>
    <p:extLst>
      <p:ext uri="{BB962C8B-B14F-4D97-AF65-F5344CB8AC3E}">
        <p14:creationId xmlns:p14="http://schemas.microsoft.com/office/powerpoint/2010/main" val="1873395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SCT Overview</a:t>
            </a:r>
            <a:endParaRPr lang="en-US" sz="2000" dirty="0"/>
          </a:p>
        </p:txBody>
      </p:sp>
      <p:sp>
        <p:nvSpPr>
          <p:cNvPr id="5" name="Rectangle 1"/>
          <p:cNvSpPr>
            <a:spLocks noChangeArrowheads="1"/>
          </p:cNvSpPr>
          <p:nvPr/>
        </p:nvSpPr>
        <p:spPr bwMode="auto">
          <a:xfrm>
            <a:off x="1971675"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1"/>
          <p:cNvSpPr txBox="1">
            <a:spLocks/>
          </p:cNvSpPr>
          <p:nvPr/>
        </p:nvSpPr>
        <p:spPr>
          <a:xfrm>
            <a:off x="296535" y="3843993"/>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6" name="Rectangle 5"/>
          <p:cNvSpPr/>
          <p:nvPr/>
        </p:nvSpPr>
        <p:spPr>
          <a:xfrm>
            <a:off x="2133600" y="2362200"/>
            <a:ext cx="487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TBD- </a:t>
            </a:r>
            <a:r>
              <a:rPr lang="en-US" u="sng" dirty="0" smtClean="0"/>
              <a:t>Tariff Administrator </a:t>
            </a:r>
          </a:p>
          <a:p>
            <a:pPr algn="ctr"/>
            <a:r>
              <a:rPr lang="en-US" dirty="0" smtClean="0"/>
              <a:t>OASIS reservation processes (NERC TSP)</a:t>
            </a:r>
            <a:endParaRPr lang="en-US" dirty="0"/>
          </a:p>
        </p:txBody>
      </p:sp>
      <p:sp>
        <p:nvSpPr>
          <p:cNvPr id="8" name="Rectangle 7"/>
          <p:cNvSpPr/>
          <p:nvPr/>
        </p:nvSpPr>
        <p:spPr>
          <a:xfrm>
            <a:off x="2324100" y="9144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FERC approved OATT for SCT</a:t>
            </a:r>
            <a:endParaRPr lang="en-US" dirty="0"/>
          </a:p>
        </p:txBody>
      </p:sp>
      <p:sp>
        <p:nvSpPr>
          <p:cNvPr id="11" name="Rectangle 10"/>
          <p:cNvSpPr/>
          <p:nvPr/>
        </p:nvSpPr>
        <p:spPr>
          <a:xfrm>
            <a:off x="5715000" y="927433"/>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NAESB Registration</a:t>
            </a:r>
            <a:endParaRPr lang="en-US" dirty="0"/>
          </a:p>
        </p:txBody>
      </p:sp>
      <p:sp>
        <p:nvSpPr>
          <p:cNvPr id="12" name="Rectangle 11"/>
          <p:cNvSpPr/>
          <p:nvPr/>
        </p:nvSpPr>
        <p:spPr>
          <a:xfrm>
            <a:off x="3962400" y="923352"/>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NERC Registration</a:t>
            </a:r>
            <a:endParaRPr lang="en-US" dirty="0"/>
          </a:p>
        </p:txBody>
      </p:sp>
      <p:cxnSp>
        <p:nvCxnSpPr>
          <p:cNvPr id="14" name="Elbow Connector 13"/>
          <p:cNvCxnSpPr>
            <a:stCxn id="8" idx="2"/>
            <a:endCxn id="6" idx="0"/>
          </p:cNvCxnSpPr>
          <p:nvPr/>
        </p:nvCxnSpPr>
        <p:spPr>
          <a:xfrm rot="16200000" flipH="1">
            <a:off x="3276600" y="1066800"/>
            <a:ext cx="990600" cy="16002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8" name="Elbow Connector 17"/>
          <p:cNvCxnSpPr>
            <a:stCxn id="11" idx="2"/>
            <a:endCxn id="6" idx="0"/>
          </p:cNvCxnSpPr>
          <p:nvPr/>
        </p:nvCxnSpPr>
        <p:spPr>
          <a:xfrm rot="5400000">
            <a:off x="4978567" y="978066"/>
            <a:ext cx="977567" cy="17907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0" name="Elbow Connector 19"/>
          <p:cNvCxnSpPr>
            <a:endCxn id="6" idx="0"/>
          </p:cNvCxnSpPr>
          <p:nvPr/>
        </p:nvCxnSpPr>
        <p:spPr>
          <a:xfrm rot="5400000">
            <a:off x="4099780" y="1883630"/>
            <a:ext cx="950790" cy="635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35" name="Oval 34"/>
          <p:cNvSpPr/>
          <p:nvPr/>
        </p:nvSpPr>
        <p:spPr>
          <a:xfrm>
            <a:off x="1981200" y="3541693"/>
            <a:ext cx="457200" cy="990600"/>
          </a:xfrm>
          <a:prstGeom prst="ellipse">
            <a:avLst/>
          </a:prstGeom>
          <a:solidFill>
            <a:srgbClr val="FF000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tx1"/>
              </a:solidFill>
            </a:endParaRPr>
          </a:p>
        </p:txBody>
      </p:sp>
      <p:cxnSp>
        <p:nvCxnSpPr>
          <p:cNvPr id="38" name="Straight Connector 37"/>
          <p:cNvCxnSpPr>
            <a:stCxn id="35" idx="0"/>
          </p:cNvCxnSpPr>
          <p:nvPr/>
        </p:nvCxnSpPr>
        <p:spPr>
          <a:xfrm>
            <a:off x="2209800" y="3541693"/>
            <a:ext cx="46482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5" idx="4"/>
          </p:cNvCxnSpPr>
          <p:nvPr/>
        </p:nvCxnSpPr>
        <p:spPr>
          <a:xfrm>
            <a:off x="2209800" y="4532293"/>
            <a:ext cx="46482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25800" y="3284633"/>
            <a:ext cx="2590800" cy="307777"/>
          </a:xfrm>
          <a:prstGeom prst="rect">
            <a:avLst/>
          </a:prstGeom>
          <a:noFill/>
        </p:spPr>
        <p:txBody>
          <a:bodyPr wrap="square" rtlCol="0">
            <a:spAutoFit/>
          </a:bodyPr>
          <a:lstStyle/>
          <a:p>
            <a:pPr algn="ctr"/>
            <a:r>
              <a:rPr lang="en-US" sz="1400" dirty="0" smtClean="0">
                <a:solidFill>
                  <a:srgbClr val="00B050"/>
                </a:solidFill>
              </a:rPr>
              <a:t>400 mile DC Line</a:t>
            </a:r>
            <a:endParaRPr lang="en-US" sz="1400" dirty="0">
              <a:solidFill>
                <a:srgbClr val="00B050"/>
              </a:solidFill>
            </a:endParaRPr>
          </a:p>
        </p:txBody>
      </p:sp>
      <p:sp>
        <p:nvSpPr>
          <p:cNvPr id="42" name="TextBox 41"/>
          <p:cNvSpPr txBox="1"/>
          <p:nvPr/>
        </p:nvSpPr>
        <p:spPr>
          <a:xfrm>
            <a:off x="1676400" y="3150513"/>
            <a:ext cx="1412483" cy="430887"/>
          </a:xfrm>
          <a:prstGeom prst="rect">
            <a:avLst/>
          </a:prstGeom>
          <a:noFill/>
        </p:spPr>
        <p:txBody>
          <a:bodyPr wrap="square" rtlCol="0">
            <a:spAutoFit/>
          </a:bodyPr>
          <a:lstStyle/>
          <a:p>
            <a:pPr algn="ctr"/>
            <a:r>
              <a:rPr lang="en-US" sz="1100" dirty="0" smtClean="0">
                <a:solidFill>
                  <a:srgbClr val="FF0000"/>
                </a:solidFill>
              </a:rPr>
              <a:t>TX/LA Border Converter Station</a:t>
            </a:r>
            <a:endParaRPr lang="en-US" sz="1100" dirty="0">
              <a:solidFill>
                <a:srgbClr val="FF0000"/>
              </a:solidFill>
            </a:endParaRPr>
          </a:p>
        </p:txBody>
      </p:sp>
      <p:sp>
        <p:nvSpPr>
          <p:cNvPr id="43" name="Oval 42"/>
          <p:cNvSpPr/>
          <p:nvPr/>
        </p:nvSpPr>
        <p:spPr>
          <a:xfrm>
            <a:off x="6591300" y="3541693"/>
            <a:ext cx="457200" cy="990600"/>
          </a:xfrm>
          <a:prstGeom prst="ellipse">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tx1"/>
              </a:solidFill>
            </a:endParaRPr>
          </a:p>
        </p:txBody>
      </p:sp>
      <p:sp>
        <p:nvSpPr>
          <p:cNvPr id="44" name="TextBox 43"/>
          <p:cNvSpPr txBox="1"/>
          <p:nvPr/>
        </p:nvSpPr>
        <p:spPr>
          <a:xfrm>
            <a:off x="5816600" y="3150513"/>
            <a:ext cx="1651000" cy="430887"/>
          </a:xfrm>
          <a:prstGeom prst="rect">
            <a:avLst/>
          </a:prstGeom>
          <a:noFill/>
        </p:spPr>
        <p:txBody>
          <a:bodyPr wrap="square" rtlCol="0">
            <a:spAutoFit/>
          </a:bodyPr>
          <a:lstStyle/>
          <a:p>
            <a:pPr algn="ctr"/>
            <a:r>
              <a:rPr lang="en-US" sz="1100" dirty="0" smtClean="0"/>
              <a:t>Eastern Interconnect Converter Station</a:t>
            </a:r>
            <a:endParaRPr lang="en-US" sz="1100" dirty="0"/>
          </a:p>
        </p:txBody>
      </p:sp>
      <p:sp>
        <p:nvSpPr>
          <p:cNvPr id="45" name="Rounded Rectangle 44"/>
          <p:cNvSpPr/>
          <p:nvPr/>
        </p:nvSpPr>
        <p:spPr>
          <a:xfrm>
            <a:off x="228600" y="3001962"/>
            <a:ext cx="1600200" cy="2057400"/>
          </a:xfrm>
          <a:prstGeom prst="roundRect">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ERCOT </a:t>
            </a:r>
            <a:r>
              <a:rPr lang="en-US" sz="1600" u="sng" dirty="0" smtClean="0"/>
              <a:t>Interconnect</a:t>
            </a:r>
          </a:p>
          <a:p>
            <a:pPr algn="ctr"/>
            <a:r>
              <a:rPr lang="en-US" sz="1600" dirty="0" smtClean="0"/>
              <a:t>ERCOT  BA</a:t>
            </a:r>
          </a:p>
          <a:p>
            <a:pPr algn="ctr"/>
            <a:r>
              <a:rPr lang="en-US" sz="1600" dirty="0" smtClean="0"/>
              <a:t>ERCOT TSP</a:t>
            </a:r>
            <a:endParaRPr lang="en-US" sz="1600" dirty="0"/>
          </a:p>
        </p:txBody>
      </p:sp>
      <p:sp>
        <p:nvSpPr>
          <p:cNvPr id="46" name="Rounded Rectangle 45"/>
          <p:cNvSpPr/>
          <p:nvPr/>
        </p:nvSpPr>
        <p:spPr>
          <a:xfrm>
            <a:off x="7414017" y="2971800"/>
            <a:ext cx="1600200" cy="2057400"/>
          </a:xfrm>
          <a:prstGeom prst="roundRect">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Eastern</a:t>
            </a:r>
          </a:p>
          <a:p>
            <a:pPr algn="ctr"/>
            <a:r>
              <a:rPr lang="en-US" sz="1600" u="sng" dirty="0" smtClean="0"/>
              <a:t>Interconnect</a:t>
            </a:r>
          </a:p>
          <a:p>
            <a:pPr algn="ctr"/>
            <a:r>
              <a:rPr lang="en-US" sz="1600" dirty="0" smtClean="0"/>
              <a:t>TBD  BA</a:t>
            </a:r>
          </a:p>
          <a:p>
            <a:pPr algn="ctr"/>
            <a:r>
              <a:rPr lang="en-US" sz="1600" dirty="0" smtClean="0"/>
              <a:t>TBD TSP</a:t>
            </a:r>
            <a:endParaRPr lang="en-US" sz="1600" dirty="0"/>
          </a:p>
        </p:txBody>
      </p:sp>
      <p:sp>
        <p:nvSpPr>
          <p:cNvPr id="47" name="TextBox 46"/>
          <p:cNvSpPr txBox="1"/>
          <p:nvPr/>
        </p:nvSpPr>
        <p:spPr>
          <a:xfrm>
            <a:off x="2339583" y="3581400"/>
            <a:ext cx="4213617" cy="954107"/>
          </a:xfrm>
          <a:prstGeom prst="rect">
            <a:avLst/>
          </a:prstGeom>
          <a:noFill/>
        </p:spPr>
        <p:txBody>
          <a:bodyPr wrap="square" rtlCol="0">
            <a:spAutoFit/>
          </a:bodyPr>
          <a:lstStyle/>
          <a:p>
            <a:pPr algn="ctr"/>
            <a:r>
              <a:rPr lang="en-US" sz="1400" b="1" u="sng" dirty="0" smtClean="0"/>
              <a:t>2,000 MW Capacity</a:t>
            </a:r>
          </a:p>
          <a:p>
            <a:pPr algn="ctr"/>
            <a:r>
              <a:rPr lang="en-US" sz="1400" dirty="0" smtClean="0"/>
              <a:t>PSEs schedule power with </a:t>
            </a:r>
          </a:p>
          <a:p>
            <a:pPr algn="ctr"/>
            <a:r>
              <a:rPr lang="en-US" sz="1400" dirty="0" smtClean="0"/>
              <a:t>approved eTags/schedules </a:t>
            </a:r>
          </a:p>
          <a:p>
            <a:pPr algn="ctr"/>
            <a:r>
              <a:rPr lang="en-US" sz="1400" dirty="0" smtClean="0"/>
              <a:t>(ERCOT, SCT, TBD)</a:t>
            </a:r>
          </a:p>
        </p:txBody>
      </p:sp>
      <p:sp>
        <p:nvSpPr>
          <p:cNvPr id="49" name="Rectangle 48"/>
          <p:cNvSpPr/>
          <p:nvPr/>
        </p:nvSpPr>
        <p:spPr>
          <a:xfrm>
            <a:off x="2133600" y="4800600"/>
            <a:ext cx="4876800" cy="1162640"/>
          </a:xfrm>
          <a:prstGeom prst="rect">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SCT- DC Tie </a:t>
            </a:r>
            <a:r>
              <a:rPr lang="en-US" u="sng" dirty="0" smtClean="0"/>
              <a:t>Operator</a:t>
            </a:r>
            <a:endParaRPr lang="en-US" dirty="0" smtClean="0"/>
          </a:p>
          <a:p>
            <a:pPr algn="ctr"/>
            <a:r>
              <a:rPr lang="en-US" dirty="0" smtClean="0"/>
              <a:t>Certified operator(s) </a:t>
            </a:r>
            <a:r>
              <a:rPr lang="en-US" dirty="0"/>
              <a:t>at </a:t>
            </a:r>
            <a:r>
              <a:rPr lang="en-US" dirty="0" smtClean="0"/>
              <a:t>SCT to </a:t>
            </a:r>
            <a:r>
              <a:rPr lang="en-US" dirty="0"/>
              <a:t>reliably flow net interchange of approved schedules </a:t>
            </a:r>
            <a:r>
              <a:rPr lang="en-US" dirty="0" smtClean="0"/>
              <a:t>(</a:t>
            </a:r>
            <a:r>
              <a:rPr lang="en-US" dirty="0"/>
              <a:t>NERC TO, </a:t>
            </a:r>
            <a:r>
              <a:rPr lang="en-US" dirty="0" smtClean="0"/>
              <a:t>TOP)</a:t>
            </a:r>
            <a:endParaRPr lang="en-US" dirty="0"/>
          </a:p>
        </p:txBody>
      </p:sp>
    </p:spTree>
    <p:extLst>
      <p:ext uri="{BB962C8B-B14F-4D97-AF65-F5344CB8AC3E}">
        <p14:creationId xmlns:p14="http://schemas.microsoft.com/office/powerpoint/2010/main" val="2446231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SCT Merchant DC Tie</a:t>
            </a:r>
            <a:endParaRPr lang="en-US" sz="2000" dirty="0"/>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514350" indent="-457200"/>
            <a:r>
              <a:rPr lang="en-US" dirty="0" smtClean="0"/>
              <a:t>SCT DC Tie consists of a 400 mile HVDC line between two NERC Balancing Authorities</a:t>
            </a:r>
          </a:p>
          <a:p>
            <a:pPr marL="914400" lvl="1" indent="-457200"/>
            <a:r>
              <a:rPr lang="en-US" dirty="0" smtClean="0"/>
              <a:t>ERCOT and BA in the Eastern Interconnection </a:t>
            </a:r>
          </a:p>
          <a:p>
            <a:pPr marL="914400" lvl="1" indent="-457200"/>
            <a:r>
              <a:rPr lang="en-US" dirty="0" smtClean="0"/>
              <a:t>SCT will probably be a NERC TSP </a:t>
            </a:r>
            <a:endParaRPr lang="en-US" dirty="0"/>
          </a:p>
          <a:p>
            <a:pPr marL="1314450" lvl="2" indent="-457200"/>
            <a:r>
              <a:rPr lang="en-US" dirty="0" smtClean="0"/>
              <a:t>DC Tie Operator (ERCOT Market Participant)</a:t>
            </a:r>
          </a:p>
          <a:p>
            <a:pPr marL="1314450" lvl="2" indent="-457200"/>
            <a:r>
              <a:rPr lang="en-US" dirty="0" smtClean="0"/>
              <a:t>HVDC line Operator</a:t>
            </a:r>
          </a:p>
          <a:p>
            <a:pPr marL="1314450" lvl="2" indent="-457200"/>
            <a:r>
              <a:rPr lang="en-US" dirty="0" smtClean="0"/>
              <a:t>Tariff Administrator (FERC-approved OATT)</a:t>
            </a:r>
          </a:p>
          <a:p>
            <a:pPr marL="1771650" lvl="3" indent="-457200"/>
            <a:r>
              <a:rPr lang="en-US" dirty="0" smtClean="0"/>
              <a:t>Reservations: Transmission Service Requests </a:t>
            </a:r>
          </a:p>
          <a:p>
            <a:pPr marL="2228850" lvl="4" indent="-457200"/>
            <a:r>
              <a:rPr lang="en-US" dirty="0" smtClean="0"/>
              <a:t>Capacity to be sold in open season </a:t>
            </a:r>
            <a:r>
              <a:rPr lang="en-US" dirty="0" smtClean="0"/>
              <a:t>solicitations</a:t>
            </a:r>
            <a:endParaRPr lang="en-US" dirty="0" smtClean="0"/>
          </a:p>
          <a:p>
            <a:pPr marL="2228850" lvl="4" indent="-457200"/>
            <a:r>
              <a:rPr lang="en-US" dirty="0" smtClean="0"/>
              <a:t>Capacity not sold </a:t>
            </a:r>
            <a:r>
              <a:rPr lang="en-US" dirty="0" smtClean="0"/>
              <a:t>in solicitations </a:t>
            </a:r>
            <a:r>
              <a:rPr lang="en-US" dirty="0" smtClean="0"/>
              <a:t>or released by capacity holders to be made available </a:t>
            </a:r>
            <a:r>
              <a:rPr lang="en-US" dirty="0"/>
              <a:t>via OASIS </a:t>
            </a:r>
          </a:p>
          <a:p>
            <a:pPr marL="1771650" lvl="3" indent="-457200"/>
            <a:r>
              <a:rPr lang="en-US" dirty="0" smtClean="0"/>
              <a:t>Scheduling: Approval rights for DC Tie Schedules </a:t>
            </a:r>
          </a:p>
          <a:p>
            <a:pPr marL="857250" lvl="2" indent="0">
              <a:buNone/>
            </a:pPr>
            <a:endParaRPr lang="en-US" dirty="0" smtClean="0"/>
          </a:p>
          <a:p>
            <a:pPr marL="457200" lvl="1" indent="0">
              <a:buNone/>
            </a:pPr>
            <a:endParaRPr lang="en-US" dirty="0" smtClean="0">
              <a:sym typeface="Wingdings" panose="05000000000000000000" pitchFamily="2" charset="2"/>
            </a:endParaRPr>
          </a:p>
          <a:p>
            <a:endParaRPr lang="en-US" sz="2800" dirty="0"/>
          </a:p>
        </p:txBody>
      </p:sp>
    </p:spTree>
    <p:extLst>
      <p:ext uri="{BB962C8B-B14F-4D97-AF65-F5344CB8AC3E}">
        <p14:creationId xmlns:p14="http://schemas.microsoft.com/office/powerpoint/2010/main" val="326902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088" y="960002"/>
            <a:ext cx="8450982" cy="4983598"/>
          </a:xfrm>
        </p:spPr>
        <p:txBody>
          <a:bodyPr>
            <a:noAutofit/>
          </a:bodyPr>
          <a:lstStyle/>
          <a:p>
            <a:r>
              <a:rPr lang="en-US" sz="2400" dirty="0" smtClean="0"/>
              <a:t>PUCT Project 46304 Order, Directive #1 on SCT – Registration</a:t>
            </a:r>
          </a:p>
          <a:p>
            <a:r>
              <a:rPr lang="en-US" sz="2400" dirty="0" smtClean="0"/>
              <a:t>Current ERCOT DC Ties</a:t>
            </a:r>
          </a:p>
          <a:p>
            <a:pPr lvl="1"/>
            <a:r>
              <a:rPr lang="en-US" sz="2200" dirty="0"/>
              <a:t>O</a:t>
            </a:r>
            <a:r>
              <a:rPr lang="en-US" sz="2200" dirty="0" smtClean="0"/>
              <a:t>verview</a:t>
            </a:r>
          </a:p>
          <a:p>
            <a:pPr lvl="1"/>
            <a:r>
              <a:rPr lang="en-US" sz="2200" dirty="0" smtClean="0"/>
              <a:t>Glossary of terms</a:t>
            </a:r>
          </a:p>
          <a:p>
            <a:pPr lvl="1"/>
            <a:r>
              <a:rPr lang="en-US" sz="2200" dirty="0" smtClean="0"/>
              <a:t>ERCOT / SPP example</a:t>
            </a:r>
          </a:p>
          <a:p>
            <a:r>
              <a:rPr lang="en-US" sz="2400" dirty="0" smtClean="0"/>
              <a:t>DC Tie Operators and TSPs in ERCOT</a:t>
            </a:r>
          </a:p>
          <a:p>
            <a:r>
              <a:rPr lang="en-US" sz="2400" dirty="0"/>
              <a:t>SCT Merchant </a:t>
            </a:r>
            <a:r>
              <a:rPr lang="en-US" sz="2400" dirty="0" smtClean="0"/>
              <a:t>DC Tie</a:t>
            </a:r>
          </a:p>
          <a:p>
            <a:r>
              <a:rPr lang="en-US" sz="2400" dirty="0" smtClean="0"/>
              <a:t>SCT Registration Options</a:t>
            </a:r>
          </a:p>
          <a:p>
            <a:endParaRPr lang="en-US" sz="2400" dirty="0"/>
          </a:p>
        </p:txBody>
      </p:sp>
      <p:sp>
        <p:nvSpPr>
          <p:cNvPr id="3" name="Title 2"/>
          <p:cNvSpPr>
            <a:spLocks noGrp="1"/>
          </p:cNvSpPr>
          <p:nvPr>
            <p:ph type="title"/>
          </p:nvPr>
        </p:nvSpPr>
        <p:spPr/>
        <p:txBody>
          <a:bodyPr/>
          <a:lstStyle/>
          <a:p>
            <a:r>
              <a:rPr lang="en-US" sz="2000" dirty="0" smtClean="0"/>
              <a:t>Table of Contents</a:t>
            </a:r>
            <a:endParaRPr lang="en-US" sz="2000" dirty="0"/>
          </a:p>
        </p:txBody>
      </p:sp>
      <p:sp>
        <p:nvSpPr>
          <p:cNvPr id="5" name="Rectangle 1"/>
          <p:cNvSpPr>
            <a:spLocks noChangeArrowheads="1"/>
          </p:cNvSpPr>
          <p:nvPr/>
        </p:nvSpPr>
        <p:spPr bwMode="auto">
          <a:xfrm>
            <a:off x="1971675"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858133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SCT Registration </a:t>
            </a:r>
            <a:r>
              <a:rPr lang="en-US" sz="2000" dirty="0" smtClean="0"/>
              <a:t>Options</a:t>
            </a:r>
            <a:endParaRPr lang="en-US" sz="2000" dirty="0"/>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57150" indent="0">
              <a:buNone/>
            </a:pPr>
            <a:r>
              <a:rPr lang="en-US" dirty="0" smtClean="0"/>
              <a:t>SCT as a “DC Tie Operator” under ERCOT’s DC Tie Operating Procedures will:</a:t>
            </a:r>
          </a:p>
          <a:p>
            <a:pPr lvl="1"/>
            <a:r>
              <a:rPr lang="en-US" sz="2600" dirty="0" smtClean="0"/>
              <a:t>Presumably need to have at least some TSP-like responsibilities with respect to its DC Tie</a:t>
            </a:r>
          </a:p>
          <a:p>
            <a:pPr lvl="2"/>
            <a:r>
              <a:rPr lang="en-US" sz="1400" dirty="0" smtClean="0"/>
              <a:t>Modeling</a:t>
            </a:r>
            <a:r>
              <a:rPr lang="en-US" sz="1400" dirty="0"/>
              <a:t>, Outage coordination, Communication, Dispatch Instructions, </a:t>
            </a:r>
            <a:r>
              <a:rPr lang="en-US" sz="1400" dirty="0" smtClean="0"/>
              <a:t>Planning</a:t>
            </a:r>
          </a:p>
          <a:p>
            <a:pPr lvl="1"/>
            <a:r>
              <a:rPr lang="en-US" sz="2600" dirty="0" smtClean="0"/>
              <a:t>NOT have TSP responsibilities related to Transmission Facilities other than its DC Tie</a:t>
            </a:r>
          </a:p>
          <a:p>
            <a:pPr lvl="2"/>
            <a:r>
              <a:rPr lang="en-US" sz="1400" dirty="0" smtClean="0"/>
              <a:t>Retail</a:t>
            </a:r>
            <a:r>
              <a:rPr lang="en-US" sz="1400" dirty="0"/>
              <a:t>, Load Profiling, Distribution, </a:t>
            </a:r>
            <a:r>
              <a:rPr lang="en-US" sz="1400" dirty="0" smtClean="0"/>
              <a:t>Metering, etc..</a:t>
            </a:r>
          </a:p>
          <a:p>
            <a:pPr lvl="1"/>
            <a:r>
              <a:rPr lang="en-US" sz="2600" dirty="0" smtClean="0"/>
              <a:t>Need access </a:t>
            </a:r>
            <a:r>
              <a:rPr lang="en-US" sz="2600" dirty="0"/>
              <a:t>to systems and data </a:t>
            </a:r>
            <a:r>
              <a:rPr lang="en-US" sz="2600" dirty="0" smtClean="0"/>
              <a:t>limited to operation </a:t>
            </a:r>
            <a:r>
              <a:rPr lang="en-US" sz="2600" dirty="0"/>
              <a:t>of the </a:t>
            </a:r>
            <a:r>
              <a:rPr lang="en-US" sz="2600" dirty="0" smtClean="0"/>
              <a:t>DC Tie</a:t>
            </a:r>
            <a:endParaRPr lang="en-US" sz="2600" dirty="0"/>
          </a:p>
          <a:p>
            <a:pPr lvl="2"/>
            <a:r>
              <a:rPr lang="en-US" sz="1400" dirty="0" smtClean="0"/>
              <a:t>Would require significantly </a:t>
            </a:r>
            <a:r>
              <a:rPr lang="en-US" sz="1400" dirty="0"/>
              <a:t>less </a:t>
            </a:r>
            <a:r>
              <a:rPr lang="en-US" sz="1400" dirty="0" smtClean="0"/>
              <a:t>access than full TSP-level access</a:t>
            </a:r>
            <a:endParaRPr lang="en-US" sz="1400" dirty="0"/>
          </a:p>
          <a:p>
            <a:pPr lvl="2"/>
            <a:endParaRPr lang="en-US" dirty="0"/>
          </a:p>
          <a:p>
            <a:pPr lvl="1"/>
            <a:endParaRPr lang="en-US" sz="2600" dirty="0"/>
          </a:p>
        </p:txBody>
      </p:sp>
    </p:spTree>
    <p:extLst>
      <p:ext uri="{BB962C8B-B14F-4D97-AF65-F5344CB8AC3E}">
        <p14:creationId xmlns:p14="http://schemas.microsoft.com/office/powerpoint/2010/main" val="3173123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SCT Registration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00808457"/>
              </p:ext>
            </p:extLst>
          </p:nvPr>
        </p:nvGraphicFramePr>
        <p:xfrm>
          <a:off x="381000" y="1143000"/>
          <a:ext cx="8305801" cy="4098739"/>
        </p:xfrm>
        <a:graphic>
          <a:graphicData uri="http://schemas.openxmlformats.org/drawingml/2006/table">
            <a:tbl>
              <a:tblPr firstRow="1" bandRow="1">
                <a:tableStyleId>{775DCB02-9BB8-47FD-8907-85C794F793BA}</a:tableStyleId>
              </a:tblPr>
              <a:tblGrid>
                <a:gridCol w="1646195"/>
                <a:gridCol w="2843427"/>
                <a:gridCol w="1496541"/>
                <a:gridCol w="2319638"/>
              </a:tblGrid>
              <a:tr h="685800">
                <a:tc>
                  <a:txBody>
                    <a:bodyPr/>
                    <a:lstStyle/>
                    <a:p>
                      <a:endParaRPr lang="en-US" dirty="0"/>
                    </a:p>
                  </a:txBody>
                  <a:tcPr/>
                </a:tc>
                <a:tc>
                  <a:txBody>
                    <a:bodyPr/>
                    <a:lstStyle/>
                    <a:p>
                      <a:pPr algn="ctr"/>
                      <a:r>
                        <a:rPr lang="en-US" dirty="0" smtClean="0"/>
                        <a:t>System Impacts</a:t>
                      </a:r>
                      <a:endParaRPr lang="en-US" dirty="0"/>
                    </a:p>
                  </a:txBody>
                  <a:tcPr/>
                </a:tc>
                <a:tc>
                  <a:txBody>
                    <a:bodyPr/>
                    <a:lstStyle/>
                    <a:p>
                      <a:pPr algn="ctr"/>
                      <a:r>
                        <a:rPr lang="en-US" dirty="0" smtClean="0"/>
                        <a:t>Data Access</a:t>
                      </a:r>
                      <a:endParaRPr lang="en-US" dirty="0"/>
                    </a:p>
                  </a:txBody>
                  <a:tcPr/>
                </a:tc>
                <a:tc>
                  <a:txBody>
                    <a:bodyPr/>
                    <a:lstStyle/>
                    <a:p>
                      <a:pPr algn="ctr"/>
                      <a:r>
                        <a:rPr lang="en-US" dirty="0" smtClean="0"/>
                        <a:t>Protocol Changes</a:t>
                      </a:r>
                      <a:endParaRPr lang="en-US" dirty="0"/>
                    </a:p>
                  </a:txBody>
                  <a:tcPr/>
                </a:tc>
              </a:tr>
              <a:tr h="1623227">
                <a:tc>
                  <a:txBody>
                    <a:bodyPr/>
                    <a:lstStyle/>
                    <a:p>
                      <a:r>
                        <a:rPr lang="en-US" sz="1200" dirty="0" smtClean="0"/>
                        <a:t>Use existing MP category:</a:t>
                      </a:r>
                    </a:p>
                    <a:p>
                      <a:r>
                        <a:rPr lang="en-US" sz="1600" b="1" dirty="0" smtClean="0"/>
                        <a:t>Transmission</a:t>
                      </a:r>
                      <a:r>
                        <a:rPr lang="en-US" sz="1600" b="1" baseline="0" dirty="0" smtClean="0"/>
                        <a:t> Service Provider</a:t>
                      </a:r>
                      <a:endParaRPr lang="en-US" sz="1600" b="1" dirty="0"/>
                    </a:p>
                  </a:txBody>
                  <a:tcPr/>
                </a:tc>
                <a:tc>
                  <a:txBody>
                    <a:bodyPr/>
                    <a:lstStyle/>
                    <a:p>
                      <a:pPr marL="342900" indent="-342900">
                        <a:buFont typeface="Arial" panose="020B0604020202020204" pitchFamily="34" charset="0"/>
                        <a:buChar char="•"/>
                      </a:pPr>
                      <a:r>
                        <a:rPr lang="en-US" sz="1600" dirty="0" smtClean="0"/>
                        <a:t>None</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smtClean="0"/>
                        <a:t>SCT with full TSP responsibilities and access</a:t>
                      </a:r>
                      <a:r>
                        <a:rPr lang="en-US" sz="1600" baseline="0" dirty="0" smtClean="0"/>
                        <a:t> to systems</a:t>
                      </a:r>
                      <a:endParaRPr lang="en-US" sz="1600" dirty="0"/>
                    </a:p>
                  </a:txBody>
                  <a:tcPr/>
                </a:tc>
                <a:tc>
                  <a:txBody>
                    <a:bodyPr/>
                    <a:lstStyle/>
                    <a:p>
                      <a:pPr marL="342900" indent="-342900">
                        <a:buFont typeface="Arial" panose="020B0604020202020204" pitchFamily="34" charset="0"/>
                        <a:buChar char="•"/>
                      </a:pPr>
                      <a:r>
                        <a:rPr lang="en-US" sz="1600" dirty="0" smtClean="0"/>
                        <a:t>Full TSP access</a:t>
                      </a:r>
                      <a:endParaRPr lang="en-US" sz="1600" dirty="0"/>
                    </a:p>
                  </a:txBody>
                  <a:tcPr/>
                </a:tc>
                <a:tc>
                  <a:txBody>
                    <a:bodyPr/>
                    <a:lstStyle/>
                    <a:p>
                      <a:pPr marL="342900" indent="-342900">
                        <a:buFont typeface="Arial" panose="020B0604020202020204" pitchFamily="34" charset="0"/>
                        <a:buChar char="•"/>
                      </a:pPr>
                      <a:r>
                        <a:rPr lang="en-US" sz="1600" dirty="0" smtClean="0"/>
                        <a:t>Limited to definition changes</a:t>
                      </a:r>
                      <a:endParaRPr lang="en-US" sz="1600" dirty="0"/>
                    </a:p>
                  </a:txBody>
                  <a:tcPr/>
                </a:tc>
              </a:tr>
              <a:tr h="1789712">
                <a:tc>
                  <a:txBody>
                    <a:bodyPr/>
                    <a:lstStyle/>
                    <a:p>
                      <a:r>
                        <a:rPr lang="en-US" sz="1200" dirty="0" smtClean="0"/>
                        <a:t>New MP Category:</a:t>
                      </a:r>
                    </a:p>
                    <a:p>
                      <a:r>
                        <a:rPr lang="en-US" sz="1600" b="1" baseline="0" dirty="0" smtClean="0"/>
                        <a:t>DC Tie Operator</a:t>
                      </a:r>
                      <a:endParaRPr lang="en-US" sz="1600" b="1" dirty="0"/>
                    </a:p>
                  </a:txBody>
                  <a:tcPr/>
                </a:tc>
                <a:tc>
                  <a:txBody>
                    <a:bodyPr/>
                    <a:lstStyle/>
                    <a:p>
                      <a:pPr marL="342900" indent="-342900">
                        <a:buFont typeface="Arial" panose="020B0604020202020204" pitchFamily="34" charset="0"/>
                        <a:buChar char="•"/>
                      </a:pPr>
                      <a:r>
                        <a:rPr lang="en-US" sz="1600" dirty="0" smtClean="0"/>
                        <a:t>Potentially significant</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smtClean="0"/>
                        <a:t>SCT’s responsibilities </a:t>
                      </a:r>
                      <a:r>
                        <a:rPr lang="en-US" sz="1600" baseline="0" dirty="0" smtClean="0"/>
                        <a:t>delineated and integrated into applicable systems</a:t>
                      </a:r>
                    </a:p>
                  </a:txBody>
                  <a:tcPr/>
                </a:tc>
                <a:tc>
                  <a:txBody>
                    <a:bodyPr/>
                    <a:lstStyle/>
                    <a:p>
                      <a:pPr marL="342900" indent="-342900">
                        <a:buFont typeface="Arial" panose="020B0604020202020204" pitchFamily="34" charset="0"/>
                        <a:buChar char="•"/>
                      </a:pPr>
                      <a:r>
                        <a:rPr lang="en-US" sz="1600" dirty="0" smtClean="0"/>
                        <a:t>Limited access</a:t>
                      </a:r>
                      <a:endParaRPr lang="en-US" sz="1600" dirty="0"/>
                    </a:p>
                  </a:txBody>
                  <a:tcPr/>
                </a:tc>
                <a:tc>
                  <a:txBody>
                    <a:bodyPr/>
                    <a:lstStyle/>
                    <a:p>
                      <a:pPr marL="342900" indent="-342900">
                        <a:buFont typeface="Arial" panose="020B0604020202020204" pitchFamily="34" charset="0"/>
                        <a:buChar char="•"/>
                      </a:pPr>
                      <a:r>
                        <a:rPr lang="en-US" sz="1600" dirty="0" smtClean="0"/>
                        <a:t>Create new Market Participant and </a:t>
                      </a:r>
                      <a:r>
                        <a:rPr lang="en-US" sz="1600" baseline="0" dirty="0" smtClean="0"/>
                        <a:t>r</a:t>
                      </a:r>
                      <a:r>
                        <a:rPr lang="en-US" sz="1600" dirty="0" smtClean="0"/>
                        <a:t>equirements</a:t>
                      </a:r>
                      <a:r>
                        <a:rPr lang="en-US" sz="1600" baseline="0" dirty="0" smtClean="0"/>
                        <a:t> to define roles and responsibilities</a:t>
                      </a:r>
                    </a:p>
                  </a:txBody>
                  <a:tcPr/>
                </a:tc>
              </a:tr>
            </a:tbl>
          </a:graphicData>
        </a:graphic>
      </p:graphicFrame>
    </p:spTree>
    <p:extLst>
      <p:ext uri="{BB962C8B-B14F-4D97-AF65-F5344CB8AC3E}">
        <p14:creationId xmlns:p14="http://schemas.microsoft.com/office/powerpoint/2010/main" val="372845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Confidentiality Concern</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3" name="Content Placeholder 2"/>
          <p:cNvSpPr>
            <a:spLocks noGrp="1"/>
          </p:cNvSpPr>
          <p:nvPr>
            <p:ph idx="1"/>
          </p:nvPr>
        </p:nvSpPr>
        <p:spPr/>
        <p:txBody>
          <a:bodyPr/>
          <a:lstStyle/>
          <a:p>
            <a:r>
              <a:rPr lang="en-US" dirty="0" smtClean="0"/>
              <a:t>To administer its OATT, SCT will need to see each e-Tag ahead of real time.  E-Tag includes QSE-specific DC Tie schedule information.</a:t>
            </a:r>
          </a:p>
          <a:p>
            <a:r>
              <a:rPr lang="en-US" dirty="0" smtClean="0"/>
              <a:t>This information is commercially sensitive and probably confidential</a:t>
            </a:r>
          </a:p>
          <a:p>
            <a:pPr lvl="1"/>
            <a:r>
              <a:rPr lang="en-US" dirty="0" smtClean="0"/>
              <a:t>Protocols Section 1.3.1.1(1)(u) requires confidential treatment of DC Tie schedule information used by TSPs for export-fee billing under Section 9.17.2</a:t>
            </a:r>
          </a:p>
          <a:p>
            <a:pPr lvl="1"/>
            <a:r>
              <a:rPr lang="en-US" dirty="0" smtClean="0"/>
              <a:t>SCT would have this information in real-time</a:t>
            </a:r>
          </a:p>
          <a:p>
            <a:r>
              <a:rPr lang="en-US" dirty="0" smtClean="0"/>
              <a:t>Need to ensure SCT is prohibited from disclosing and from sharing with competitive affiliates in ERCOT</a:t>
            </a:r>
          </a:p>
          <a:p>
            <a:r>
              <a:rPr lang="en-US" dirty="0" smtClean="0"/>
              <a:t>Limit on duration of confidentiality may be appropriate</a:t>
            </a:r>
          </a:p>
          <a:p>
            <a:pPr lvl="1"/>
            <a:endParaRPr lang="en-US" dirty="0" smtClean="0"/>
          </a:p>
          <a:p>
            <a:endParaRPr lang="en-US" dirty="0"/>
          </a:p>
        </p:txBody>
      </p:sp>
    </p:spTree>
    <p:extLst>
      <p:ext uri="{BB962C8B-B14F-4D97-AF65-F5344CB8AC3E}">
        <p14:creationId xmlns:p14="http://schemas.microsoft.com/office/powerpoint/2010/main" val="324273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SCT Registration Options</a:t>
            </a:r>
          </a:p>
        </p:txBody>
      </p:sp>
      <p:sp>
        <p:nvSpPr>
          <p:cNvPr id="5" name="Rectangle 1"/>
          <p:cNvSpPr>
            <a:spLocks noChangeArrowheads="1"/>
          </p:cNvSpPr>
          <p:nvPr/>
        </p:nvSpPr>
        <p:spPr bwMode="auto">
          <a:xfrm>
            <a:off x="1971675"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pPr marL="0" indent="0">
              <a:buNone/>
            </a:pPr>
            <a:r>
              <a:rPr lang="en-US" sz="2400" dirty="0" smtClean="0"/>
              <a:t>Many questions are yet to be answered...  </a:t>
            </a:r>
          </a:p>
          <a:p>
            <a:r>
              <a:rPr lang="en-US" sz="2000" dirty="0" smtClean="0"/>
              <a:t>Agreements with other ISO/RTO		Directive #2</a:t>
            </a:r>
          </a:p>
          <a:p>
            <a:r>
              <a:rPr lang="en-US" sz="2000" dirty="0" smtClean="0"/>
              <a:t>Economic dispatch				Directive #7</a:t>
            </a:r>
          </a:p>
          <a:p>
            <a:r>
              <a:rPr lang="en-US" sz="2000" dirty="0" smtClean="0"/>
              <a:t>Congestion Management </a:t>
            </a:r>
            <a:r>
              <a:rPr lang="en-US" sz="2000" dirty="0"/>
              <a:t>	 </a:t>
            </a:r>
            <a:r>
              <a:rPr lang="en-US" sz="2000" dirty="0" smtClean="0"/>
              <a:t>		Directive #6</a:t>
            </a:r>
          </a:p>
          <a:p>
            <a:r>
              <a:rPr lang="en-US" sz="2000" dirty="0" smtClean="0"/>
              <a:t>Ancillary Services (AS)</a:t>
            </a:r>
          </a:p>
          <a:p>
            <a:pPr lvl="1"/>
            <a:r>
              <a:rPr lang="en-US" sz="2000" dirty="0" smtClean="0"/>
              <a:t>AS requirements, Ramping, MSSC:	Directive #3, #9</a:t>
            </a:r>
          </a:p>
          <a:p>
            <a:pPr lvl="1"/>
            <a:r>
              <a:rPr lang="en-US" sz="2000" dirty="0" smtClean="0"/>
              <a:t>Allocation of AS </a:t>
            </a:r>
            <a:r>
              <a:rPr lang="en-US" sz="2000" dirty="0"/>
              <a:t>requirements </a:t>
            </a:r>
            <a:r>
              <a:rPr lang="en-US" sz="2000" dirty="0" smtClean="0"/>
              <a:t>		Directive </a:t>
            </a:r>
            <a:r>
              <a:rPr lang="en-US" sz="2000" dirty="0"/>
              <a:t>#9</a:t>
            </a:r>
            <a:endParaRPr lang="en-US" sz="2000" dirty="0" smtClean="0"/>
          </a:p>
          <a:p>
            <a:pPr lvl="1"/>
            <a:r>
              <a:rPr lang="en-US" sz="2000" dirty="0" smtClean="0"/>
              <a:t>Primary Frequency Response (PFR</a:t>
            </a:r>
            <a:r>
              <a:rPr lang="en-US" sz="2000" dirty="0"/>
              <a:t>)	</a:t>
            </a:r>
            <a:r>
              <a:rPr lang="en-US" sz="2000" dirty="0" smtClean="0"/>
              <a:t>Directive #8</a:t>
            </a:r>
          </a:p>
          <a:p>
            <a:pPr lvl="1"/>
            <a:r>
              <a:rPr lang="en-US" sz="2000" dirty="0" smtClean="0"/>
              <a:t>Voltage Support Service (VSS</a:t>
            </a:r>
            <a:r>
              <a:rPr lang="en-US" sz="2000" dirty="0"/>
              <a:t>)	 </a:t>
            </a:r>
            <a:r>
              <a:rPr lang="en-US" sz="2000" dirty="0" smtClean="0"/>
              <a:t>	Directive </a:t>
            </a:r>
            <a:r>
              <a:rPr lang="en-US" sz="2000" dirty="0"/>
              <a:t>#8</a:t>
            </a:r>
          </a:p>
          <a:p>
            <a:r>
              <a:rPr lang="en-US" sz="2000" dirty="0"/>
              <a:t>Planning Models				</a:t>
            </a:r>
            <a:r>
              <a:rPr lang="en-US" sz="2000" dirty="0" smtClean="0"/>
              <a:t>Directive #5</a:t>
            </a:r>
          </a:p>
          <a:p>
            <a:r>
              <a:rPr lang="en-US" sz="2000" dirty="0" smtClean="0"/>
              <a:t>Outage Coordination				Directive #4</a:t>
            </a:r>
          </a:p>
          <a:p>
            <a:r>
              <a:rPr lang="en-US" sz="2000" dirty="0" smtClean="0"/>
              <a:t>Price Formation				Directive #10</a:t>
            </a:r>
          </a:p>
          <a:p>
            <a:r>
              <a:rPr lang="en-US" sz="2000" dirty="0" smtClean="0"/>
              <a:t>etc… </a:t>
            </a:r>
            <a:endParaRPr lang="en-US" sz="2000" dirty="0"/>
          </a:p>
          <a:p>
            <a:endParaRPr lang="en-US" dirty="0" smtClean="0"/>
          </a:p>
          <a:p>
            <a:endParaRPr lang="en-US" dirty="0" smtClean="0"/>
          </a:p>
        </p:txBody>
      </p:sp>
    </p:spTree>
    <p:extLst>
      <p:ext uri="{BB962C8B-B14F-4D97-AF65-F5344CB8AC3E}">
        <p14:creationId xmlns:p14="http://schemas.microsoft.com/office/powerpoint/2010/main" val="1573528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SCT Registration Options</a:t>
            </a: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r>
              <a:rPr lang="en-US" dirty="0" smtClean="0"/>
              <a:t>The resolution </a:t>
            </a:r>
            <a:r>
              <a:rPr lang="en-US" dirty="0"/>
              <a:t>of </a:t>
            </a:r>
            <a:r>
              <a:rPr lang="en-US" dirty="0" smtClean="0"/>
              <a:t>questions yet to be answered may:</a:t>
            </a:r>
          </a:p>
          <a:p>
            <a:pPr lvl="1"/>
            <a:r>
              <a:rPr lang="en-US" dirty="0" smtClean="0"/>
              <a:t>Add to SCT’s responsibilities as a DC Tie Operator</a:t>
            </a:r>
          </a:p>
          <a:p>
            <a:pPr lvl="1"/>
            <a:r>
              <a:rPr lang="en-US" dirty="0" smtClean="0"/>
              <a:t>Modify data / access / system requirements</a:t>
            </a:r>
          </a:p>
          <a:p>
            <a:pPr lvl="1"/>
            <a:r>
              <a:rPr lang="en-US" sz="2500" dirty="0" smtClean="0"/>
              <a:t>Additional responsibilities may</a:t>
            </a:r>
          </a:p>
          <a:p>
            <a:pPr lvl="2"/>
            <a:r>
              <a:rPr lang="en-US" sz="2300" dirty="0" smtClean="0"/>
              <a:t>Add to responsibilities of SCT as registered</a:t>
            </a:r>
          </a:p>
          <a:p>
            <a:pPr lvl="2"/>
            <a:r>
              <a:rPr lang="en-US" sz="2300" dirty="0" smtClean="0"/>
              <a:t>Require registration under additional MP categories</a:t>
            </a:r>
          </a:p>
          <a:p>
            <a:r>
              <a:rPr lang="en-US" sz="2800" dirty="0" smtClean="0"/>
              <a:t>Next steps:</a:t>
            </a:r>
          </a:p>
          <a:p>
            <a:pPr lvl="1"/>
            <a:r>
              <a:rPr lang="en-US" dirty="0" smtClean="0"/>
              <a:t>ERCOT will listen to feedback in this workshop</a:t>
            </a:r>
          </a:p>
          <a:p>
            <a:pPr lvl="1"/>
            <a:r>
              <a:rPr lang="en-US" dirty="0" smtClean="0"/>
              <a:t>ERCOT will work with SCT to develop appropriate revisions requests (NPRR, NOGRR, etc.)</a:t>
            </a:r>
          </a:p>
          <a:p>
            <a:pPr lvl="1"/>
            <a:r>
              <a:rPr lang="en-US" dirty="0" smtClean="0"/>
              <a:t>November PRS target</a:t>
            </a:r>
          </a:p>
        </p:txBody>
      </p:sp>
    </p:spTree>
    <p:extLst>
      <p:ext uri="{BB962C8B-B14F-4D97-AF65-F5344CB8AC3E}">
        <p14:creationId xmlns:p14="http://schemas.microsoft.com/office/powerpoint/2010/main" val="3777743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Questions</a:t>
            </a:r>
            <a:endParaRPr lang="en-US" sz="2000" dirty="0"/>
          </a:p>
        </p:txBody>
      </p:sp>
      <p:sp>
        <p:nvSpPr>
          <p:cNvPr id="5" name="Rectangle 1"/>
          <p:cNvSpPr>
            <a:spLocks noChangeArrowheads="1"/>
          </p:cNvSpPr>
          <p:nvPr/>
        </p:nvSpPr>
        <p:spPr bwMode="auto">
          <a:xfrm>
            <a:off x="1971675"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pic>
        <p:nvPicPr>
          <p:cNvPr id="6" name="Picture 5"/>
          <p:cNvPicPr>
            <a:picLocks noChangeAspect="1"/>
          </p:cNvPicPr>
          <p:nvPr/>
        </p:nvPicPr>
        <p:blipFill>
          <a:blip r:embed="rId3"/>
          <a:stretch>
            <a:fillRect/>
          </a:stretch>
        </p:blipFill>
        <p:spPr>
          <a:xfrm>
            <a:off x="2743041" y="2124343"/>
            <a:ext cx="3657917" cy="2609314"/>
          </a:xfrm>
          <a:prstGeom prst="rect">
            <a:avLst/>
          </a:prstGeom>
        </p:spPr>
      </p:pic>
    </p:spTree>
    <p:extLst>
      <p:ext uri="{BB962C8B-B14F-4D97-AF65-F5344CB8AC3E}">
        <p14:creationId xmlns:p14="http://schemas.microsoft.com/office/powerpoint/2010/main" val="1924007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088" y="960002"/>
            <a:ext cx="8450982" cy="4983598"/>
          </a:xfrm>
        </p:spPr>
        <p:txBody>
          <a:bodyPr>
            <a:noAutofit/>
          </a:bodyPr>
          <a:lstStyle/>
          <a:p>
            <a:pPr marL="461963" indent="0">
              <a:buNone/>
            </a:pPr>
            <a:r>
              <a:rPr lang="en-US" sz="1400" dirty="0" smtClean="0"/>
              <a:t>“ERCOT </a:t>
            </a:r>
            <a:r>
              <a:rPr lang="en-US" sz="1400" dirty="0"/>
              <a:t>shall (a) determine the appropriate market participation category for Southern Cross Transmission LLC and for any other entity associated with the Southern Cross DC tie for which a new market-participant category may be appropriate (creating new ones if necessary), (b) implement the modifications to the standard-form market-participant agreement and its protocols, bylaws, operating guides, and systems required for Southern Cross Transmission's and any other entity's participation, and (c) determine the appropriate market segment for Southern Cross Transmission and any other entity</a:t>
            </a:r>
            <a:r>
              <a:rPr lang="en-US" sz="1400" dirty="0" smtClean="0"/>
              <a:t>.”</a:t>
            </a:r>
            <a:r>
              <a:rPr lang="en-US" sz="1200" dirty="0" smtClean="0"/>
              <a:t/>
            </a:r>
            <a:br>
              <a:rPr lang="en-US" sz="1200" dirty="0" smtClean="0"/>
            </a:br>
            <a:endParaRPr lang="en-US" sz="1200" dirty="0"/>
          </a:p>
          <a:p>
            <a:pPr marL="400050" lvl="1" indent="0">
              <a:buNone/>
            </a:pPr>
            <a:r>
              <a:rPr lang="en-US" dirty="0" smtClean="0"/>
              <a:t>For </a:t>
            </a:r>
            <a:r>
              <a:rPr lang="en-US" dirty="0"/>
              <a:t>Southern Cross </a:t>
            </a:r>
            <a:r>
              <a:rPr lang="en-US" dirty="0" smtClean="0"/>
              <a:t>Transmission LLC (SCT) and </a:t>
            </a:r>
            <a:r>
              <a:rPr lang="en-US" dirty="0"/>
              <a:t>any other entity associated with the </a:t>
            </a:r>
            <a:r>
              <a:rPr lang="en-US" dirty="0" smtClean="0"/>
              <a:t>DC Tie:</a:t>
            </a:r>
          </a:p>
          <a:p>
            <a:pPr lvl="2"/>
            <a:r>
              <a:rPr lang="en-US" sz="2400" dirty="0" smtClean="0"/>
              <a:t>Determine the appropriate Market Participant (MP) category and c</a:t>
            </a:r>
            <a:r>
              <a:rPr lang="en-US" sz="2300" dirty="0" smtClean="0"/>
              <a:t>reate a new category if necessary</a:t>
            </a:r>
          </a:p>
          <a:p>
            <a:pPr lvl="2"/>
            <a:r>
              <a:rPr lang="en-US" sz="2300" dirty="0" smtClean="0"/>
              <a:t>Determine appropriate market segment </a:t>
            </a:r>
          </a:p>
          <a:p>
            <a:pPr lvl="2"/>
            <a:r>
              <a:rPr lang="en-US" sz="2400" dirty="0" smtClean="0"/>
              <a:t>Implement </a:t>
            </a:r>
            <a:r>
              <a:rPr lang="en-US" sz="2400" dirty="0"/>
              <a:t>required modifications </a:t>
            </a:r>
            <a:r>
              <a:rPr lang="en-US" sz="2400" dirty="0" smtClean="0"/>
              <a:t>to Protocols, Operating Guides, systems, Standard </a:t>
            </a:r>
            <a:r>
              <a:rPr lang="en-US" sz="2400" dirty="0"/>
              <a:t>Form </a:t>
            </a:r>
            <a:r>
              <a:rPr lang="en-US" sz="2400" dirty="0" smtClean="0"/>
              <a:t>MP Agreement, Bylaws </a:t>
            </a:r>
            <a:endParaRPr lang="en-US" sz="2400" dirty="0"/>
          </a:p>
        </p:txBody>
      </p:sp>
      <p:sp>
        <p:nvSpPr>
          <p:cNvPr id="3" name="Title 2"/>
          <p:cNvSpPr>
            <a:spLocks noGrp="1"/>
          </p:cNvSpPr>
          <p:nvPr>
            <p:ph type="title"/>
          </p:nvPr>
        </p:nvSpPr>
        <p:spPr/>
        <p:txBody>
          <a:bodyPr/>
          <a:lstStyle/>
          <a:p>
            <a:r>
              <a:rPr lang="en-US" sz="2000" dirty="0"/>
              <a:t>PUCT </a:t>
            </a:r>
            <a:r>
              <a:rPr lang="en-US" sz="2000" dirty="0" smtClean="0"/>
              <a:t>Project 46304 Order, Directive </a:t>
            </a:r>
            <a:r>
              <a:rPr lang="en-US" sz="2000" dirty="0"/>
              <a:t>#1 on SCT – Registration</a:t>
            </a:r>
          </a:p>
        </p:txBody>
      </p:sp>
      <p:sp>
        <p:nvSpPr>
          <p:cNvPr id="5" name="Rectangle 1"/>
          <p:cNvSpPr>
            <a:spLocks noChangeArrowheads="1"/>
          </p:cNvSpPr>
          <p:nvPr/>
        </p:nvSpPr>
        <p:spPr bwMode="auto">
          <a:xfrm>
            <a:off x="1971675"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
        <p:nvSpPr>
          <p:cNvPr id="9" name="Rectangle 8"/>
          <p:cNvSpPr/>
          <p:nvPr/>
        </p:nvSpPr>
        <p:spPr>
          <a:xfrm>
            <a:off x="685800" y="914400"/>
            <a:ext cx="7924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402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Current ERCOT DC Ties overview</a:t>
            </a:r>
            <a:endParaRPr lang="en-US" sz="2000" dirty="0"/>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
        <p:nvSpPr>
          <p:cNvPr id="2" name="Content Placeholder 1"/>
          <p:cNvSpPr>
            <a:spLocks noGrp="1"/>
          </p:cNvSpPr>
          <p:nvPr>
            <p:ph idx="1"/>
          </p:nvPr>
        </p:nvSpPr>
        <p:spPr/>
        <p:txBody>
          <a:bodyPr/>
          <a:lstStyle/>
          <a:p>
            <a:r>
              <a:rPr lang="en-US" sz="1800" dirty="0" smtClean="0"/>
              <a:t>ERCOT - SPP (North, East) </a:t>
            </a:r>
          </a:p>
          <a:p>
            <a:r>
              <a:rPr lang="en-US" sz="1800" dirty="0" smtClean="0"/>
              <a:t>ERCOT - Mexico (CENACE) (South, Laredo, Railroad)</a:t>
            </a:r>
            <a:endParaRPr lang="en-US" sz="1800" dirty="0"/>
          </a:p>
        </p:txBody>
      </p:sp>
      <p:pic>
        <p:nvPicPr>
          <p:cNvPr id="11" name="Picture 10"/>
          <p:cNvPicPr>
            <a:picLocks noChangeAspect="1"/>
          </p:cNvPicPr>
          <p:nvPr/>
        </p:nvPicPr>
        <p:blipFill rotWithShape="1">
          <a:blip r:embed="rId3"/>
          <a:srcRect l="38287" t="19792" r="26574" b="7292"/>
          <a:stretch/>
        </p:blipFill>
        <p:spPr>
          <a:xfrm>
            <a:off x="6857884" y="1752600"/>
            <a:ext cx="1905116" cy="2222635"/>
          </a:xfrm>
          <a:prstGeom prst="rect">
            <a:avLst/>
          </a:prstGeom>
        </p:spPr>
      </p:pic>
      <p:pic>
        <p:nvPicPr>
          <p:cNvPr id="5" name="Picture 4"/>
          <p:cNvPicPr>
            <a:picLocks noChangeAspect="1"/>
          </p:cNvPicPr>
          <p:nvPr/>
        </p:nvPicPr>
        <p:blipFill>
          <a:blip r:embed="rId4"/>
          <a:stretch>
            <a:fillRect/>
          </a:stretch>
        </p:blipFill>
        <p:spPr>
          <a:xfrm>
            <a:off x="757666" y="1777339"/>
            <a:ext cx="6024134" cy="4394861"/>
          </a:xfrm>
          <a:prstGeom prst="rect">
            <a:avLst/>
          </a:prstGeom>
        </p:spPr>
      </p:pic>
      <p:grpSp>
        <p:nvGrpSpPr>
          <p:cNvPr id="20" name="Group 19"/>
          <p:cNvGrpSpPr/>
          <p:nvPr/>
        </p:nvGrpSpPr>
        <p:grpSpPr>
          <a:xfrm>
            <a:off x="3653669" y="1981200"/>
            <a:ext cx="994531" cy="836792"/>
            <a:chOff x="3200399" y="609600"/>
            <a:chExt cx="994531" cy="836792"/>
          </a:xfrm>
        </p:grpSpPr>
        <p:sp>
          <p:nvSpPr>
            <p:cNvPr id="19" name="Oval 18"/>
            <p:cNvSpPr/>
            <p:nvPr/>
          </p:nvSpPr>
          <p:spPr>
            <a:xfrm>
              <a:off x="3200400" y="609600"/>
              <a:ext cx="609600" cy="83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3200399" y="667744"/>
              <a:ext cx="994531" cy="734642"/>
              <a:chOff x="2728911" y="747712"/>
              <a:chExt cx="994531" cy="734642"/>
            </a:xfrm>
          </p:grpSpPr>
          <p:grpSp>
            <p:nvGrpSpPr>
              <p:cNvPr id="15" name="Group 14"/>
              <p:cNvGrpSpPr/>
              <p:nvPr/>
            </p:nvGrpSpPr>
            <p:grpSpPr>
              <a:xfrm rot="16200000">
                <a:off x="2857500" y="862012"/>
                <a:ext cx="381000" cy="152400"/>
                <a:chOff x="6400800" y="533400"/>
                <a:chExt cx="990600" cy="381000"/>
              </a:xfrm>
            </p:grpSpPr>
            <p:sp>
              <p:nvSpPr>
                <p:cNvPr id="10" name="Right Arrow 9"/>
                <p:cNvSpPr/>
                <p:nvPr/>
              </p:nvSpPr>
              <p:spPr>
                <a:xfrm>
                  <a:off x="64008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flipH="1">
                  <a:off x="69342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858000" y="533400"/>
                  <a:ext cx="76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2728911" y="1082244"/>
                <a:ext cx="994531" cy="400110"/>
              </a:xfrm>
              <a:prstGeom prst="rect">
                <a:avLst/>
              </a:prstGeom>
              <a:noFill/>
            </p:spPr>
            <p:txBody>
              <a:bodyPr wrap="square" rtlCol="0">
                <a:spAutoFit/>
              </a:bodyPr>
              <a:lstStyle/>
              <a:p>
                <a:r>
                  <a:rPr lang="en-US" sz="1000" dirty="0" smtClean="0">
                    <a:solidFill>
                      <a:schemeClr val="bg1"/>
                    </a:solidFill>
                  </a:rPr>
                  <a:t>DC-N</a:t>
                </a:r>
              </a:p>
              <a:p>
                <a:r>
                  <a:rPr lang="en-US" sz="1000" dirty="0" smtClean="0">
                    <a:solidFill>
                      <a:schemeClr val="bg1"/>
                    </a:solidFill>
                  </a:rPr>
                  <a:t>220MW</a:t>
                </a:r>
                <a:endParaRPr lang="en-US" sz="1400" dirty="0">
                  <a:solidFill>
                    <a:schemeClr val="bg1"/>
                  </a:solidFill>
                </a:endParaRPr>
              </a:p>
            </p:txBody>
          </p:sp>
        </p:grpSp>
      </p:grpSp>
      <p:grpSp>
        <p:nvGrpSpPr>
          <p:cNvPr id="58" name="Group 57"/>
          <p:cNvGrpSpPr/>
          <p:nvPr/>
        </p:nvGrpSpPr>
        <p:grpSpPr>
          <a:xfrm>
            <a:off x="5105400" y="2209800"/>
            <a:ext cx="1277898" cy="685800"/>
            <a:chOff x="7256502" y="875472"/>
            <a:chExt cx="1277898" cy="685800"/>
          </a:xfrm>
        </p:grpSpPr>
        <p:sp>
          <p:nvSpPr>
            <p:cNvPr id="23" name="Oval 22"/>
            <p:cNvSpPr/>
            <p:nvPr/>
          </p:nvSpPr>
          <p:spPr>
            <a:xfrm rot="16200000">
              <a:off x="7362051" y="769923"/>
              <a:ext cx="685800" cy="896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7400816" y="897376"/>
              <a:ext cx="1133584" cy="647625"/>
              <a:chOff x="5191016" y="2247975"/>
              <a:chExt cx="1133584" cy="647625"/>
            </a:xfrm>
          </p:grpSpPr>
          <p:grpSp>
            <p:nvGrpSpPr>
              <p:cNvPr id="25" name="Group 24"/>
              <p:cNvGrpSpPr/>
              <p:nvPr/>
            </p:nvGrpSpPr>
            <p:grpSpPr>
              <a:xfrm rot="10800000">
                <a:off x="5328046" y="2466914"/>
                <a:ext cx="498277" cy="178156"/>
                <a:chOff x="6400800" y="533400"/>
                <a:chExt cx="990600" cy="381000"/>
              </a:xfrm>
            </p:grpSpPr>
            <p:sp>
              <p:nvSpPr>
                <p:cNvPr id="27" name="Right Arrow 26"/>
                <p:cNvSpPr/>
                <p:nvPr/>
              </p:nvSpPr>
              <p:spPr>
                <a:xfrm>
                  <a:off x="64008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flipH="1">
                  <a:off x="69342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6858000" y="533400"/>
                  <a:ext cx="76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p:cNvSpPr txBox="1"/>
              <p:nvPr/>
            </p:nvSpPr>
            <p:spPr>
              <a:xfrm>
                <a:off x="5191016" y="2247975"/>
                <a:ext cx="1133584" cy="647625"/>
              </a:xfrm>
              <a:prstGeom prst="rect">
                <a:avLst/>
              </a:prstGeom>
              <a:noFill/>
            </p:spPr>
            <p:txBody>
              <a:bodyPr wrap="square" rtlCol="0">
                <a:spAutoFit/>
              </a:bodyPr>
              <a:lstStyle/>
              <a:p>
                <a:r>
                  <a:rPr lang="en-US" sz="1000" dirty="0" smtClean="0">
                    <a:solidFill>
                      <a:schemeClr val="bg1"/>
                    </a:solidFill>
                  </a:rPr>
                  <a:t>DC-E</a:t>
                </a:r>
              </a:p>
              <a:p>
                <a:endParaRPr lang="en-US" sz="1000" dirty="0" smtClean="0">
                  <a:solidFill>
                    <a:schemeClr val="bg1"/>
                  </a:solidFill>
                </a:endParaRPr>
              </a:p>
              <a:p>
                <a:r>
                  <a:rPr lang="en-US" sz="1000" dirty="0" smtClean="0">
                    <a:solidFill>
                      <a:schemeClr val="bg1"/>
                    </a:solidFill>
                  </a:rPr>
                  <a:t>600 MW</a:t>
                </a:r>
                <a:endParaRPr lang="en-US" sz="1000" dirty="0">
                  <a:solidFill>
                    <a:schemeClr val="bg1"/>
                  </a:solidFill>
                </a:endParaRPr>
              </a:p>
            </p:txBody>
          </p:sp>
        </p:grpSp>
      </p:grpSp>
      <p:grpSp>
        <p:nvGrpSpPr>
          <p:cNvPr id="32" name="Group 31"/>
          <p:cNvGrpSpPr/>
          <p:nvPr/>
        </p:nvGrpSpPr>
        <p:grpSpPr>
          <a:xfrm>
            <a:off x="2924231" y="4214286"/>
            <a:ext cx="994531" cy="836792"/>
            <a:chOff x="3200399" y="609600"/>
            <a:chExt cx="994531" cy="836792"/>
          </a:xfrm>
        </p:grpSpPr>
        <p:sp>
          <p:nvSpPr>
            <p:cNvPr id="33" name="Oval 32"/>
            <p:cNvSpPr/>
            <p:nvPr/>
          </p:nvSpPr>
          <p:spPr>
            <a:xfrm>
              <a:off x="3200400" y="609600"/>
              <a:ext cx="609600" cy="83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3200399" y="667744"/>
              <a:ext cx="994531" cy="734642"/>
              <a:chOff x="2728911" y="747712"/>
              <a:chExt cx="994531" cy="734642"/>
            </a:xfrm>
          </p:grpSpPr>
          <p:grpSp>
            <p:nvGrpSpPr>
              <p:cNvPr id="35" name="Group 34"/>
              <p:cNvGrpSpPr/>
              <p:nvPr/>
            </p:nvGrpSpPr>
            <p:grpSpPr>
              <a:xfrm rot="16200000">
                <a:off x="2857500" y="862012"/>
                <a:ext cx="381000" cy="152400"/>
                <a:chOff x="6400800" y="533400"/>
                <a:chExt cx="990600" cy="381000"/>
              </a:xfrm>
            </p:grpSpPr>
            <p:sp>
              <p:nvSpPr>
                <p:cNvPr id="37" name="Right Arrow 36"/>
                <p:cNvSpPr/>
                <p:nvPr/>
              </p:nvSpPr>
              <p:spPr>
                <a:xfrm>
                  <a:off x="64008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37"/>
                <p:cNvSpPr/>
                <p:nvPr/>
              </p:nvSpPr>
              <p:spPr>
                <a:xfrm flipH="1">
                  <a:off x="69342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858000" y="533400"/>
                  <a:ext cx="76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p:cNvSpPr txBox="1"/>
              <p:nvPr/>
            </p:nvSpPr>
            <p:spPr>
              <a:xfrm>
                <a:off x="2728911" y="1082244"/>
                <a:ext cx="994531" cy="400110"/>
              </a:xfrm>
              <a:prstGeom prst="rect">
                <a:avLst/>
              </a:prstGeom>
              <a:noFill/>
            </p:spPr>
            <p:txBody>
              <a:bodyPr wrap="square" rtlCol="0">
                <a:spAutoFit/>
              </a:bodyPr>
              <a:lstStyle/>
              <a:p>
                <a:r>
                  <a:rPr lang="en-US" sz="1000" dirty="0" smtClean="0">
                    <a:solidFill>
                      <a:schemeClr val="bg1"/>
                    </a:solidFill>
                  </a:rPr>
                  <a:t>DC-S</a:t>
                </a:r>
              </a:p>
              <a:p>
                <a:r>
                  <a:rPr lang="en-US" sz="1000" dirty="0" smtClean="0">
                    <a:solidFill>
                      <a:schemeClr val="bg1"/>
                    </a:solidFill>
                  </a:rPr>
                  <a:t>36 MW</a:t>
                </a:r>
                <a:endParaRPr lang="en-US" sz="1400" dirty="0">
                  <a:solidFill>
                    <a:schemeClr val="bg1"/>
                  </a:solidFill>
                </a:endParaRPr>
              </a:p>
            </p:txBody>
          </p:sp>
        </p:grpSp>
      </p:grpSp>
      <p:grpSp>
        <p:nvGrpSpPr>
          <p:cNvPr id="41" name="Group 40"/>
          <p:cNvGrpSpPr/>
          <p:nvPr/>
        </p:nvGrpSpPr>
        <p:grpSpPr>
          <a:xfrm>
            <a:off x="3381157" y="4803971"/>
            <a:ext cx="994531" cy="836792"/>
            <a:chOff x="3200399" y="609600"/>
            <a:chExt cx="994531" cy="836792"/>
          </a:xfrm>
        </p:grpSpPr>
        <p:sp>
          <p:nvSpPr>
            <p:cNvPr id="42" name="Oval 41"/>
            <p:cNvSpPr/>
            <p:nvPr/>
          </p:nvSpPr>
          <p:spPr>
            <a:xfrm>
              <a:off x="3200400" y="609600"/>
              <a:ext cx="609600" cy="83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p:nvGrpSpPr>
          <p:grpSpPr>
            <a:xfrm>
              <a:off x="3200399" y="667744"/>
              <a:ext cx="994531" cy="734642"/>
              <a:chOff x="2728911" y="747712"/>
              <a:chExt cx="994531" cy="734642"/>
            </a:xfrm>
          </p:grpSpPr>
          <p:grpSp>
            <p:nvGrpSpPr>
              <p:cNvPr id="44" name="Group 43"/>
              <p:cNvGrpSpPr/>
              <p:nvPr/>
            </p:nvGrpSpPr>
            <p:grpSpPr>
              <a:xfrm rot="16200000">
                <a:off x="2857500" y="862012"/>
                <a:ext cx="381000" cy="152400"/>
                <a:chOff x="6400800" y="533400"/>
                <a:chExt cx="990600" cy="381000"/>
              </a:xfrm>
            </p:grpSpPr>
            <p:sp>
              <p:nvSpPr>
                <p:cNvPr id="46" name="Right Arrow 45"/>
                <p:cNvSpPr/>
                <p:nvPr/>
              </p:nvSpPr>
              <p:spPr>
                <a:xfrm>
                  <a:off x="64008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ight Arrow 46"/>
                <p:cNvSpPr/>
                <p:nvPr/>
              </p:nvSpPr>
              <p:spPr>
                <a:xfrm flipH="1">
                  <a:off x="69342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6858000" y="533400"/>
                  <a:ext cx="76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p:cNvSpPr txBox="1"/>
              <p:nvPr/>
            </p:nvSpPr>
            <p:spPr>
              <a:xfrm>
                <a:off x="2728911" y="1082244"/>
                <a:ext cx="994531" cy="400110"/>
              </a:xfrm>
              <a:prstGeom prst="rect">
                <a:avLst/>
              </a:prstGeom>
              <a:noFill/>
            </p:spPr>
            <p:txBody>
              <a:bodyPr wrap="square" rtlCol="0">
                <a:spAutoFit/>
              </a:bodyPr>
              <a:lstStyle/>
              <a:p>
                <a:r>
                  <a:rPr lang="en-US" sz="1000" dirty="0" smtClean="0">
                    <a:solidFill>
                      <a:schemeClr val="bg1"/>
                    </a:solidFill>
                  </a:rPr>
                  <a:t>DC-L</a:t>
                </a:r>
              </a:p>
              <a:p>
                <a:r>
                  <a:rPr lang="en-US" sz="1000" dirty="0" smtClean="0">
                    <a:solidFill>
                      <a:schemeClr val="bg1"/>
                    </a:solidFill>
                  </a:rPr>
                  <a:t>100 MW</a:t>
                </a:r>
                <a:endParaRPr lang="en-US" sz="1400" dirty="0">
                  <a:solidFill>
                    <a:schemeClr val="bg1"/>
                  </a:solidFill>
                </a:endParaRPr>
              </a:p>
            </p:txBody>
          </p:sp>
        </p:grpSp>
      </p:grpSp>
      <p:grpSp>
        <p:nvGrpSpPr>
          <p:cNvPr id="49" name="Group 48"/>
          <p:cNvGrpSpPr/>
          <p:nvPr/>
        </p:nvGrpSpPr>
        <p:grpSpPr>
          <a:xfrm>
            <a:off x="3905606" y="5305607"/>
            <a:ext cx="994531" cy="836792"/>
            <a:chOff x="3200399" y="609600"/>
            <a:chExt cx="994531" cy="836792"/>
          </a:xfrm>
        </p:grpSpPr>
        <p:sp>
          <p:nvSpPr>
            <p:cNvPr id="50" name="Oval 49"/>
            <p:cNvSpPr/>
            <p:nvPr/>
          </p:nvSpPr>
          <p:spPr>
            <a:xfrm>
              <a:off x="3200400" y="609600"/>
              <a:ext cx="609600" cy="83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3200399" y="667744"/>
              <a:ext cx="994531" cy="734642"/>
              <a:chOff x="2728911" y="747712"/>
              <a:chExt cx="994531" cy="734642"/>
            </a:xfrm>
          </p:grpSpPr>
          <p:grpSp>
            <p:nvGrpSpPr>
              <p:cNvPr id="52" name="Group 51"/>
              <p:cNvGrpSpPr/>
              <p:nvPr/>
            </p:nvGrpSpPr>
            <p:grpSpPr>
              <a:xfrm rot="16200000">
                <a:off x="2857500" y="862012"/>
                <a:ext cx="381000" cy="152400"/>
                <a:chOff x="6400800" y="533400"/>
                <a:chExt cx="990600" cy="381000"/>
              </a:xfrm>
            </p:grpSpPr>
            <p:sp>
              <p:nvSpPr>
                <p:cNvPr id="54" name="Right Arrow 53"/>
                <p:cNvSpPr/>
                <p:nvPr/>
              </p:nvSpPr>
              <p:spPr>
                <a:xfrm>
                  <a:off x="64008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Arrow 54"/>
                <p:cNvSpPr/>
                <p:nvPr/>
              </p:nvSpPr>
              <p:spPr>
                <a:xfrm flipH="1">
                  <a:off x="6934200" y="556020"/>
                  <a:ext cx="457200" cy="358380"/>
                </a:xfrm>
                <a:prstGeom prst="rightArrow">
                  <a:avLst/>
                </a:prstGeom>
                <a:solidFill>
                  <a:srgbClr val="FF000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6858000" y="533400"/>
                  <a:ext cx="76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2728911" y="1082244"/>
                <a:ext cx="994531" cy="400110"/>
              </a:xfrm>
              <a:prstGeom prst="rect">
                <a:avLst/>
              </a:prstGeom>
              <a:noFill/>
            </p:spPr>
            <p:txBody>
              <a:bodyPr wrap="square" rtlCol="0">
                <a:spAutoFit/>
              </a:bodyPr>
              <a:lstStyle/>
              <a:p>
                <a:r>
                  <a:rPr lang="en-US" sz="1000" dirty="0" smtClean="0">
                    <a:solidFill>
                      <a:schemeClr val="bg1"/>
                    </a:solidFill>
                  </a:rPr>
                  <a:t>DC-R</a:t>
                </a:r>
              </a:p>
              <a:p>
                <a:r>
                  <a:rPr lang="en-US" sz="1000" dirty="0" smtClean="0">
                    <a:solidFill>
                      <a:schemeClr val="bg1"/>
                    </a:solidFill>
                  </a:rPr>
                  <a:t>300 MW</a:t>
                </a:r>
                <a:endParaRPr lang="en-US" sz="1400" dirty="0">
                  <a:solidFill>
                    <a:schemeClr val="bg1"/>
                  </a:solidFill>
                </a:endParaRPr>
              </a:p>
            </p:txBody>
          </p:sp>
        </p:grpSp>
      </p:grpSp>
      <p:graphicFrame>
        <p:nvGraphicFramePr>
          <p:cNvPr id="8" name="Table 7"/>
          <p:cNvGraphicFramePr>
            <a:graphicFrameLocks noGrp="1"/>
          </p:cNvGraphicFramePr>
          <p:nvPr>
            <p:extLst>
              <p:ext uri="{D42A27DB-BD31-4B8C-83A1-F6EECF244321}">
                <p14:modId xmlns:p14="http://schemas.microsoft.com/office/powerpoint/2010/main" val="3762313798"/>
              </p:ext>
            </p:extLst>
          </p:nvPr>
        </p:nvGraphicFramePr>
        <p:xfrm>
          <a:off x="6874135" y="3983553"/>
          <a:ext cx="1888866" cy="2225040"/>
        </p:xfrm>
        <a:graphic>
          <a:graphicData uri="http://schemas.openxmlformats.org/drawingml/2006/table">
            <a:tbl>
              <a:tblPr firstRow="1" bandRow="1">
                <a:tableStyleId>{5C22544A-7EE6-4342-B048-85BDC9FD1C3A}</a:tableStyleId>
              </a:tblPr>
              <a:tblGrid>
                <a:gridCol w="822065"/>
                <a:gridCol w="1066801"/>
              </a:tblGrid>
              <a:tr h="370840">
                <a:tc>
                  <a:txBody>
                    <a:bodyPr/>
                    <a:lstStyle/>
                    <a:p>
                      <a:r>
                        <a:rPr lang="en-US" sz="1200" dirty="0" smtClean="0"/>
                        <a:t>DC Tie</a:t>
                      </a:r>
                      <a:endParaRPr lang="en-US" sz="1200" dirty="0"/>
                    </a:p>
                  </a:txBody>
                  <a:tcPr/>
                </a:tc>
                <a:tc>
                  <a:txBody>
                    <a:bodyPr/>
                    <a:lstStyle/>
                    <a:p>
                      <a:r>
                        <a:rPr lang="en-US" sz="1200" dirty="0" smtClean="0"/>
                        <a:t>Operator</a:t>
                      </a:r>
                      <a:endParaRPr lang="en-US" sz="1200" dirty="0"/>
                    </a:p>
                  </a:txBody>
                  <a:tcPr/>
                </a:tc>
              </a:tr>
              <a:tr h="370840">
                <a:tc>
                  <a:txBody>
                    <a:bodyPr/>
                    <a:lstStyle/>
                    <a:p>
                      <a:r>
                        <a:rPr lang="en-US" sz="1200" dirty="0" smtClean="0"/>
                        <a:t>North</a:t>
                      </a:r>
                      <a:endParaRPr lang="en-US" sz="1200" dirty="0"/>
                    </a:p>
                  </a:txBody>
                  <a:tcPr/>
                </a:tc>
                <a:tc>
                  <a:txBody>
                    <a:bodyPr/>
                    <a:lstStyle/>
                    <a:p>
                      <a:r>
                        <a:rPr lang="en-US" sz="1200" dirty="0" smtClean="0"/>
                        <a:t>AEP</a:t>
                      </a:r>
                      <a:endParaRPr lang="en-US" sz="1200" dirty="0"/>
                    </a:p>
                  </a:txBody>
                  <a:tcPr/>
                </a:tc>
              </a:tr>
              <a:tr h="370840">
                <a:tc>
                  <a:txBody>
                    <a:bodyPr/>
                    <a:lstStyle/>
                    <a:p>
                      <a:r>
                        <a:rPr lang="en-US" sz="1200" dirty="0" smtClean="0"/>
                        <a:t>East</a:t>
                      </a:r>
                      <a:endParaRPr lang="en-US" sz="1200" dirty="0"/>
                    </a:p>
                  </a:txBody>
                  <a:tcPr/>
                </a:tc>
                <a:tc>
                  <a:txBody>
                    <a:bodyPr/>
                    <a:lstStyle/>
                    <a:p>
                      <a:r>
                        <a:rPr lang="en-US" sz="1200" dirty="0" smtClean="0"/>
                        <a:t>AEP</a:t>
                      </a:r>
                      <a:endParaRPr lang="en-US" sz="1200" dirty="0"/>
                    </a:p>
                  </a:txBody>
                  <a:tcPr/>
                </a:tc>
              </a:tr>
              <a:tr h="370840">
                <a:tc>
                  <a:txBody>
                    <a:bodyPr/>
                    <a:lstStyle/>
                    <a:p>
                      <a:r>
                        <a:rPr lang="en-US" sz="1200" dirty="0" smtClean="0"/>
                        <a:t>South</a:t>
                      </a:r>
                      <a:endParaRPr lang="en-US" sz="1200" dirty="0"/>
                    </a:p>
                  </a:txBody>
                  <a:tcPr/>
                </a:tc>
                <a:tc>
                  <a:txBody>
                    <a:bodyPr/>
                    <a:lstStyle/>
                    <a:p>
                      <a:r>
                        <a:rPr lang="en-US" sz="1200" dirty="0" smtClean="0"/>
                        <a:t>AEP</a:t>
                      </a:r>
                      <a:endParaRPr lang="en-US" sz="1200" dirty="0"/>
                    </a:p>
                  </a:txBody>
                  <a:tcPr/>
                </a:tc>
              </a:tr>
              <a:tr h="370840">
                <a:tc>
                  <a:txBody>
                    <a:bodyPr/>
                    <a:lstStyle/>
                    <a:p>
                      <a:r>
                        <a:rPr lang="en-US" sz="1200" dirty="0" smtClean="0"/>
                        <a:t>Laredo</a:t>
                      </a:r>
                      <a:endParaRPr lang="en-US" sz="1200" dirty="0"/>
                    </a:p>
                  </a:txBody>
                  <a:tcPr/>
                </a:tc>
                <a:tc>
                  <a:txBody>
                    <a:bodyPr/>
                    <a:lstStyle/>
                    <a:p>
                      <a:r>
                        <a:rPr lang="en-US" sz="1200" dirty="0" smtClean="0"/>
                        <a:t>AEP</a:t>
                      </a:r>
                      <a:endParaRPr lang="en-US" sz="1200" dirty="0"/>
                    </a:p>
                  </a:txBody>
                  <a:tcPr/>
                </a:tc>
              </a:tr>
              <a:tr h="370840">
                <a:tc>
                  <a:txBody>
                    <a:bodyPr/>
                    <a:lstStyle/>
                    <a:p>
                      <a:r>
                        <a:rPr lang="en-US" sz="1200" dirty="0" smtClean="0"/>
                        <a:t>Railroad</a:t>
                      </a:r>
                      <a:endParaRPr lang="en-US" sz="1200" dirty="0"/>
                    </a:p>
                  </a:txBody>
                  <a:tcPr/>
                </a:tc>
                <a:tc>
                  <a:txBody>
                    <a:bodyPr/>
                    <a:lstStyle/>
                    <a:p>
                      <a:r>
                        <a:rPr lang="en-US" sz="1200" dirty="0" smtClean="0"/>
                        <a:t>Sharyland</a:t>
                      </a:r>
                      <a:endParaRPr lang="en-US" sz="1200" dirty="0"/>
                    </a:p>
                  </a:txBody>
                  <a:tcPr/>
                </a:tc>
              </a:tr>
            </a:tbl>
          </a:graphicData>
        </a:graphic>
      </p:graphicFrame>
    </p:spTree>
    <p:extLst>
      <p:ext uri="{BB962C8B-B14F-4D97-AF65-F5344CB8AC3E}">
        <p14:creationId xmlns:p14="http://schemas.microsoft.com/office/powerpoint/2010/main" val="405122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Current ERCOT DC Ties – Glossary of Terms (NERC/NASEB)</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
        <p:nvSpPr>
          <p:cNvPr id="5" name="Rectangle 4"/>
          <p:cNvSpPr/>
          <p:nvPr/>
        </p:nvSpPr>
        <p:spPr>
          <a:xfrm>
            <a:off x="533400" y="1784866"/>
            <a:ext cx="381052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Element - device</a:t>
            </a:r>
            <a:endParaRPr lang="en-US" sz="1600" dirty="0"/>
          </a:p>
        </p:txBody>
      </p:sp>
      <p:sp>
        <p:nvSpPr>
          <p:cNvPr id="6" name="Rectangle 5"/>
          <p:cNvSpPr/>
          <p:nvPr/>
        </p:nvSpPr>
        <p:spPr>
          <a:xfrm>
            <a:off x="533400" y="2394466"/>
            <a:ext cx="381052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Bulk Electric System - Element &gt;100kV</a:t>
            </a:r>
            <a:endParaRPr lang="en-US" sz="1600" dirty="0"/>
          </a:p>
        </p:txBody>
      </p:sp>
      <p:sp>
        <p:nvSpPr>
          <p:cNvPr id="7" name="Rectangle 6"/>
          <p:cNvSpPr/>
          <p:nvPr/>
        </p:nvSpPr>
        <p:spPr>
          <a:xfrm>
            <a:off x="858958" y="4808907"/>
            <a:ext cx="3027764" cy="27242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Transmission Owner</a:t>
            </a:r>
          </a:p>
        </p:txBody>
      </p:sp>
      <p:sp>
        <p:nvSpPr>
          <p:cNvPr id="12" name="Rectangle 11"/>
          <p:cNvSpPr/>
          <p:nvPr/>
        </p:nvSpPr>
        <p:spPr>
          <a:xfrm>
            <a:off x="535379" y="3004066"/>
            <a:ext cx="380878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Facility - set of BES equipment</a:t>
            </a:r>
            <a:endParaRPr lang="en-US" sz="1600" dirty="0"/>
          </a:p>
        </p:txBody>
      </p:sp>
      <p:sp>
        <p:nvSpPr>
          <p:cNvPr id="13" name="Rectangle 12"/>
          <p:cNvSpPr/>
          <p:nvPr/>
        </p:nvSpPr>
        <p:spPr>
          <a:xfrm>
            <a:off x="858958" y="5154765"/>
            <a:ext cx="3027764"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Transmission Operator </a:t>
            </a:r>
            <a:endParaRPr lang="en-US" sz="1600" dirty="0" smtClean="0">
              <a:solidFill>
                <a:srgbClr val="FF0000"/>
              </a:solidFill>
            </a:endParaRPr>
          </a:p>
        </p:txBody>
      </p:sp>
      <p:sp>
        <p:nvSpPr>
          <p:cNvPr id="14" name="Rectangle 13"/>
          <p:cNvSpPr/>
          <p:nvPr/>
        </p:nvSpPr>
        <p:spPr>
          <a:xfrm>
            <a:off x="858957" y="5532996"/>
            <a:ext cx="3027763" cy="260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Transmission Planner</a:t>
            </a:r>
          </a:p>
        </p:txBody>
      </p:sp>
      <p:cxnSp>
        <p:nvCxnSpPr>
          <p:cNvPr id="16" name="Straight Connector 15"/>
          <p:cNvCxnSpPr/>
          <p:nvPr/>
        </p:nvCxnSpPr>
        <p:spPr>
          <a:xfrm>
            <a:off x="4572522" y="1480066"/>
            <a:ext cx="76200" cy="4724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874928" y="1784866"/>
            <a:ext cx="368226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Transmission Element - device part of ERCOT Transmission Grid</a:t>
            </a:r>
            <a:endParaRPr lang="en-US" sz="1600" dirty="0"/>
          </a:p>
        </p:txBody>
      </p:sp>
      <p:sp>
        <p:nvSpPr>
          <p:cNvPr id="18" name="Rectangle 17"/>
          <p:cNvSpPr/>
          <p:nvPr/>
        </p:nvSpPr>
        <p:spPr>
          <a:xfrm>
            <a:off x="4874928" y="2394466"/>
            <a:ext cx="368226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Transmission Facility - &gt;60kV, DCTie</a:t>
            </a:r>
            <a:endParaRPr lang="en-US" sz="1600" dirty="0"/>
          </a:p>
        </p:txBody>
      </p:sp>
      <p:sp>
        <p:nvSpPr>
          <p:cNvPr id="20" name="TextBox 19"/>
          <p:cNvSpPr txBox="1"/>
          <p:nvPr/>
        </p:nvSpPr>
        <p:spPr>
          <a:xfrm>
            <a:off x="1185580" y="1156900"/>
            <a:ext cx="2663042" cy="646331"/>
          </a:xfrm>
          <a:prstGeom prst="rect">
            <a:avLst/>
          </a:prstGeom>
          <a:noFill/>
        </p:spPr>
        <p:txBody>
          <a:bodyPr wrap="square" rtlCol="0">
            <a:spAutoFit/>
          </a:bodyPr>
          <a:lstStyle/>
          <a:p>
            <a:pPr algn="ctr"/>
            <a:r>
              <a:rPr lang="en-US" dirty="0" smtClean="0">
                <a:solidFill>
                  <a:schemeClr val="tx2"/>
                </a:solidFill>
              </a:rPr>
              <a:t>NERC functions/definitions</a:t>
            </a:r>
            <a:endParaRPr lang="en-US" dirty="0">
              <a:solidFill>
                <a:schemeClr val="tx2"/>
              </a:solidFill>
            </a:endParaRPr>
          </a:p>
        </p:txBody>
      </p:sp>
      <p:sp>
        <p:nvSpPr>
          <p:cNvPr id="21" name="TextBox 20"/>
          <p:cNvSpPr txBox="1"/>
          <p:nvPr/>
        </p:nvSpPr>
        <p:spPr>
          <a:xfrm>
            <a:off x="5334522" y="1135393"/>
            <a:ext cx="2663042" cy="646331"/>
          </a:xfrm>
          <a:prstGeom prst="rect">
            <a:avLst/>
          </a:prstGeom>
          <a:noFill/>
        </p:spPr>
        <p:txBody>
          <a:bodyPr wrap="square" rtlCol="0">
            <a:spAutoFit/>
          </a:bodyPr>
          <a:lstStyle/>
          <a:p>
            <a:pPr algn="ctr"/>
            <a:r>
              <a:rPr lang="en-US" dirty="0" smtClean="0">
                <a:solidFill>
                  <a:schemeClr val="tx2"/>
                </a:solidFill>
              </a:rPr>
              <a:t>PUCT / Protocols function/definitions</a:t>
            </a:r>
            <a:endParaRPr lang="en-US" dirty="0">
              <a:solidFill>
                <a:schemeClr val="tx2"/>
              </a:solidFill>
            </a:endParaRPr>
          </a:p>
        </p:txBody>
      </p:sp>
      <p:sp>
        <p:nvSpPr>
          <p:cNvPr id="22" name="Rectangle 21"/>
          <p:cNvSpPr/>
          <p:nvPr/>
        </p:nvSpPr>
        <p:spPr>
          <a:xfrm>
            <a:off x="4874928" y="4760163"/>
            <a:ext cx="3682261" cy="6583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Transmission Service Provider</a:t>
            </a:r>
          </a:p>
          <a:p>
            <a:pPr algn="ctr"/>
            <a:r>
              <a:rPr lang="en-US" sz="1600" dirty="0" smtClean="0"/>
              <a:t> under jurisdiction of PUCT</a:t>
            </a:r>
          </a:p>
        </p:txBody>
      </p:sp>
      <p:sp>
        <p:nvSpPr>
          <p:cNvPr id="24" name="Rectangle 23"/>
          <p:cNvSpPr/>
          <p:nvPr/>
        </p:nvSpPr>
        <p:spPr>
          <a:xfrm>
            <a:off x="858957" y="5867400"/>
            <a:ext cx="3027763"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Transmission Service Provider</a:t>
            </a:r>
          </a:p>
        </p:txBody>
      </p:sp>
      <p:sp>
        <p:nvSpPr>
          <p:cNvPr id="25" name="TextBox 24"/>
          <p:cNvSpPr txBox="1"/>
          <p:nvPr/>
        </p:nvSpPr>
        <p:spPr>
          <a:xfrm>
            <a:off x="1299359" y="4134775"/>
            <a:ext cx="1962241" cy="646331"/>
          </a:xfrm>
          <a:prstGeom prst="rect">
            <a:avLst/>
          </a:prstGeom>
          <a:noFill/>
        </p:spPr>
        <p:txBody>
          <a:bodyPr wrap="square" rtlCol="0">
            <a:spAutoFit/>
          </a:bodyPr>
          <a:lstStyle/>
          <a:p>
            <a:pPr algn="ctr"/>
            <a:r>
              <a:rPr lang="en-US" dirty="0" smtClean="0">
                <a:solidFill>
                  <a:schemeClr val="tx2"/>
                </a:solidFill>
              </a:rPr>
              <a:t>NERC registration</a:t>
            </a:r>
            <a:endParaRPr lang="en-US" dirty="0">
              <a:solidFill>
                <a:schemeClr val="tx2"/>
              </a:solidFill>
            </a:endParaRPr>
          </a:p>
        </p:txBody>
      </p:sp>
      <p:sp>
        <p:nvSpPr>
          <p:cNvPr id="26" name="TextBox 25"/>
          <p:cNvSpPr txBox="1"/>
          <p:nvPr/>
        </p:nvSpPr>
        <p:spPr>
          <a:xfrm>
            <a:off x="5612576" y="4089696"/>
            <a:ext cx="1962241" cy="646331"/>
          </a:xfrm>
          <a:prstGeom prst="rect">
            <a:avLst/>
          </a:prstGeom>
          <a:noFill/>
        </p:spPr>
        <p:txBody>
          <a:bodyPr wrap="square" rtlCol="0">
            <a:spAutoFit/>
          </a:bodyPr>
          <a:lstStyle/>
          <a:p>
            <a:pPr algn="ctr"/>
            <a:r>
              <a:rPr lang="en-US" dirty="0" smtClean="0">
                <a:solidFill>
                  <a:schemeClr val="tx2"/>
                </a:solidFill>
              </a:rPr>
              <a:t>ERCOT registration</a:t>
            </a:r>
            <a:endParaRPr lang="en-US" dirty="0">
              <a:solidFill>
                <a:schemeClr val="tx2"/>
              </a:solidFill>
            </a:endParaRPr>
          </a:p>
        </p:txBody>
      </p:sp>
      <p:sp>
        <p:nvSpPr>
          <p:cNvPr id="3" name="TextBox 2"/>
          <p:cNvSpPr txBox="1"/>
          <p:nvPr/>
        </p:nvSpPr>
        <p:spPr>
          <a:xfrm>
            <a:off x="3375883" y="677906"/>
            <a:ext cx="2339117" cy="369332"/>
          </a:xfrm>
          <a:prstGeom prst="rect">
            <a:avLst/>
          </a:prstGeom>
          <a:noFill/>
          <a:ln>
            <a:solidFill>
              <a:schemeClr val="accent4">
                <a:lumMod val="50000"/>
                <a:lumOff val="50000"/>
              </a:schemeClr>
            </a:solidFill>
          </a:ln>
        </p:spPr>
        <p:txBody>
          <a:bodyPr wrap="square" rtlCol="0">
            <a:spAutoFit/>
          </a:bodyPr>
          <a:lstStyle/>
          <a:p>
            <a:pPr algn="ctr"/>
            <a:r>
              <a:rPr lang="en-US" dirty="0" smtClean="0"/>
              <a:t>DC Tie Equipment</a:t>
            </a:r>
            <a:endParaRPr lang="en-US" dirty="0"/>
          </a:p>
        </p:txBody>
      </p:sp>
      <p:cxnSp>
        <p:nvCxnSpPr>
          <p:cNvPr id="9" name="Straight Arrow Connector 8"/>
          <p:cNvCxnSpPr>
            <a:stCxn id="3" idx="2"/>
          </p:cNvCxnSpPr>
          <p:nvPr/>
        </p:nvCxnSpPr>
        <p:spPr>
          <a:xfrm flipH="1">
            <a:off x="3745342" y="1047238"/>
            <a:ext cx="800100" cy="755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p:cNvCxnSpPr>
          <p:nvPr/>
        </p:nvCxnSpPr>
        <p:spPr>
          <a:xfrm>
            <a:off x="4545442" y="1047238"/>
            <a:ext cx="789080" cy="734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52083" y="3742394"/>
            <a:ext cx="2339117" cy="646331"/>
          </a:xfrm>
          <a:prstGeom prst="rect">
            <a:avLst/>
          </a:prstGeom>
          <a:solidFill>
            <a:schemeClr val="bg1"/>
          </a:solidFill>
          <a:ln>
            <a:solidFill>
              <a:srgbClr val="00B050"/>
            </a:solidFill>
          </a:ln>
        </p:spPr>
        <p:txBody>
          <a:bodyPr wrap="square" rtlCol="0">
            <a:spAutoFit/>
          </a:bodyPr>
          <a:lstStyle/>
          <a:p>
            <a:pPr algn="ctr"/>
            <a:r>
              <a:rPr lang="en-US" dirty="0" smtClean="0"/>
              <a:t>Related </a:t>
            </a:r>
            <a:r>
              <a:rPr lang="en-US" dirty="0"/>
              <a:t>c</a:t>
            </a:r>
            <a:r>
              <a:rPr lang="en-US" dirty="0" smtClean="0"/>
              <a:t>ompany registrations</a:t>
            </a:r>
            <a:endParaRPr lang="en-US" dirty="0"/>
          </a:p>
        </p:txBody>
      </p:sp>
      <p:cxnSp>
        <p:nvCxnSpPr>
          <p:cNvPr id="28" name="Straight Arrow Connector 27"/>
          <p:cNvCxnSpPr>
            <a:stCxn id="27" idx="2"/>
          </p:cNvCxnSpPr>
          <p:nvPr/>
        </p:nvCxnSpPr>
        <p:spPr>
          <a:xfrm flipH="1">
            <a:off x="3579128" y="4388725"/>
            <a:ext cx="1042514" cy="404327"/>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30" name="Straight Arrow Connector 29"/>
          <p:cNvCxnSpPr>
            <a:stCxn id="27" idx="2"/>
          </p:cNvCxnSpPr>
          <p:nvPr/>
        </p:nvCxnSpPr>
        <p:spPr>
          <a:xfrm>
            <a:off x="4621642" y="4388725"/>
            <a:ext cx="685800" cy="347302"/>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88067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Current ERCOT DC Ties – Glossary of Terms (</a:t>
            </a:r>
            <a:r>
              <a:rPr lang="en-US" sz="2000" dirty="0" smtClean="0"/>
              <a:t>NERC/NAESB</a:t>
            </a:r>
            <a:r>
              <a:rPr lang="en-US" sz="2000" dirty="0"/>
              <a:t>)</a:t>
            </a: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
        <p:nvSpPr>
          <p:cNvPr id="2" name="Content Placeholder 1"/>
          <p:cNvSpPr>
            <a:spLocks noGrp="1"/>
          </p:cNvSpPr>
          <p:nvPr>
            <p:ph idx="1"/>
          </p:nvPr>
        </p:nvSpPr>
        <p:spPr>
          <a:xfrm>
            <a:off x="304800" y="891379"/>
            <a:ext cx="8534400" cy="5052221"/>
          </a:xfrm>
        </p:spPr>
        <p:txBody>
          <a:bodyPr/>
          <a:lstStyle/>
          <a:p>
            <a:r>
              <a:rPr lang="en-US" sz="2400" dirty="0"/>
              <a:t>Transmission Customer</a:t>
            </a:r>
          </a:p>
          <a:p>
            <a:pPr lvl="1"/>
            <a:r>
              <a:rPr lang="en-US" sz="2000" dirty="0"/>
              <a:t>Customer that executes a Transmission Service agreement or </a:t>
            </a:r>
            <a:r>
              <a:rPr lang="en-US" sz="2000" u="sng" dirty="0"/>
              <a:t>receives Transmission Service</a:t>
            </a:r>
          </a:p>
          <a:p>
            <a:pPr lvl="2"/>
            <a:r>
              <a:rPr lang="en-US" sz="1600" dirty="0"/>
              <a:t>Generator Owner, Load-Serving Entity, Purchasing-Selling Entity </a:t>
            </a:r>
            <a:endParaRPr lang="en-US" sz="1600" dirty="0" smtClean="0"/>
          </a:p>
          <a:p>
            <a:r>
              <a:rPr lang="en-US" sz="2400" dirty="0" smtClean="0"/>
              <a:t>Transmission Service  </a:t>
            </a:r>
            <a:endParaRPr lang="en-US" sz="2400" dirty="0"/>
          </a:p>
          <a:p>
            <a:pPr lvl="1"/>
            <a:r>
              <a:rPr lang="en-US" sz="2000" dirty="0"/>
              <a:t>Services provided to the Transmission Customer </a:t>
            </a:r>
            <a:r>
              <a:rPr lang="en-US" sz="2000" u="sng" dirty="0"/>
              <a:t>by the Transmission Service Provider</a:t>
            </a:r>
            <a:r>
              <a:rPr lang="en-US" sz="2000" dirty="0"/>
              <a:t> to move energy from a Point of Receipt (Source) to a Point of Delivery (Sink</a:t>
            </a:r>
            <a:r>
              <a:rPr lang="en-US" sz="2000" dirty="0" smtClean="0"/>
              <a:t>)</a:t>
            </a:r>
          </a:p>
          <a:p>
            <a:pPr lvl="2"/>
            <a:r>
              <a:rPr lang="en-US" sz="1600" dirty="0" smtClean="0"/>
              <a:t>Firm - Long-Term………….	One year or longer</a:t>
            </a:r>
          </a:p>
          <a:p>
            <a:pPr lvl="2"/>
            <a:r>
              <a:rPr lang="en-US" sz="1600" dirty="0" smtClean="0"/>
              <a:t>Firm - Short-Term…………	Monthly</a:t>
            </a:r>
            <a:r>
              <a:rPr lang="en-US" sz="1600" dirty="0"/>
              <a:t>, Weekly, </a:t>
            </a:r>
            <a:r>
              <a:rPr lang="en-US" sz="1600" dirty="0" smtClean="0"/>
              <a:t>Daily</a:t>
            </a:r>
          </a:p>
          <a:p>
            <a:pPr lvl="2"/>
            <a:r>
              <a:rPr lang="en-US" sz="1600" dirty="0" smtClean="0"/>
              <a:t>Non-Firm…………………..	Monthly</a:t>
            </a:r>
            <a:r>
              <a:rPr lang="en-US" sz="1600" dirty="0"/>
              <a:t>, Weekly, Daily, </a:t>
            </a:r>
            <a:r>
              <a:rPr lang="en-US" sz="1600" dirty="0" smtClean="0"/>
              <a:t>Hourly </a:t>
            </a:r>
          </a:p>
          <a:p>
            <a:r>
              <a:rPr lang="en-US" sz="2400" dirty="0"/>
              <a:t>Transmission Service Provider (TSP)</a:t>
            </a:r>
          </a:p>
          <a:p>
            <a:pPr lvl="1"/>
            <a:r>
              <a:rPr lang="en-US" sz="2000" u="sng" dirty="0"/>
              <a:t>Administers the transmission tariff </a:t>
            </a:r>
            <a:r>
              <a:rPr lang="en-US" sz="2000" dirty="0"/>
              <a:t>and provides Transmission Service to Transmission Customers under applicable Transmission Service agreements</a:t>
            </a:r>
          </a:p>
          <a:p>
            <a:pPr lvl="2"/>
            <a:endParaRPr lang="en-US" sz="1800" dirty="0" smtClean="0"/>
          </a:p>
          <a:p>
            <a:pPr lvl="2"/>
            <a:endParaRPr lang="en-US" dirty="0"/>
          </a:p>
          <a:p>
            <a:pPr lvl="1"/>
            <a:endParaRPr lang="en-US" dirty="0" smtClean="0"/>
          </a:p>
          <a:p>
            <a:pPr lvl="1"/>
            <a:endParaRPr lang="en-US" dirty="0"/>
          </a:p>
          <a:p>
            <a:endParaRPr lang="en-US" dirty="0" smtClean="0"/>
          </a:p>
        </p:txBody>
      </p:sp>
    </p:spTree>
    <p:extLst>
      <p:ext uri="{BB962C8B-B14F-4D97-AF65-F5344CB8AC3E}">
        <p14:creationId xmlns:p14="http://schemas.microsoft.com/office/powerpoint/2010/main" val="147070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Current ERCOT DC Ties – Glossary of Terms (</a:t>
            </a:r>
            <a:r>
              <a:rPr lang="en-US" sz="2000" dirty="0" smtClean="0"/>
              <a:t>NERC/NAESB</a:t>
            </a:r>
            <a:r>
              <a:rPr lang="en-US" sz="2000" dirty="0"/>
              <a:t>)</a:t>
            </a: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
        <p:nvSpPr>
          <p:cNvPr id="2" name="Content Placeholder 1"/>
          <p:cNvSpPr>
            <a:spLocks noGrp="1"/>
          </p:cNvSpPr>
          <p:nvPr>
            <p:ph idx="1"/>
          </p:nvPr>
        </p:nvSpPr>
        <p:spPr/>
        <p:txBody>
          <a:bodyPr/>
          <a:lstStyle/>
          <a:p>
            <a:r>
              <a:rPr lang="en-US" sz="2400" dirty="0"/>
              <a:t>Purchasing-Selling Entity (PSE)</a:t>
            </a:r>
          </a:p>
          <a:p>
            <a:pPr lvl="1"/>
            <a:r>
              <a:rPr lang="en-US" sz="2000" dirty="0" smtClean="0"/>
              <a:t>Entity that purchases or sells, and takes title to, energy, capacity, and Interconnected Operations Services</a:t>
            </a:r>
          </a:p>
          <a:p>
            <a:r>
              <a:rPr lang="en-US" sz="2400" dirty="0" smtClean="0"/>
              <a:t>Open </a:t>
            </a:r>
            <a:r>
              <a:rPr lang="en-US" sz="2400" dirty="0"/>
              <a:t>Access Transmission Tariff (OATT)</a:t>
            </a:r>
          </a:p>
          <a:p>
            <a:pPr lvl="1"/>
            <a:r>
              <a:rPr lang="en-US" sz="2000" dirty="0"/>
              <a:t>Transmission tariff accepted by FERC requiring the TSP to provide </a:t>
            </a:r>
            <a:r>
              <a:rPr lang="en-US" sz="2000" dirty="0" smtClean="0"/>
              <a:t>non-discriminatory </a:t>
            </a:r>
            <a:r>
              <a:rPr lang="en-US" sz="2000" dirty="0"/>
              <a:t>service </a:t>
            </a:r>
            <a:endParaRPr lang="en-US" sz="2000" dirty="0" smtClean="0"/>
          </a:p>
          <a:p>
            <a:r>
              <a:rPr lang="en-US" sz="2400" dirty="0" smtClean="0"/>
              <a:t>Electronic Tag (e-Tag)  </a:t>
            </a:r>
            <a:endParaRPr lang="en-US" sz="2400" dirty="0" smtClean="0">
              <a:solidFill>
                <a:srgbClr val="FF0000"/>
              </a:solidFill>
            </a:endParaRPr>
          </a:p>
          <a:p>
            <a:pPr lvl="1"/>
            <a:r>
              <a:rPr lang="en-US" sz="2000" dirty="0" smtClean="0"/>
              <a:t>Electronic </a:t>
            </a:r>
            <a:r>
              <a:rPr lang="en-US" sz="2000" dirty="0"/>
              <a:t>request for the movement of energy over a prescribed physical path, for a given duration, for given energy </a:t>
            </a:r>
            <a:r>
              <a:rPr lang="en-US" sz="2000" dirty="0" smtClean="0"/>
              <a:t>profile</a:t>
            </a:r>
          </a:p>
          <a:p>
            <a:r>
              <a:rPr lang="en-US" sz="2400" dirty="0"/>
              <a:t>Balancing Authority</a:t>
            </a:r>
          </a:p>
          <a:p>
            <a:pPr lvl="1"/>
            <a:r>
              <a:rPr lang="en-US" sz="2000" dirty="0"/>
              <a:t>Responsible entity that integrates resource plans ahead of time, </a:t>
            </a:r>
            <a:r>
              <a:rPr lang="en-US" sz="2000" u="sng" dirty="0"/>
              <a:t>maintains Demand and resource balance </a:t>
            </a:r>
            <a:r>
              <a:rPr lang="en-US" sz="2000" dirty="0"/>
              <a:t>within a Balancing Authority Area, and supports Interconnection frequency in real time.</a:t>
            </a:r>
          </a:p>
          <a:p>
            <a:pPr lvl="1"/>
            <a:endParaRPr lang="en-US" dirty="0" smtClean="0"/>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2484703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Current ERCOT DC Ties – </a:t>
            </a:r>
            <a:r>
              <a:rPr lang="en-US" sz="2000" dirty="0" smtClean="0"/>
              <a:t>ERCOT/SPP Example</a:t>
            </a:r>
            <a:endParaRPr lang="en-US" sz="2000" dirty="0"/>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10" name="Content Placeholder 1"/>
          <p:cNvSpPr>
            <a:spLocks noGrp="1"/>
          </p:cNvSpPr>
          <p:nvPr>
            <p:ph idx="1"/>
          </p:nvPr>
        </p:nvSpPr>
        <p:spPr>
          <a:xfrm>
            <a:off x="328088" y="960002"/>
            <a:ext cx="8511112" cy="4983598"/>
          </a:xfrm>
        </p:spPr>
        <p:txBody>
          <a:bodyPr>
            <a:noAutofit/>
          </a:bodyPr>
          <a:lstStyle/>
          <a:p>
            <a:pPr lvl="0"/>
            <a:r>
              <a:rPr lang="en-US" dirty="0" smtClean="0"/>
              <a:t>DC Ties are Transmission Facilities (&gt;60 kV)</a:t>
            </a:r>
          </a:p>
          <a:p>
            <a:pPr lvl="1"/>
            <a:r>
              <a:rPr lang="en-US" dirty="0" smtClean="0"/>
              <a:t>Owned / Operated by TSPs under </a:t>
            </a:r>
            <a:r>
              <a:rPr lang="en-US" dirty="0"/>
              <a:t>PUCT </a:t>
            </a:r>
            <a:r>
              <a:rPr lang="en-US" dirty="0" smtClean="0"/>
              <a:t>jurisdiction</a:t>
            </a:r>
          </a:p>
          <a:p>
            <a:pPr marL="457200" lvl="1" indent="0">
              <a:buNone/>
            </a:pPr>
            <a:r>
              <a:rPr lang="en-US" dirty="0" smtClean="0"/>
              <a:t> </a:t>
            </a:r>
          </a:p>
          <a:p>
            <a:r>
              <a:rPr lang="en-US" dirty="0" smtClean="0"/>
              <a:t>Balancing Authorities (BAs) &amp; TSPs on scheduling path have </a:t>
            </a:r>
            <a:r>
              <a:rPr lang="en-US" u="sng" dirty="0" smtClean="0"/>
              <a:t>approval authority</a:t>
            </a:r>
            <a:r>
              <a:rPr lang="en-US" dirty="0" smtClean="0"/>
              <a:t> (</a:t>
            </a:r>
            <a:r>
              <a:rPr lang="en-US" dirty="0"/>
              <a:t>ERCOT / SPP) </a:t>
            </a:r>
            <a:endParaRPr lang="en-US" u="sng" dirty="0" smtClean="0"/>
          </a:p>
          <a:p>
            <a:pPr lvl="1"/>
            <a:r>
              <a:rPr lang="en-US" dirty="0" smtClean="0"/>
              <a:t>DC Tie </a:t>
            </a:r>
            <a:r>
              <a:rPr lang="en-US" dirty="0"/>
              <a:t>Operators </a:t>
            </a:r>
            <a:r>
              <a:rPr lang="en-US" dirty="0" smtClean="0"/>
              <a:t>manage </a:t>
            </a:r>
            <a:r>
              <a:rPr lang="en-US" dirty="0"/>
              <a:t>flow based on approved </a:t>
            </a:r>
            <a:r>
              <a:rPr lang="en-US" dirty="0" smtClean="0"/>
              <a:t>Net Interchange Schedules </a:t>
            </a:r>
          </a:p>
          <a:p>
            <a:pPr lvl="1"/>
            <a:endParaRPr lang="en-US" dirty="0" smtClean="0"/>
          </a:p>
          <a:p>
            <a:r>
              <a:rPr lang="en-US" dirty="0" smtClean="0"/>
              <a:t>Two steps of Interchange Scheduling</a:t>
            </a:r>
          </a:p>
          <a:p>
            <a:pPr lvl="2"/>
            <a:r>
              <a:rPr lang="en-US" dirty="0" smtClean="0"/>
              <a:t>Reservation: Transmission Service Requests submitted on SPP’s </a:t>
            </a:r>
            <a:r>
              <a:rPr lang="en-US" dirty="0"/>
              <a:t>OASIS </a:t>
            </a:r>
            <a:r>
              <a:rPr lang="en-US" dirty="0" smtClean="0"/>
              <a:t>(OATI webOASIS) </a:t>
            </a:r>
          </a:p>
          <a:p>
            <a:pPr lvl="2"/>
            <a:r>
              <a:rPr lang="en-US" dirty="0" smtClean="0"/>
              <a:t>Scheduling: NERC e-tags submitted via OATI (WebTrans)</a:t>
            </a:r>
            <a:endParaRPr lang="en-US" dirty="0"/>
          </a:p>
        </p:txBody>
      </p:sp>
    </p:spTree>
    <p:extLst>
      <p:ext uri="{BB962C8B-B14F-4D97-AF65-F5344CB8AC3E}">
        <p14:creationId xmlns:p14="http://schemas.microsoft.com/office/powerpoint/2010/main" val="1445117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Current ERCOT DC Ties – ERCOT/SPP Example</a:t>
            </a:r>
          </a:p>
        </p:txBody>
      </p:sp>
      <p:sp>
        <p:nvSpPr>
          <p:cNvPr id="7" name="Content Placeholder 1"/>
          <p:cNvSpPr txBox="1">
            <a:spLocks/>
          </p:cNvSpPr>
          <p:nvPr/>
        </p:nvSpPr>
        <p:spPr>
          <a:xfrm>
            <a:off x="372735" y="4194831"/>
            <a:ext cx="8450982" cy="10969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10" name="Content Placeholder 1"/>
          <p:cNvSpPr>
            <a:spLocks noGrp="1"/>
          </p:cNvSpPr>
          <p:nvPr>
            <p:ph idx="1"/>
          </p:nvPr>
        </p:nvSpPr>
        <p:spPr>
          <a:xfrm>
            <a:off x="328088" y="960002"/>
            <a:ext cx="8450982" cy="4983598"/>
          </a:xfrm>
        </p:spPr>
        <p:txBody>
          <a:bodyPr>
            <a:noAutofit/>
          </a:bodyPr>
          <a:lstStyle/>
          <a:p>
            <a:r>
              <a:rPr lang="en-US" dirty="0"/>
              <a:t>Purchasing-Selling Entities (PSEs) schedule imports  and exports </a:t>
            </a:r>
            <a:endParaRPr lang="en-US" dirty="0" smtClean="0"/>
          </a:p>
          <a:p>
            <a:pPr lvl="1"/>
            <a:r>
              <a:rPr lang="en-US" dirty="0" smtClean="0"/>
              <a:t>Must be QSEs if scheduling across ERCOT DC Ties</a:t>
            </a:r>
          </a:p>
          <a:p>
            <a:pPr lvl="1"/>
            <a:endParaRPr lang="en-US" dirty="0" smtClean="0"/>
          </a:p>
          <a:p>
            <a:pPr lvl="0"/>
            <a:r>
              <a:rPr lang="en-US" dirty="0" smtClean="0"/>
              <a:t>Exports and imports are treated as Loads and Resources, respectively, in the Protocols</a:t>
            </a:r>
          </a:p>
          <a:p>
            <a:pPr lvl="1"/>
            <a:r>
              <a:rPr lang="en-US" dirty="0" smtClean="0"/>
              <a:t>ERCOT develops COP for DC Tie Resource</a:t>
            </a:r>
          </a:p>
          <a:p>
            <a:pPr lvl="1"/>
            <a:r>
              <a:rPr lang="en-US" dirty="0" smtClean="0"/>
              <a:t>Approved schedules used as meter reads</a:t>
            </a:r>
          </a:p>
          <a:p>
            <a:pPr lvl="1"/>
            <a:endParaRPr lang="en-US" dirty="0" smtClean="0"/>
          </a:p>
          <a:p>
            <a:r>
              <a:rPr lang="en-US" dirty="0" smtClean="0"/>
              <a:t>Deviation between actual flow and schedules considered </a:t>
            </a:r>
            <a:r>
              <a:rPr lang="en-US" dirty="0"/>
              <a:t>Inadvertent </a:t>
            </a:r>
            <a:r>
              <a:rPr lang="en-US" dirty="0" smtClean="0"/>
              <a:t>Energy</a:t>
            </a:r>
            <a:endParaRPr lang="en-US" dirty="0"/>
          </a:p>
          <a:p>
            <a:pPr lvl="0"/>
            <a:endParaRPr lang="en-US" dirty="0" smtClean="0"/>
          </a:p>
          <a:p>
            <a:endParaRPr lang="en-US" sz="2800" dirty="0"/>
          </a:p>
        </p:txBody>
      </p:sp>
    </p:spTree>
    <p:extLst>
      <p:ext uri="{BB962C8B-B14F-4D97-AF65-F5344CB8AC3E}">
        <p14:creationId xmlns:p14="http://schemas.microsoft.com/office/powerpoint/2010/main" val="1872613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3A2377AB110F42B7B372FB8EF4570B" ma:contentTypeVersion="0" ma:contentTypeDescription="Create a new document." ma:contentTypeScope="" ma:versionID="673c3b80bdd78f53d029ffa560b18dd8">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purl.org/dc/dcmitype/"/>
    <ds:schemaRef ds:uri="http://purl.org/dc/terms/"/>
    <ds:schemaRef ds:uri="http://www.w3.org/XML/1998/namespace"/>
    <ds:schemaRef ds:uri="http://schemas.microsoft.com/office/2006/metadata/properties"/>
    <ds:schemaRef ds:uri="c34af464-7aa1-4edd-9be4-83dffc1cb926"/>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84ACB4C-3799-45D4-A8D8-2D98C168B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7523</TotalTime>
  <Words>1604</Words>
  <Application>Microsoft Office PowerPoint</Application>
  <PresentationFormat>On-screen Show (4:3)</PresentationFormat>
  <Paragraphs>366</Paragraphs>
  <Slides>25</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Wingdings</vt:lpstr>
      <vt:lpstr>1_Custom Design</vt:lpstr>
      <vt:lpstr>Office Theme</vt:lpstr>
      <vt:lpstr>PowerPoint Presentation</vt:lpstr>
      <vt:lpstr>Table of Contents</vt:lpstr>
      <vt:lpstr>PUCT Project 46304 Order, Directive #1 on SCT – Registration</vt:lpstr>
      <vt:lpstr>Current ERCOT DC Ties overview</vt:lpstr>
      <vt:lpstr>Current ERCOT DC Ties – Glossary of Terms (NERC/NASEB)</vt:lpstr>
      <vt:lpstr>Current ERCOT DC Ties – Glossary of Terms (NERC/NAESB)</vt:lpstr>
      <vt:lpstr>Current ERCOT DC Ties – Glossary of Terms (NERC/NAESB)</vt:lpstr>
      <vt:lpstr>Current ERCOT DC Ties – ERCOT/SPP Example</vt:lpstr>
      <vt:lpstr>Current ERCOT DC Ties – ERCOT/SPP Example</vt:lpstr>
      <vt:lpstr>Current ERCOT DC Ties – ERCOT/SPP Example</vt:lpstr>
      <vt:lpstr>DC Tie operators and TSPs in ERCOT</vt:lpstr>
      <vt:lpstr>DC Tie operators and TSPs in ERCOT</vt:lpstr>
      <vt:lpstr>DC Tie operators and TSPs in ERCOT</vt:lpstr>
      <vt:lpstr>DC Tie operators and TSPs in ERCOT</vt:lpstr>
      <vt:lpstr>DC Tie operators and TSPs in ERCOT</vt:lpstr>
      <vt:lpstr>DC Tie operators and TSPs in ERCOT</vt:lpstr>
      <vt:lpstr>SCT Merchant DC Tie</vt:lpstr>
      <vt:lpstr>SCT Overview</vt:lpstr>
      <vt:lpstr>SCT Merchant DC Tie</vt:lpstr>
      <vt:lpstr>SCT Registration Options</vt:lpstr>
      <vt:lpstr>SCT Registration Options</vt:lpstr>
      <vt:lpstr>Confidentiality Concern</vt:lpstr>
      <vt:lpstr>SCT Registration Options</vt:lpstr>
      <vt:lpstr>SCT Registration Options</vt:lpstr>
      <vt:lpstr>Questions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Ayson, Janice</cp:lastModifiedBy>
  <cp:revision>334</cp:revision>
  <cp:lastPrinted>2017-08-29T16:03:20Z</cp:lastPrinted>
  <dcterms:created xsi:type="dcterms:W3CDTF">2016-01-21T15:20:31Z</dcterms:created>
  <dcterms:modified xsi:type="dcterms:W3CDTF">2017-09-08T14:55:19Z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0x010100E63A2377AB110F42B7B372FB8EF4570B</vt:lpwstr>
  </property>
</Properties>
</file>