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6"/>
  </p:notesMasterIdLst>
  <p:handoutMasterIdLst>
    <p:handoutMasterId r:id="rId17"/>
  </p:handoutMasterIdLst>
  <p:sldIdLst>
    <p:sldId id="260" r:id="rId7"/>
    <p:sldId id="257" r:id="rId8"/>
    <p:sldId id="286" r:id="rId9"/>
    <p:sldId id="288" r:id="rId10"/>
    <p:sldId id="289" r:id="rId11"/>
    <p:sldId id="290" r:id="rId12"/>
    <p:sldId id="294" r:id="rId13"/>
    <p:sldId id="295" r:id="rId14"/>
    <p:sldId id="293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27" d="100"/>
          <a:sy n="127" d="100"/>
        </p:scale>
        <p:origin x="1164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8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0869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8738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2120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222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6285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019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 bwMode="auto">
          <a:xfrm>
            <a:off x="3505200" y="2286000"/>
            <a:ext cx="5638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sz="1800" dirty="0" smtClean="0">
                <a:solidFill>
                  <a:schemeClr val="tx1"/>
                </a:solidFill>
              </a:rPr>
              <a:t>Generation </a:t>
            </a:r>
            <a:r>
              <a:rPr lang="en-US" sz="1800" dirty="0">
                <a:solidFill>
                  <a:schemeClr val="tx1"/>
                </a:solidFill>
              </a:rPr>
              <a:t>Resource Energy and Regulation Deployment </a:t>
            </a:r>
            <a:r>
              <a:rPr lang="en-US" sz="1800" dirty="0" smtClean="0">
                <a:solidFill>
                  <a:schemeClr val="tx1"/>
                </a:solidFill>
              </a:rPr>
              <a:t>Performance Report for August 2017 </a:t>
            </a:r>
            <a:endParaRPr lang="en-US" sz="1800" dirty="0">
              <a:solidFill>
                <a:schemeClr val="tx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 smtClean="0"/>
              <a:t>Non-IRR </a:t>
            </a:r>
            <a:r>
              <a:rPr lang="en-US" altLang="en-US" dirty="0"/>
              <a:t>GREDP &lt; 85% </a:t>
            </a:r>
            <a:r>
              <a:rPr lang="en-US" altLang="en-US" dirty="0" smtClean="0"/>
              <a:t>August 2017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5418938"/>
              </p:ext>
            </p:extLst>
          </p:nvPr>
        </p:nvGraphicFramePr>
        <p:xfrm>
          <a:off x="533400" y="1066800"/>
          <a:ext cx="8153399" cy="217434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Totals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19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.45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82.35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Summary </a:t>
            </a:r>
            <a:r>
              <a:rPr lang="en-US" altLang="en-US" dirty="0" smtClean="0"/>
              <a:t>August 2017</a:t>
            </a:r>
            <a:endParaRPr lang="en-US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4904784"/>
              </p:ext>
            </p:extLst>
          </p:nvPr>
        </p:nvGraphicFramePr>
        <p:xfrm>
          <a:off x="304800" y="1066800"/>
          <a:ext cx="8534400" cy="31540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1905000"/>
                <a:gridCol w="2133600"/>
                <a:gridCol w="2133600"/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IRR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Fleet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 95</a:t>
                      </a:r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100 INT, &lt; 95%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" marR="6531" marT="9526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Average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74.92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47.61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84.18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Median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98.97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50.00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84.37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3.57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2.53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Median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3.27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2.96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2.11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4,086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2,983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2,726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 Average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22.83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114.73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681.50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27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GREDP </a:t>
            </a:r>
            <a:r>
              <a:rPr lang="en-US" altLang="en-US" dirty="0" smtClean="0"/>
              <a:t>≥ 95% August 2017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9269300"/>
              </p:ext>
            </p:extLst>
          </p:nvPr>
        </p:nvGraphicFramePr>
        <p:xfrm>
          <a:off x="533400" y="973580"/>
          <a:ext cx="8153399" cy="525843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79281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98.97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4.98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97.77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3.85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2.95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20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r>
              <a:rPr lang="en-US" dirty="0" smtClean="0"/>
              <a:t>5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GREDP ≥ 95% </a:t>
            </a:r>
            <a:r>
              <a:rPr lang="en-US" altLang="en-US" dirty="0" smtClean="0"/>
              <a:t>August 2017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5246227"/>
              </p:ext>
            </p:extLst>
          </p:nvPr>
        </p:nvGraphicFramePr>
        <p:xfrm>
          <a:off x="533400" y="973580"/>
          <a:ext cx="8153399" cy="525843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79281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5.85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6.59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6.59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4.91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613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GREDP ≥ 95% </a:t>
            </a:r>
            <a:r>
              <a:rPr lang="en-US" altLang="en-US" dirty="0" smtClean="0"/>
              <a:t>August 2017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1764625"/>
              </p:ext>
            </p:extLst>
          </p:nvPr>
        </p:nvGraphicFramePr>
        <p:xfrm>
          <a:off x="533400" y="973580"/>
          <a:ext cx="8153399" cy="302562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79281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1,082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1,103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4.28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97.91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21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GREDP </a:t>
            </a:r>
            <a:r>
              <a:rPr lang="en-US" altLang="en-US" dirty="0" smtClean="0"/>
              <a:t>&lt; 95% August 2017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3639886"/>
              </p:ext>
            </p:extLst>
          </p:nvPr>
        </p:nvGraphicFramePr>
        <p:xfrm>
          <a:off x="533400" y="973580"/>
          <a:ext cx="8153399" cy="525843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79281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73.38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74.26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2.77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94.49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5.69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92.42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89.74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78.26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83.33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88.89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5.79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984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GREDP </a:t>
            </a:r>
            <a:r>
              <a:rPr lang="en-US" altLang="en-US" dirty="0" smtClean="0"/>
              <a:t>&lt; 95% August 2017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0931896"/>
              </p:ext>
            </p:extLst>
          </p:nvPr>
        </p:nvGraphicFramePr>
        <p:xfrm>
          <a:off x="533400" y="973580"/>
          <a:ext cx="8153399" cy="525843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79281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33.33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33.33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6.84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33.33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2.77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2.77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4.61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0.88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889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29649" y="6645275"/>
            <a:ext cx="381000" cy="212725"/>
          </a:xfrm>
        </p:spPr>
        <p:txBody>
          <a:bodyPr/>
          <a:lstStyle/>
          <a:p>
            <a:r>
              <a:rPr lang="en-US" dirty="0" smtClean="0"/>
              <a:t>10</a:t>
            </a:r>
          </a:p>
          <a:p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GREDP &lt; 95% </a:t>
            </a:r>
            <a:r>
              <a:rPr lang="en-US" altLang="en-US" dirty="0" smtClean="0"/>
              <a:t>August 2017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8419704"/>
              </p:ext>
            </p:extLst>
          </p:nvPr>
        </p:nvGraphicFramePr>
        <p:xfrm>
          <a:off x="533400" y="973580"/>
          <a:ext cx="8153399" cy="1909215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79281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2,315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2,983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1.68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77.68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533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infopath/2007/PartnerControls"/>
    <ds:schemaRef ds:uri="http://www.w3.org/XML/1998/namespace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c34af464-7aa1-4edd-9be4-83dffc1cb926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2009</TotalTime>
  <Words>628</Words>
  <Application>Microsoft Office PowerPoint</Application>
  <PresentationFormat>On-screen Show (4:3)</PresentationFormat>
  <Paragraphs>404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Tahoma</vt:lpstr>
      <vt:lpstr>1_Custom Design</vt:lpstr>
      <vt:lpstr>Office Theme</vt:lpstr>
      <vt:lpstr>Custom Design</vt:lpstr>
      <vt:lpstr>PowerPoint Presentation</vt:lpstr>
      <vt:lpstr>Non-IRR GREDP &lt; 85% August 2017 </vt:lpstr>
      <vt:lpstr>IRR Summary August 2017</vt:lpstr>
      <vt:lpstr>IRR GREDP ≥ 95% August 2017 </vt:lpstr>
      <vt:lpstr>IRR GREDP ≥ 95% August 2017 </vt:lpstr>
      <vt:lpstr>IRR GREDP ≥ 95% August 2017 </vt:lpstr>
      <vt:lpstr>IRR GREDP &lt; 95% August 2017 </vt:lpstr>
      <vt:lpstr>IRR GREDP &lt; 95% August 2017 </vt:lpstr>
      <vt:lpstr>IRR GREDP &lt; 95% August 2017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Sanchez, Daniel</cp:lastModifiedBy>
  <cp:revision>187</cp:revision>
  <cp:lastPrinted>2016-01-21T20:53:15Z</cp:lastPrinted>
  <dcterms:created xsi:type="dcterms:W3CDTF">2016-01-21T15:20:31Z</dcterms:created>
  <dcterms:modified xsi:type="dcterms:W3CDTF">2017-09-01T16:07:33Z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