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Lst>
  <p:notesMasterIdLst>
    <p:notesMasterId r:id="rId23"/>
  </p:notesMasterIdLst>
  <p:handoutMasterIdLst>
    <p:handoutMasterId r:id="rId24"/>
  </p:handoutMasterIdLst>
  <p:sldIdLst>
    <p:sldId id="260" r:id="rId6"/>
    <p:sldId id="284" r:id="rId7"/>
    <p:sldId id="261" r:id="rId8"/>
    <p:sldId id="275" r:id="rId9"/>
    <p:sldId id="294" r:id="rId10"/>
    <p:sldId id="276" r:id="rId11"/>
    <p:sldId id="286" r:id="rId12"/>
    <p:sldId id="287" r:id="rId13"/>
    <p:sldId id="288" r:id="rId14"/>
    <p:sldId id="289" r:id="rId15"/>
    <p:sldId id="290" r:id="rId16"/>
    <p:sldId id="291" r:id="rId17"/>
    <p:sldId id="292" r:id="rId18"/>
    <p:sldId id="293" r:id="rId19"/>
    <p:sldId id="296" r:id="rId20"/>
    <p:sldId id="298" r:id="rId21"/>
    <p:sldId id="262"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3926FF-832A-42D0-9291-3EA76F20DFDB}">
          <p14:sldIdLst>
            <p14:sldId id="260"/>
            <p14:sldId id="284"/>
          </p14:sldIdLst>
        </p14:section>
        <p14:section name="Meeting Minutes" id="{D18BE402-A6BF-4A3B-BBC7-FD970CD5DCEF}">
          <p14:sldIdLst>
            <p14:sldId id="261"/>
          </p14:sldIdLst>
        </p14:section>
        <p14:section name="FMEs &amp; IMFR" id="{7B07A7F3-E643-48FA-B8F7-0A8F95EAB17B}">
          <p14:sldIdLst>
            <p14:sldId id="275"/>
            <p14:sldId id="294"/>
            <p14:sldId id="276"/>
          </p14:sldIdLst>
        </p14:section>
        <p14:section name="Frequency Control" id="{B8F210D6-5D03-4ACD-A13A-59DB9A6E0761}">
          <p14:sldIdLst>
            <p14:sldId id="286"/>
            <p14:sldId id="287"/>
            <p14:sldId id="288"/>
            <p14:sldId id="289"/>
            <p14:sldId id="290"/>
            <p14:sldId id="291"/>
            <p14:sldId id="292"/>
            <p14:sldId id="293"/>
            <p14:sldId id="296"/>
            <p14:sldId id="298"/>
          </p14:sldIdLst>
        </p14:section>
        <p14:section name="Questions" id="{96F416E3-8143-44F1-BC34-31FDEEEDC0B2}">
          <p14:sldIdLst>
            <p14:sldId id="262"/>
          </p14:sldIdLst>
        </p14:section>
      </p14:sectionLst>
    </p:ext>
    <p:ext uri="{EFAFB233-063F-42B5-8137-9DF3F51BA10A}">
      <p15:sldGuideLst xmlns:p15="http://schemas.microsoft.com/office/powerpoint/2012/main" xmlns="">
        <p15:guide id="1" orient="horz" pos="4032">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72396" autoAdjust="0"/>
  </p:normalViewPr>
  <p:slideViewPr>
    <p:cSldViewPr snapToGrid="0" snapToObjects="1">
      <p:cViewPr>
        <p:scale>
          <a:sx n="89" d="100"/>
          <a:sy n="89" d="100"/>
        </p:scale>
        <p:origin x="-2274" y="-114"/>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99" d="100"/>
          <a:sy n="99" d="100"/>
        </p:scale>
        <p:origin x="352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9/6/2017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9/6/2017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NPRR828-Informed</a:t>
            </a:r>
            <a:r>
              <a:rPr lang="en-US" baseline="0" dirty="0" smtClean="0"/>
              <a:t> PDCWG of ROS discussion and NPRR passing ROS vote.</a:t>
            </a:r>
          </a:p>
          <a:p>
            <a:endParaRPr lang="en-US" baseline="0" dirty="0" smtClean="0"/>
          </a:p>
          <a:p>
            <a:r>
              <a:rPr lang="en-US" baseline="0" dirty="0" smtClean="0"/>
              <a:t>NPRR835-Explanation on why there was an existing limit due to pilot, lack of voltage support and concern for resources swinging back and forth.  If fully deployed and exhausted, recharging will be needed and one full hour of regulation service may not be available.  ERCOT has monitored the current performance and have not seen any failure to provide the required regulation when deployed.  Three PDCWG members, CPS, NRG and EON expressed no objection to NPRR with one member, EDF, abstaining for support.  With ERCOT monitoring performance, there is no criteria for regulation performance similar to other resources such as GREDP available to the market.  As a separate effort in another NPRR, ERCOT can look at a measurable criteria of performance for these resources that would be appropriate for this type of resource since GREDP is not applicable for measurement.  The maximum amount of regulation up/down has not been determined with respect to it’s impact to frequency control performance or other resources but will be determined through AS Methodology.</a:t>
            </a:r>
          </a:p>
          <a:p>
            <a:endParaRPr lang="en-US" baseline="0" dirty="0" smtClean="0"/>
          </a:p>
          <a:p>
            <a:r>
              <a:rPr lang="en-US" baseline="0" dirty="0" smtClean="0"/>
              <a:t>MOD-026 and NOGRR effort still on going with discussion needed on data submission required by ERCOT.</a:t>
            </a:r>
          </a:p>
          <a:p>
            <a:endParaRPr lang="en-US" baseline="0" dirty="0" smtClean="0"/>
          </a:p>
          <a:p>
            <a:r>
              <a:rPr lang="en-US" baseline="0" dirty="0" smtClean="0"/>
              <a:t>BAL-001-TRE-01 Subcommittee Discussion-Joel Firestone did not attend August PDCWG meeting, although, </a:t>
            </a:r>
            <a:r>
              <a:rPr lang="en-US" baseline="0" dirty="0" err="1" smtClean="0"/>
              <a:t>TexasRE</a:t>
            </a:r>
            <a:r>
              <a:rPr lang="en-US" baseline="0" dirty="0" smtClean="0"/>
              <a:t> David Penney, mentioned </a:t>
            </a:r>
            <a:r>
              <a:rPr lang="en-US" baseline="0" dirty="0" err="1" smtClean="0"/>
              <a:t>TexasRE</a:t>
            </a:r>
            <a:r>
              <a:rPr lang="en-US" baseline="0" dirty="0" smtClean="0"/>
              <a:t> will be hosting an open technical conference on  September 14 which will include discussions/recommendations to discuss Combined Cycle Steam Unit droop as well as other topics of concern by market participants especially PDCWG members.</a:t>
            </a:r>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3</a:t>
            </a:fld>
            <a:endParaRPr lang="en-US"/>
          </a:p>
        </p:txBody>
      </p:sp>
    </p:spTree>
    <p:extLst>
      <p:ext uri="{BB962C8B-B14F-4D97-AF65-F5344CB8AC3E}">
        <p14:creationId xmlns:p14="http://schemas.microsoft.com/office/powerpoint/2010/main" val="68249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11</a:t>
            </a:fld>
            <a:endParaRPr lang="en-US"/>
          </a:p>
        </p:txBody>
      </p:sp>
    </p:spTree>
    <p:extLst>
      <p:ext uri="{BB962C8B-B14F-4D97-AF65-F5344CB8AC3E}">
        <p14:creationId xmlns:p14="http://schemas.microsoft.com/office/powerpoint/2010/main" val="34763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12</a:t>
            </a:fld>
            <a:endParaRPr lang="en-US"/>
          </a:p>
        </p:txBody>
      </p:sp>
    </p:spTree>
    <p:extLst>
      <p:ext uri="{BB962C8B-B14F-4D97-AF65-F5344CB8AC3E}">
        <p14:creationId xmlns:p14="http://schemas.microsoft.com/office/powerpoint/2010/main" val="253903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14</a:t>
            </a:fld>
            <a:endParaRPr lang="en-US"/>
          </a:p>
        </p:txBody>
      </p:sp>
    </p:spTree>
    <p:extLst>
      <p:ext uri="{BB962C8B-B14F-4D97-AF65-F5344CB8AC3E}">
        <p14:creationId xmlns:p14="http://schemas.microsoft.com/office/powerpoint/2010/main" val="275448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82101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476971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73963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65224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752787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925402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910844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1085849" y="6010274"/>
            <a:ext cx="6867526" cy="415498"/>
          </a:xfrm>
          <a:prstGeom prst="rect">
            <a:avLst/>
          </a:prstGeom>
          <a:noFill/>
        </p:spPr>
        <p:txBody>
          <a:bodyPr wrap="square" rtlCol="0">
            <a:spAutoFit/>
          </a:bodyPr>
          <a:lstStyle/>
          <a:p>
            <a:pPr algn="l"/>
            <a:r>
              <a:rPr lang="en-US" sz="1050" b="1" dirty="0" smtClean="0"/>
              <a:t>ROS</a:t>
            </a:r>
            <a:endParaRPr lang="en-US" sz="1050" b="1" dirty="0"/>
          </a:p>
          <a:p>
            <a:pPr algn="l"/>
            <a:r>
              <a:rPr lang="en-US" sz="1050" dirty="0" smtClean="0"/>
              <a:t>9/7/2017</a:t>
            </a:r>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87400" y="2804577"/>
            <a:ext cx="7543800" cy="2586136"/>
            <a:chOff x="787400" y="1852613"/>
            <a:chExt cx="7543800" cy="2586136"/>
          </a:xfrm>
        </p:grpSpPr>
        <p:sp>
          <p:nvSpPr>
            <p:cNvPr id="10" name="TextBox 9"/>
            <p:cNvSpPr txBox="1"/>
            <p:nvPr/>
          </p:nvSpPr>
          <p:spPr>
            <a:xfrm>
              <a:off x="787400" y="2130425"/>
              <a:ext cx="7543800" cy="2308324"/>
            </a:xfrm>
            <a:prstGeom prst="rect">
              <a:avLst/>
            </a:prstGeom>
            <a:noFill/>
          </p:spPr>
          <p:txBody>
            <a:bodyPr wrap="square" rtlCol="0">
              <a:spAutoFit/>
            </a:bodyPr>
            <a:lstStyle/>
            <a:p>
              <a:r>
                <a:rPr lang="en-US" sz="3200" b="1" dirty="0" smtClean="0"/>
                <a:t>PDCWG Report to ROS </a:t>
              </a:r>
            </a:p>
            <a:p>
              <a:endParaRPr lang="en-US" b="1" dirty="0" smtClean="0"/>
            </a:p>
            <a:p>
              <a:r>
                <a:rPr lang="en-US" sz="2000" i="1" dirty="0" smtClean="0"/>
                <a:t>Chair: </a:t>
              </a:r>
              <a:r>
                <a:rPr lang="en-US" sz="2000" dirty="0" smtClean="0"/>
                <a:t>Percy Galliguez, Brazos Electric Power Cooperative, Inc.</a:t>
              </a:r>
            </a:p>
            <a:p>
              <a:r>
                <a:rPr lang="en-US" sz="2000" i="1" dirty="0" smtClean="0"/>
                <a:t>Vice Chair: </a:t>
              </a:r>
              <a:r>
                <a:rPr lang="en-US" sz="2000" dirty="0" smtClean="0"/>
                <a:t>Lei Ye, Austin Energy</a:t>
              </a:r>
            </a:p>
            <a:p>
              <a:r>
                <a:rPr lang="en-US" dirty="0" smtClean="0"/>
                <a:t> </a:t>
              </a:r>
            </a:p>
            <a:p>
              <a:r>
                <a:rPr lang="en-US" dirty="0" smtClean="0"/>
                <a:t>ROS</a:t>
              </a:r>
            </a:p>
            <a:p>
              <a:r>
                <a:rPr lang="en-US" dirty="0" smtClean="0"/>
                <a:t>September 7</a:t>
              </a:r>
              <a:r>
                <a:rPr lang="en-US" baseline="30000" dirty="0" smtClean="0"/>
                <a:t>th</a:t>
              </a:r>
              <a:r>
                <a:rPr lang="en-US" dirty="0" smtClean="0"/>
                <a:t>, 2017</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Frequency Profile Analysis</a:t>
            </a:r>
            <a:endParaRPr lang="en-US" dirty="0"/>
          </a:p>
        </p:txBody>
      </p:sp>
      <p:pic>
        <p:nvPicPr>
          <p:cNvPr id="5" name="Content Placeholder 4"/>
          <p:cNvPicPr>
            <a:picLocks noGrp="1" noChangeAspect="1"/>
          </p:cNvPicPr>
          <p:nvPr>
            <p:ph idx="1"/>
          </p:nvPr>
        </p:nvPicPr>
        <p:blipFill>
          <a:blip r:embed="rId2"/>
          <a:stretch>
            <a:fillRect/>
          </a:stretch>
        </p:blipFill>
        <p:spPr>
          <a:xfrm>
            <a:off x="431100" y="828675"/>
            <a:ext cx="8126226" cy="5116513"/>
          </a:xfrm>
          <a:prstGeom prst="rect">
            <a:avLst/>
          </a:prstGeom>
        </p:spPr>
      </p:pic>
    </p:spTree>
    <p:extLst>
      <p:ext uri="{BB962C8B-B14F-4D97-AF65-F5344CB8AC3E}">
        <p14:creationId xmlns:p14="http://schemas.microsoft.com/office/powerpoint/2010/main" val="1224982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96958" y="828675"/>
            <a:ext cx="8070572" cy="5116513"/>
          </a:xfrm>
          <a:prstGeom prst="rect">
            <a:avLst/>
          </a:prstGeom>
        </p:spPr>
      </p:pic>
      <p:sp>
        <p:nvSpPr>
          <p:cNvPr id="3" name="Title 2"/>
          <p:cNvSpPr>
            <a:spLocks noGrp="1"/>
          </p:cNvSpPr>
          <p:nvPr>
            <p:ph type="title"/>
          </p:nvPr>
        </p:nvSpPr>
        <p:spPr/>
        <p:txBody>
          <a:bodyPr/>
          <a:lstStyle/>
          <a:p>
            <a:r>
              <a:rPr lang="en-US" dirty="0" smtClean="0"/>
              <a:t>Time Error Corrections</a:t>
            </a:r>
            <a:endParaRPr lang="en-US" dirty="0"/>
          </a:p>
        </p:txBody>
      </p:sp>
      <p:sp>
        <p:nvSpPr>
          <p:cNvPr id="5" name="TextBox 4"/>
          <p:cNvSpPr txBox="1"/>
          <p:nvPr/>
        </p:nvSpPr>
        <p:spPr>
          <a:xfrm>
            <a:off x="951832" y="5747452"/>
            <a:ext cx="73152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were no Time Error Corrections (TEC) in July</a:t>
            </a:r>
            <a:endParaRPr lang="en-US" dirty="0"/>
          </a:p>
        </p:txBody>
      </p:sp>
    </p:spTree>
    <p:extLst>
      <p:ext uri="{BB962C8B-B14F-4D97-AF65-F5344CB8AC3E}">
        <p14:creationId xmlns:p14="http://schemas.microsoft.com/office/powerpoint/2010/main" val="968040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Total </a:t>
            </a:r>
            <a:r>
              <a:rPr lang="en-US" dirty="0" smtClean="0"/>
              <a:t>Energy</a:t>
            </a:r>
            <a:endParaRPr lang="en-US" dirty="0"/>
          </a:p>
        </p:txBody>
      </p:sp>
      <p:pic>
        <p:nvPicPr>
          <p:cNvPr id="5" name="Content Placeholder 4"/>
          <p:cNvPicPr>
            <a:picLocks noGrp="1" noChangeAspect="1"/>
          </p:cNvPicPr>
          <p:nvPr>
            <p:ph idx="1"/>
          </p:nvPr>
        </p:nvPicPr>
        <p:blipFill>
          <a:blip r:embed="rId3"/>
          <a:stretch>
            <a:fillRect/>
          </a:stretch>
        </p:blipFill>
        <p:spPr>
          <a:xfrm>
            <a:off x="379413" y="865245"/>
            <a:ext cx="8229600" cy="5043373"/>
          </a:xfrm>
          <a:prstGeom prst="rect">
            <a:avLst/>
          </a:prstGeom>
        </p:spPr>
      </p:pic>
    </p:spTree>
    <p:extLst>
      <p:ext uri="{BB962C8B-B14F-4D97-AF65-F5344CB8AC3E}">
        <p14:creationId xmlns:p14="http://schemas.microsoft.com/office/powerpoint/2010/main" val="4276633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ERCOT Total Energy from Wind Generation</a:t>
            </a:r>
            <a:endParaRPr lang="en-US" dirty="0"/>
          </a:p>
        </p:txBody>
      </p:sp>
      <p:pic>
        <p:nvPicPr>
          <p:cNvPr id="5" name="Content Placeholder 4"/>
          <p:cNvPicPr>
            <a:picLocks noGrp="1" noChangeAspect="1"/>
          </p:cNvPicPr>
          <p:nvPr>
            <p:ph idx="1"/>
          </p:nvPr>
        </p:nvPicPr>
        <p:blipFill>
          <a:blip r:embed="rId2"/>
          <a:stretch>
            <a:fillRect/>
          </a:stretch>
        </p:blipFill>
        <p:spPr>
          <a:xfrm>
            <a:off x="431100" y="828675"/>
            <a:ext cx="8126226" cy="5116513"/>
          </a:xfrm>
          <a:prstGeom prst="rect">
            <a:avLst/>
          </a:prstGeom>
        </p:spPr>
      </p:pic>
    </p:spTree>
    <p:extLst>
      <p:ext uri="{BB962C8B-B14F-4D97-AF65-F5344CB8AC3E}">
        <p14:creationId xmlns:p14="http://schemas.microsoft.com/office/powerpoint/2010/main" val="2889710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ERCOT % </a:t>
            </a:r>
            <a:r>
              <a:rPr lang="en-US" dirty="0"/>
              <a:t>Energy from Wind Generation</a:t>
            </a:r>
          </a:p>
        </p:txBody>
      </p:sp>
      <p:pic>
        <p:nvPicPr>
          <p:cNvPr id="5" name="Content Placeholder 4"/>
          <p:cNvPicPr>
            <a:picLocks noGrp="1" noChangeAspect="1"/>
          </p:cNvPicPr>
          <p:nvPr>
            <p:ph idx="1"/>
          </p:nvPr>
        </p:nvPicPr>
        <p:blipFill>
          <a:blip r:embed="rId3"/>
          <a:stretch>
            <a:fillRect/>
          </a:stretch>
        </p:blipFill>
        <p:spPr>
          <a:xfrm>
            <a:off x="431100" y="828675"/>
            <a:ext cx="8126226" cy="5116513"/>
          </a:xfrm>
          <a:prstGeom prst="rect">
            <a:avLst/>
          </a:prstGeom>
        </p:spPr>
      </p:pic>
    </p:spTree>
    <p:extLst>
      <p:ext uri="{BB962C8B-B14F-4D97-AF65-F5344CB8AC3E}">
        <p14:creationId xmlns:p14="http://schemas.microsoft.com/office/powerpoint/2010/main" val="2648409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There was </a:t>
            </a:r>
            <a:r>
              <a:rPr lang="en-US" sz="2800" dirty="0"/>
              <a:t>2</a:t>
            </a:r>
            <a:r>
              <a:rPr lang="en-US" sz="2800" dirty="0" smtClean="0"/>
              <a:t> FMEs in </a:t>
            </a:r>
            <a:r>
              <a:rPr lang="en-US" sz="2800" dirty="0" smtClean="0"/>
              <a:t>July</a:t>
            </a:r>
          </a:p>
          <a:p>
            <a:pPr lvl="1"/>
            <a:r>
              <a:rPr lang="en-US" sz="2200" dirty="0" smtClean="0"/>
              <a:t>7/2/2017 00:19:38</a:t>
            </a:r>
          </a:p>
          <a:p>
            <a:pPr lvl="2"/>
            <a:r>
              <a:rPr lang="en-US" sz="1900" dirty="0" smtClean="0"/>
              <a:t>2 </a:t>
            </a:r>
            <a:r>
              <a:rPr lang="en-US" sz="1900" dirty="0" smtClean="0"/>
              <a:t>of </a:t>
            </a:r>
            <a:r>
              <a:rPr lang="en-US" sz="1900" dirty="0" smtClean="0"/>
              <a:t>23 RRS </a:t>
            </a:r>
            <a:r>
              <a:rPr lang="en-US" sz="1900" dirty="0" smtClean="0"/>
              <a:t>Evaluated Generation Resources had less than 75% of their expected Initial Primary Frequency Response.</a:t>
            </a:r>
          </a:p>
          <a:p>
            <a:pPr lvl="2"/>
            <a:r>
              <a:rPr lang="en-US" sz="1900" dirty="0"/>
              <a:t>4</a:t>
            </a:r>
            <a:r>
              <a:rPr lang="en-US" sz="1900" dirty="0" smtClean="0"/>
              <a:t> of 23 RRS Evaluated </a:t>
            </a:r>
            <a:r>
              <a:rPr lang="en-US" sz="1900" dirty="0" smtClean="0"/>
              <a:t>Generation Resources had less than 75% of their expected Sustained Primary Frequency Response.</a:t>
            </a:r>
          </a:p>
          <a:p>
            <a:pPr marL="914400" lvl="2" indent="0">
              <a:buNone/>
            </a:pPr>
            <a:endParaRPr lang="en-US" sz="1900" dirty="0" smtClean="0"/>
          </a:p>
          <a:p>
            <a:pPr lvl="1"/>
            <a:r>
              <a:rPr lang="en-US" sz="2200" dirty="0" smtClean="0"/>
              <a:t>7/26/2017 14:30:42</a:t>
            </a:r>
            <a:endParaRPr lang="en-US" sz="2200" dirty="0"/>
          </a:p>
          <a:p>
            <a:pPr lvl="2"/>
            <a:r>
              <a:rPr lang="en-US" sz="1900" dirty="0" smtClean="0"/>
              <a:t>2 </a:t>
            </a:r>
            <a:r>
              <a:rPr lang="en-US" sz="1900" dirty="0"/>
              <a:t>of </a:t>
            </a:r>
            <a:r>
              <a:rPr lang="en-US" sz="1900" dirty="0" smtClean="0"/>
              <a:t>20 RRS Evaluated </a:t>
            </a:r>
            <a:r>
              <a:rPr lang="en-US" sz="1900" dirty="0"/>
              <a:t>Generation Resources had less than 75% of their expected Initial Primary Frequency Response.</a:t>
            </a:r>
          </a:p>
          <a:p>
            <a:pPr lvl="2"/>
            <a:r>
              <a:rPr lang="en-US" sz="1900" dirty="0" smtClean="0"/>
              <a:t>1 </a:t>
            </a:r>
            <a:r>
              <a:rPr lang="en-US" sz="1900" dirty="0"/>
              <a:t>of </a:t>
            </a:r>
            <a:r>
              <a:rPr lang="en-US" sz="1900" dirty="0" smtClean="0"/>
              <a:t>20 RRS Evaluated </a:t>
            </a:r>
            <a:r>
              <a:rPr lang="en-US" sz="1900" dirty="0"/>
              <a:t>Generation Resources had less than 75% of their expected Sustained Primary Frequency Response</a:t>
            </a:r>
            <a:r>
              <a:rPr lang="en-US" sz="1900" dirty="0" smtClean="0"/>
              <a:t>.</a:t>
            </a:r>
            <a:endParaRPr lang="en-US" sz="1900" dirty="0"/>
          </a:p>
        </p:txBody>
      </p:sp>
      <p:sp>
        <p:nvSpPr>
          <p:cNvPr id="3" name="Title 2"/>
          <p:cNvSpPr>
            <a:spLocks noGrp="1"/>
          </p:cNvSpPr>
          <p:nvPr>
            <p:ph type="title"/>
          </p:nvPr>
        </p:nvSpPr>
        <p:spPr/>
        <p:txBody>
          <a:bodyPr/>
          <a:lstStyle/>
          <a:p>
            <a:r>
              <a:rPr lang="en-US" dirty="0" smtClean="0"/>
              <a:t>Frequency Measurable </a:t>
            </a:r>
            <a:r>
              <a:rPr lang="en-US" dirty="0" smtClean="0"/>
              <a:t>Events Evaluated</a:t>
            </a:r>
            <a:endParaRPr lang="en-US" dirty="0"/>
          </a:p>
        </p:txBody>
      </p:sp>
    </p:spTree>
    <p:extLst>
      <p:ext uri="{BB962C8B-B14F-4D97-AF65-F5344CB8AC3E}">
        <p14:creationId xmlns:p14="http://schemas.microsoft.com/office/powerpoint/2010/main" val="3238800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800" dirty="0" smtClean="0"/>
              <a:t>There </a:t>
            </a:r>
            <a:r>
              <a:rPr lang="en-US" sz="2800" dirty="0" smtClean="0"/>
              <a:t>3 FMEs evaluated in June</a:t>
            </a:r>
          </a:p>
          <a:p>
            <a:pPr lvl="1"/>
            <a:r>
              <a:rPr lang="en-US" sz="2200" dirty="0"/>
              <a:t>6/16/2017 16:14:23</a:t>
            </a:r>
          </a:p>
          <a:p>
            <a:pPr lvl="2"/>
            <a:r>
              <a:rPr lang="en-US" sz="1900" dirty="0"/>
              <a:t>9</a:t>
            </a:r>
            <a:r>
              <a:rPr lang="en-US" sz="1900" dirty="0" smtClean="0"/>
              <a:t> </a:t>
            </a:r>
            <a:r>
              <a:rPr lang="en-US" sz="1900" dirty="0" smtClean="0"/>
              <a:t>of </a:t>
            </a:r>
            <a:r>
              <a:rPr lang="en-US" sz="1900" dirty="0" smtClean="0"/>
              <a:t>23 RRS </a:t>
            </a:r>
            <a:r>
              <a:rPr lang="en-US" sz="1900" dirty="0" smtClean="0"/>
              <a:t>Evaluated Generation Resources had less than 75% of their expected Initial Primary Frequency Response.</a:t>
            </a:r>
          </a:p>
          <a:p>
            <a:pPr lvl="2"/>
            <a:r>
              <a:rPr lang="en-US" sz="1900" dirty="0" smtClean="0"/>
              <a:t>8 of 23 </a:t>
            </a:r>
            <a:r>
              <a:rPr lang="en-US" sz="1900" dirty="0" smtClean="0"/>
              <a:t>Evaluated Generation Resources had less than 75% of their expected Sustained Primary Frequency Response</a:t>
            </a:r>
            <a:r>
              <a:rPr lang="en-US" sz="1900" dirty="0" smtClean="0"/>
              <a:t>.</a:t>
            </a:r>
          </a:p>
          <a:p>
            <a:pPr lvl="2"/>
            <a:r>
              <a:rPr lang="en-US" sz="1900" dirty="0" smtClean="0"/>
              <a:t>Note 4 resources were JOU.</a:t>
            </a:r>
            <a:endParaRPr lang="en-US" sz="1900" dirty="0" smtClean="0"/>
          </a:p>
          <a:p>
            <a:pPr marL="914400" lvl="2" indent="0">
              <a:buNone/>
            </a:pPr>
            <a:endParaRPr lang="en-US" sz="1900" dirty="0" smtClean="0"/>
          </a:p>
          <a:p>
            <a:pPr lvl="1"/>
            <a:r>
              <a:rPr lang="en-US" sz="2200" dirty="0"/>
              <a:t>6/19/2017 9:10:19</a:t>
            </a:r>
          </a:p>
          <a:p>
            <a:pPr lvl="2"/>
            <a:r>
              <a:rPr lang="en-US" sz="1900" dirty="0"/>
              <a:t>3</a:t>
            </a:r>
            <a:r>
              <a:rPr lang="en-US" sz="1900" dirty="0" smtClean="0"/>
              <a:t> </a:t>
            </a:r>
            <a:r>
              <a:rPr lang="en-US" sz="1900" dirty="0"/>
              <a:t>of </a:t>
            </a:r>
            <a:r>
              <a:rPr lang="en-US" sz="1900" dirty="0" smtClean="0"/>
              <a:t>22 RRS Evaluated </a:t>
            </a:r>
            <a:r>
              <a:rPr lang="en-US" sz="1900" dirty="0"/>
              <a:t>Generation Resources had less than 75% of their expected Initial Primary Frequency Response.</a:t>
            </a:r>
          </a:p>
          <a:p>
            <a:pPr lvl="2"/>
            <a:r>
              <a:rPr lang="en-US" sz="1900" dirty="0" smtClean="0"/>
              <a:t>2 </a:t>
            </a:r>
            <a:r>
              <a:rPr lang="en-US" sz="1900" dirty="0"/>
              <a:t>of </a:t>
            </a:r>
            <a:r>
              <a:rPr lang="en-US" sz="1900" dirty="0" smtClean="0"/>
              <a:t>22 RRS Evaluated </a:t>
            </a:r>
            <a:r>
              <a:rPr lang="en-US" sz="1900" dirty="0"/>
              <a:t>Generation Resources had less than 75% of their expected Sustained Primary Frequency Response</a:t>
            </a:r>
            <a:r>
              <a:rPr lang="en-US" sz="1900" dirty="0" smtClean="0"/>
              <a:t>.</a:t>
            </a:r>
          </a:p>
          <a:p>
            <a:pPr marL="914400" lvl="2" indent="0">
              <a:buNone/>
            </a:pPr>
            <a:endParaRPr lang="en-US" sz="1900" dirty="0" smtClean="0"/>
          </a:p>
          <a:p>
            <a:pPr lvl="1"/>
            <a:r>
              <a:rPr lang="en-US" sz="2200" dirty="0" smtClean="0"/>
              <a:t>6/27/2017 </a:t>
            </a:r>
            <a:r>
              <a:rPr lang="en-US" sz="2200" dirty="0"/>
              <a:t>15:50:36</a:t>
            </a:r>
          </a:p>
          <a:p>
            <a:pPr lvl="2"/>
            <a:r>
              <a:rPr lang="en-US" sz="1900" dirty="0"/>
              <a:t>5</a:t>
            </a:r>
            <a:r>
              <a:rPr lang="en-US" sz="1900" dirty="0" smtClean="0"/>
              <a:t> </a:t>
            </a:r>
            <a:r>
              <a:rPr lang="en-US" sz="1900" dirty="0"/>
              <a:t>of </a:t>
            </a:r>
            <a:r>
              <a:rPr lang="en-US" sz="1900" dirty="0" smtClean="0"/>
              <a:t>29 </a:t>
            </a:r>
            <a:r>
              <a:rPr lang="en-US" sz="1900" dirty="0"/>
              <a:t>RRS Evaluated Generation Resources had less than 75% of their expected Initial Primary Frequency Response.</a:t>
            </a:r>
          </a:p>
          <a:p>
            <a:pPr lvl="2"/>
            <a:r>
              <a:rPr lang="en-US" sz="1900" dirty="0" smtClean="0"/>
              <a:t>6 </a:t>
            </a:r>
            <a:r>
              <a:rPr lang="en-US" sz="1900" dirty="0"/>
              <a:t>of </a:t>
            </a:r>
            <a:r>
              <a:rPr lang="en-US" sz="1900" dirty="0" smtClean="0"/>
              <a:t>29 </a:t>
            </a:r>
            <a:r>
              <a:rPr lang="en-US" sz="1900" dirty="0"/>
              <a:t>RRS Evaluated Generation Resources had less than 75% of their expected Sustained Primary Frequency Response</a:t>
            </a:r>
            <a:r>
              <a:rPr lang="en-US" sz="1900" dirty="0" smtClean="0"/>
              <a:t>.</a:t>
            </a:r>
          </a:p>
          <a:p>
            <a:pPr lvl="2"/>
            <a:r>
              <a:rPr lang="en-US" sz="1900" dirty="0"/>
              <a:t>Note 4 resources were JOU.</a:t>
            </a:r>
          </a:p>
          <a:p>
            <a:pPr marL="914400" lvl="2" indent="0">
              <a:buNone/>
            </a:pPr>
            <a:endParaRPr lang="en-US" sz="1900" dirty="0"/>
          </a:p>
          <a:p>
            <a:pPr marL="914400" lvl="2" indent="0">
              <a:buNone/>
            </a:pPr>
            <a:endParaRPr lang="en-US" sz="1900" dirty="0"/>
          </a:p>
        </p:txBody>
      </p:sp>
      <p:sp>
        <p:nvSpPr>
          <p:cNvPr id="3" name="Title 2"/>
          <p:cNvSpPr>
            <a:spLocks noGrp="1"/>
          </p:cNvSpPr>
          <p:nvPr>
            <p:ph type="title"/>
          </p:nvPr>
        </p:nvSpPr>
        <p:spPr/>
        <p:txBody>
          <a:bodyPr/>
          <a:lstStyle/>
          <a:p>
            <a:r>
              <a:rPr lang="en-US" dirty="0" smtClean="0"/>
              <a:t>Frequency Measurable </a:t>
            </a:r>
            <a:r>
              <a:rPr lang="en-US" dirty="0" smtClean="0"/>
              <a:t>Events Evaluated(Cont’d)</a:t>
            </a:r>
            <a:endParaRPr lang="en-US" dirty="0"/>
          </a:p>
        </p:txBody>
      </p:sp>
    </p:spTree>
    <p:extLst>
      <p:ext uri="{BB962C8B-B14F-4D97-AF65-F5344CB8AC3E}">
        <p14:creationId xmlns:p14="http://schemas.microsoft.com/office/powerpoint/2010/main" val="44261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199742"/>
              <a:ext cx="6553200" cy="584775"/>
            </a:xfrm>
            <a:prstGeom prst="rect">
              <a:avLst/>
            </a:prstGeom>
            <a:noFill/>
          </p:spPr>
          <p:txBody>
            <a:bodyPr wrap="square" rtlCol="0">
              <a:spAutoFit/>
            </a:bodyPr>
            <a:lstStyle/>
            <a:p>
              <a:pPr algn="ctr"/>
              <a:r>
                <a:rPr lang="en-US" sz="3200" b="1" dirty="0" smtClean="0"/>
                <a:t>Questions?</a:t>
              </a:r>
              <a:endParaRPr lang="en-US" b="1"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74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Report Overview</a:t>
            </a:r>
          </a:p>
          <a:p>
            <a:pPr lvl="1"/>
            <a:r>
              <a:rPr lang="en-US" sz="2000" dirty="0" smtClean="0"/>
              <a:t>Meeting Minutes</a:t>
            </a:r>
          </a:p>
          <a:p>
            <a:pPr lvl="1"/>
            <a:r>
              <a:rPr lang="en-US" sz="2000" dirty="0" smtClean="0"/>
              <a:t>BAL-001-TRE-1 </a:t>
            </a:r>
            <a:r>
              <a:rPr lang="en-US" sz="2000" dirty="0"/>
              <a:t>FMEs &amp; IMFR</a:t>
            </a:r>
          </a:p>
          <a:p>
            <a:pPr lvl="2"/>
            <a:r>
              <a:rPr lang="en-US" sz="1600" dirty="0" smtClean="0"/>
              <a:t>2 FME in the month of </a:t>
            </a:r>
            <a:r>
              <a:rPr lang="en-US" sz="1600" dirty="0" smtClean="0"/>
              <a:t>July</a:t>
            </a:r>
          </a:p>
          <a:p>
            <a:pPr lvl="2"/>
            <a:r>
              <a:rPr lang="en-US" sz="1600" dirty="0" smtClean="0"/>
              <a:t>3 FMEs evaluated from month of June</a:t>
            </a:r>
          </a:p>
          <a:p>
            <a:pPr lvl="2"/>
            <a:r>
              <a:rPr lang="en-US" sz="1600" dirty="0" smtClean="0"/>
              <a:t>IMFR=793.85MW/0.1Hz</a:t>
            </a:r>
            <a:endParaRPr lang="en-US" sz="1600" dirty="0" smtClean="0"/>
          </a:p>
          <a:p>
            <a:pPr lvl="1"/>
            <a:r>
              <a:rPr lang="en-US" sz="2000" dirty="0" smtClean="0"/>
              <a:t>Frequency </a:t>
            </a:r>
            <a:r>
              <a:rPr lang="en-US" sz="2000" dirty="0"/>
              <a:t>Control Report</a:t>
            </a:r>
          </a:p>
          <a:p>
            <a:pPr lvl="2"/>
            <a:endParaRPr lang="en-US" sz="1600" dirty="0" smtClean="0"/>
          </a:p>
        </p:txBody>
      </p:sp>
      <p:sp>
        <p:nvSpPr>
          <p:cNvPr id="3" name="Title 2"/>
          <p:cNvSpPr>
            <a:spLocks noGrp="1"/>
          </p:cNvSpPr>
          <p:nvPr>
            <p:ph type="title"/>
          </p:nvPr>
        </p:nvSpPr>
        <p:spPr/>
        <p:txBody>
          <a:bodyPr/>
          <a:lstStyle/>
          <a:p>
            <a:r>
              <a:rPr lang="en-US" dirty="0" smtClean="0"/>
              <a:t>Report Overview &amp; Notes</a:t>
            </a:r>
            <a:endParaRPr lang="en-US" dirty="0"/>
          </a:p>
        </p:txBody>
      </p:sp>
    </p:spTree>
    <p:extLst>
      <p:ext uri="{BB962C8B-B14F-4D97-AF65-F5344CB8AC3E}">
        <p14:creationId xmlns:p14="http://schemas.microsoft.com/office/powerpoint/2010/main" val="3241662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664" y="828675"/>
            <a:ext cx="8229600" cy="5208231"/>
          </a:xfrm>
        </p:spPr>
        <p:txBody>
          <a:bodyPr>
            <a:normAutofit/>
          </a:bodyPr>
          <a:lstStyle/>
          <a:p>
            <a:r>
              <a:rPr lang="en-US" sz="2400" b="1" kern="0" dirty="0" smtClean="0"/>
              <a:t>PDCWG Meeting 8/9/17</a:t>
            </a:r>
            <a:endParaRPr lang="en-US" sz="1800" kern="0" dirty="0" smtClean="0"/>
          </a:p>
          <a:p>
            <a:pPr lvl="1"/>
            <a:r>
              <a:rPr lang="en-US" sz="1800" kern="0" dirty="0"/>
              <a:t>NPRR </a:t>
            </a:r>
            <a:r>
              <a:rPr lang="en-US" sz="1800" kern="0" dirty="0" smtClean="0"/>
              <a:t>828 Discussion</a:t>
            </a:r>
            <a:endParaRPr lang="en-US" sz="1400" kern="0" dirty="0" smtClean="0"/>
          </a:p>
          <a:p>
            <a:pPr lvl="1"/>
            <a:r>
              <a:rPr lang="en-US" sz="1800" kern="0" dirty="0"/>
              <a:t>Regulation &amp; Frequency Control </a:t>
            </a:r>
            <a:r>
              <a:rPr lang="en-US" sz="1800" kern="0" dirty="0" smtClean="0"/>
              <a:t>Reports</a:t>
            </a:r>
          </a:p>
          <a:p>
            <a:pPr lvl="1"/>
            <a:r>
              <a:rPr lang="en-US" sz="1800" kern="0" dirty="0" smtClean="0"/>
              <a:t>NPRR835 Discussion</a:t>
            </a:r>
          </a:p>
          <a:p>
            <a:pPr lvl="1"/>
            <a:r>
              <a:rPr lang="en-US" sz="1800" kern="0" dirty="0" smtClean="0"/>
              <a:t>MOD-026-1 </a:t>
            </a:r>
            <a:r>
              <a:rPr lang="en-US" sz="1800" kern="0" dirty="0"/>
              <a:t>&amp; MOD-027-1 Discussion</a:t>
            </a:r>
          </a:p>
          <a:p>
            <a:pPr lvl="2"/>
            <a:r>
              <a:rPr lang="en-US" sz="1400" kern="0" dirty="0"/>
              <a:t>NOGRR Proposal/Review </a:t>
            </a:r>
            <a:r>
              <a:rPr lang="en-US" sz="1400" kern="0" dirty="0" smtClean="0"/>
              <a:t>Status</a:t>
            </a:r>
          </a:p>
          <a:p>
            <a:pPr lvl="1"/>
            <a:r>
              <a:rPr lang="en-US" sz="1800" kern="0" dirty="0" smtClean="0"/>
              <a:t>BAL-001-TRE-01 Subcommittee Discussion</a:t>
            </a:r>
          </a:p>
          <a:p>
            <a:pPr lvl="2"/>
            <a:r>
              <a:rPr lang="en-US" sz="1400" kern="0" dirty="0" smtClean="0"/>
              <a:t> </a:t>
            </a:r>
            <a:r>
              <a:rPr lang="en-US" sz="1400" kern="0" dirty="0"/>
              <a:t>Combined Cycle Steam </a:t>
            </a:r>
            <a:r>
              <a:rPr lang="en-US" sz="1400" kern="0" dirty="0" smtClean="0"/>
              <a:t>Unit</a:t>
            </a:r>
          </a:p>
          <a:p>
            <a:pPr lvl="1"/>
            <a:r>
              <a:rPr lang="en-US" sz="1800" kern="0" dirty="0" smtClean="0"/>
              <a:t>Five FMEs Evaluated-July 2 and 26 and June on June 16, 19 and 27.</a:t>
            </a:r>
            <a:endParaRPr lang="en-US" sz="1800" kern="0" dirty="0" smtClean="0"/>
          </a:p>
        </p:txBody>
      </p:sp>
      <p:sp>
        <p:nvSpPr>
          <p:cNvPr id="9" name="Title 8"/>
          <p:cNvSpPr>
            <a:spLocks noGrp="1"/>
          </p:cNvSpPr>
          <p:nvPr>
            <p:ph type="title"/>
          </p:nvPr>
        </p:nvSpPr>
        <p:spPr/>
        <p:txBody>
          <a:bodyPr/>
          <a:lstStyle/>
          <a:p>
            <a:r>
              <a:rPr lang="en-US" dirty="0" smtClean="0"/>
              <a:t>Meeting Minutes</a:t>
            </a:r>
            <a:endParaRPr lang="en-US" dirty="0"/>
          </a:p>
        </p:txBody>
      </p:sp>
    </p:spTree>
    <p:extLst>
      <p:ext uri="{BB962C8B-B14F-4D97-AF65-F5344CB8AC3E}">
        <p14:creationId xmlns:p14="http://schemas.microsoft.com/office/powerpoint/2010/main" val="3191636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Measurable Events Performance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7892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smtClean="0"/>
              <a:t>There was </a:t>
            </a:r>
            <a:r>
              <a:rPr lang="en-US" sz="2800" dirty="0"/>
              <a:t>2</a:t>
            </a:r>
            <a:r>
              <a:rPr lang="en-US" sz="2800" dirty="0" smtClean="0"/>
              <a:t> FMEs in </a:t>
            </a:r>
            <a:r>
              <a:rPr lang="en-US" sz="2800" dirty="0" smtClean="0"/>
              <a:t>July</a:t>
            </a:r>
          </a:p>
          <a:p>
            <a:pPr lvl="1"/>
            <a:r>
              <a:rPr lang="en-US" sz="2200" dirty="0" smtClean="0"/>
              <a:t>7/2/2017 00:19:38</a:t>
            </a:r>
          </a:p>
          <a:p>
            <a:pPr lvl="2"/>
            <a:r>
              <a:rPr lang="en-US" sz="1900" dirty="0" smtClean="0"/>
              <a:t>Loss </a:t>
            </a:r>
            <a:r>
              <a:rPr lang="en-US" sz="1900" dirty="0"/>
              <a:t>of </a:t>
            </a:r>
            <a:r>
              <a:rPr lang="en-US" sz="1900" dirty="0" smtClean="0"/>
              <a:t>596 MW</a:t>
            </a:r>
          </a:p>
          <a:p>
            <a:pPr lvl="2"/>
            <a:r>
              <a:rPr lang="en-US" sz="1900" dirty="0" smtClean="0"/>
              <a:t>Interconnection Frequency Response:</a:t>
            </a:r>
          </a:p>
          <a:p>
            <a:pPr lvl="2"/>
            <a:r>
              <a:rPr lang="en-US" sz="1900" dirty="0"/>
              <a:t>5</a:t>
            </a:r>
            <a:r>
              <a:rPr lang="en-US" sz="1900" dirty="0" smtClean="0"/>
              <a:t> of 41 Evaluated Generation Resources had less than 75% of their expected Initial Primary Frequency Response.</a:t>
            </a:r>
          </a:p>
          <a:p>
            <a:pPr lvl="2"/>
            <a:r>
              <a:rPr lang="en-US" sz="1900" dirty="0" smtClean="0"/>
              <a:t>6 of 41 Evaluated Generation Resources had less than 75% of their expected Sustained Primary Frequency Response.</a:t>
            </a:r>
          </a:p>
          <a:p>
            <a:pPr marL="914400" lvl="2" indent="0">
              <a:buNone/>
            </a:pPr>
            <a:endParaRPr lang="en-US" sz="1900" dirty="0" smtClean="0"/>
          </a:p>
          <a:p>
            <a:pPr lvl="1"/>
            <a:r>
              <a:rPr lang="en-US" sz="2200" dirty="0" smtClean="0"/>
              <a:t>7/26/2017 14:30:42</a:t>
            </a:r>
            <a:endParaRPr lang="en-US" sz="2200" dirty="0"/>
          </a:p>
          <a:p>
            <a:pPr lvl="2"/>
            <a:r>
              <a:rPr lang="en-US" sz="1900" dirty="0" smtClean="0"/>
              <a:t>Loss </a:t>
            </a:r>
            <a:r>
              <a:rPr lang="en-US" sz="1900" dirty="0"/>
              <a:t>of </a:t>
            </a:r>
            <a:r>
              <a:rPr lang="en-US" sz="1900" dirty="0" smtClean="0"/>
              <a:t>702 </a:t>
            </a:r>
            <a:r>
              <a:rPr lang="en-US" sz="1900" dirty="0"/>
              <a:t>MW</a:t>
            </a:r>
          </a:p>
          <a:p>
            <a:pPr lvl="2"/>
            <a:r>
              <a:rPr lang="en-US" sz="1900" dirty="0"/>
              <a:t>Interconnection Frequency Response:</a:t>
            </a:r>
          </a:p>
          <a:p>
            <a:pPr lvl="2"/>
            <a:r>
              <a:rPr lang="en-US" sz="1900" dirty="0"/>
              <a:t>6</a:t>
            </a:r>
            <a:r>
              <a:rPr lang="en-US" sz="1900" dirty="0" smtClean="0"/>
              <a:t> </a:t>
            </a:r>
            <a:r>
              <a:rPr lang="en-US" sz="1900" dirty="0"/>
              <a:t>of </a:t>
            </a:r>
            <a:r>
              <a:rPr lang="en-US" sz="1900" dirty="0" smtClean="0"/>
              <a:t>49 </a:t>
            </a:r>
            <a:r>
              <a:rPr lang="en-US" sz="1900" dirty="0"/>
              <a:t>Evaluated Generation Resources had less than 75% of their expected Initial Primary Frequency Response.</a:t>
            </a:r>
          </a:p>
          <a:p>
            <a:pPr lvl="2"/>
            <a:r>
              <a:rPr lang="en-US" sz="1900" dirty="0"/>
              <a:t>7</a:t>
            </a:r>
            <a:r>
              <a:rPr lang="en-US" sz="1900" dirty="0" smtClean="0"/>
              <a:t> </a:t>
            </a:r>
            <a:r>
              <a:rPr lang="en-US" sz="1900" dirty="0"/>
              <a:t>of </a:t>
            </a:r>
            <a:r>
              <a:rPr lang="en-US" sz="1900" dirty="0" smtClean="0"/>
              <a:t>49 </a:t>
            </a:r>
            <a:r>
              <a:rPr lang="en-US" sz="1900" dirty="0"/>
              <a:t>Evaluated Generation Resources had less than 75% of their expected Sustained Primary Frequency Response</a:t>
            </a:r>
            <a:r>
              <a:rPr lang="en-US" sz="1900" dirty="0" smtClean="0"/>
              <a:t>.</a:t>
            </a:r>
            <a:endParaRPr lang="en-US" sz="1900" dirty="0"/>
          </a:p>
        </p:txBody>
      </p:sp>
      <p:sp>
        <p:nvSpPr>
          <p:cNvPr id="3" name="Title 2"/>
          <p:cNvSpPr>
            <a:spLocks noGrp="1"/>
          </p:cNvSpPr>
          <p:nvPr>
            <p:ph type="title"/>
          </p:nvPr>
        </p:nvSpPr>
        <p:spPr/>
        <p:txBody>
          <a:bodyPr/>
          <a:lstStyle/>
          <a:p>
            <a:r>
              <a:rPr lang="en-US" dirty="0" smtClean="0"/>
              <a:t>Frequency Measurable Events</a:t>
            </a:r>
            <a:endParaRPr lang="en-US" dirty="0"/>
          </a:p>
        </p:txBody>
      </p:sp>
    </p:spTree>
    <p:extLst>
      <p:ext uri="{BB962C8B-B14F-4D97-AF65-F5344CB8AC3E}">
        <p14:creationId xmlns:p14="http://schemas.microsoft.com/office/powerpoint/2010/main" val="1582002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86409" y="828675"/>
            <a:ext cx="7911548" cy="5116513"/>
          </a:xfrm>
          <a:prstGeom prst="rect">
            <a:avLst/>
          </a:prstGeom>
        </p:spPr>
      </p:pic>
      <p:sp>
        <p:nvSpPr>
          <p:cNvPr id="3" name="Title 2"/>
          <p:cNvSpPr>
            <a:spLocks noGrp="1"/>
          </p:cNvSpPr>
          <p:nvPr>
            <p:ph type="title"/>
          </p:nvPr>
        </p:nvSpPr>
        <p:spPr/>
        <p:txBody>
          <a:bodyPr/>
          <a:lstStyle/>
          <a:p>
            <a:r>
              <a:rPr lang="en-US" sz="2000" dirty="0" smtClean="0"/>
              <a:t>Interconnection Minimum Frequency Response (IMFR) Performance</a:t>
            </a:r>
            <a:endParaRPr lang="en-US" sz="2000" dirty="0"/>
          </a:p>
        </p:txBody>
      </p:sp>
      <p:sp>
        <p:nvSpPr>
          <p:cNvPr id="6" name="TextBox 5"/>
          <p:cNvSpPr txBox="1"/>
          <p:nvPr/>
        </p:nvSpPr>
        <p:spPr>
          <a:xfrm>
            <a:off x="6235430" y="2914650"/>
            <a:ext cx="21247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smtClean="0"/>
              <a:t>IMFR Performance currently 793.85 MW/0.1Hz</a:t>
            </a:r>
            <a:endParaRPr lang="en-US" sz="1200" dirty="0"/>
          </a:p>
        </p:txBody>
      </p:sp>
    </p:spTree>
    <p:extLst>
      <p:ext uri="{BB962C8B-B14F-4D97-AF65-F5344CB8AC3E}">
        <p14:creationId xmlns:p14="http://schemas.microsoft.com/office/powerpoint/2010/main" val="2559958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Frequency Control Report</a:t>
            </a:r>
            <a:endParaRPr lang="en-US" sz="3600" dirty="0"/>
          </a:p>
        </p:txBody>
      </p:sp>
      <p:sp>
        <p:nvSpPr>
          <p:cNvPr id="3" name="Text Placeholder 2"/>
          <p:cNvSpPr>
            <a:spLocks noGrp="1"/>
          </p:cNvSpPr>
          <p:nvPr>
            <p:ph type="body" idx="1"/>
          </p:nvPr>
        </p:nvSpPr>
        <p:spPr/>
        <p:txBody>
          <a:bodyPr/>
          <a:lstStyle/>
          <a:p>
            <a:r>
              <a:rPr lang="en-US" dirty="0" smtClean="0"/>
              <a:t>July 2017</a:t>
            </a:r>
            <a:endParaRPr lang="en-US" dirty="0"/>
          </a:p>
        </p:txBody>
      </p:sp>
    </p:spTree>
    <p:extLst>
      <p:ext uri="{BB962C8B-B14F-4D97-AF65-F5344CB8AC3E}">
        <p14:creationId xmlns:p14="http://schemas.microsoft.com/office/powerpoint/2010/main" val="2075098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4401" y="828675"/>
            <a:ext cx="7939624" cy="5116513"/>
          </a:xfrm>
          <a:prstGeom prst="rect">
            <a:avLst/>
          </a:prstGeom>
        </p:spPr>
      </p:pic>
      <p:sp>
        <p:nvSpPr>
          <p:cNvPr id="3" name="Title 2"/>
          <p:cNvSpPr>
            <a:spLocks noGrp="1"/>
          </p:cNvSpPr>
          <p:nvPr>
            <p:ph type="title"/>
          </p:nvPr>
        </p:nvSpPr>
        <p:spPr/>
        <p:txBody>
          <a:bodyPr/>
          <a:lstStyle/>
          <a:p>
            <a:r>
              <a:rPr lang="en-US" dirty="0" smtClean="0"/>
              <a:t>CPS1 Performance</a:t>
            </a:r>
            <a:endParaRPr lang="en-US" dirty="0"/>
          </a:p>
        </p:txBody>
      </p:sp>
      <p:pic>
        <p:nvPicPr>
          <p:cNvPr id="5" name="Picture 4"/>
          <p:cNvPicPr>
            <a:picLocks noChangeAspect="1"/>
          </p:cNvPicPr>
          <p:nvPr/>
        </p:nvPicPr>
        <p:blipFill>
          <a:blip r:embed="rId3"/>
          <a:stretch>
            <a:fillRect/>
          </a:stretch>
        </p:blipFill>
        <p:spPr>
          <a:xfrm>
            <a:off x="4300694" y="954007"/>
            <a:ext cx="3822523" cy="377985"/>
          </a:xfrm>
          <a:prstGeom prst="rect">
            <a:avLst/>
          </a:prstGeom>
        </p:spPr>
      </p:pic>
    </p:spTree>
    <p:extLst>
      <p:ext uri="{BB962C8B-B14F-4D97-AF65-F5344CB8AC3E}">
        <p14:creationId xmlns:p14="http://schemas.microsoft.com/office/powerpoint/2010/main" val="62095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RMS1 Performance of ERCOT Frequency</a:t>
            </a:r>
            <a:endParaRPr lang="en-US" dirty="0"/>
          </a:p>
        </p:txBody>
      </p:sp>
      <p:pic>
        <p:nvPicPr>
          <p:cNvPr id="4" name="Content Placeholder 3"/>
          <p:cNvPicPr>
            <a:picLocks noGrp="1" noChangeAspect="1"/>
          </p:cNvPicPr>
          <p:nvPr>
            <p:ph idx="1"/>
          </p:nvPr>
        </p:nvPicPr>
        <p:blipFill>
          <a:blip r:embed="rId2"/>
          <a:stretch>
            <a:fillRect/>
          </a:stretch>
        </p:blipFill>
        <p:spPr>
          <a:xfrm>
            <a:off x="431100" y="828675"/>
            <a:ext cx="8126226" cy="5116513"/>
          </a:xfrm>
          <a:prstGeom prst="rect">
            <a:avLst/>
          </a:prstGeom>
        </p:spPr>
      </p:pic>
    </p:spTree>
    <p:extLst>
      <p:ext uri="{BB962C8B-B14F-4D97-AF65-F5344CB8AC3E}">
        <p14:creationId xmlns:p14="http://schemas.microsoft.com/office/powerpoint/2010/main" val="2369893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c34af464-7aa1-4edd-9be4-83dffc1cb926"/>
    <ds:schemaRef ds:uri="http://schemas.microsoft.com/office/2006/metadata/properti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8708</TotalTime>
  <Words>785</Words>
  <Application>Microsoft Office PowerPoint</Application>
  <PresentationFormat>On-screen Show (4:3)</PresentationFormat>
  <Paragraphs>88</Paragraphs>
  <Slides>17</Slides>
  <Notes>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PowerPoint Presentation</vt:lpstr>
      <vt:lpstr>Report Overview &amp; Notes</vt:lpstr>
      <vt:lpstr>Meeting Minutes</vt:lpstr>
      <vt:lpstr>Frequency Measurable Events Performance</vt:lpstr>
      <vt:lpstr>Frequency Measurable Events</vt:lpstr>
      <vt:lpstr>Interconnection Minimum Frequency Response (IMFR) Performance</vt:lpstr>
      <vt:lpstr>Frequency Control Report</vt:lpstr>
      <vt:lpstr>CPS1 Performance</vt:lpstr>
      <vt:lpstr>RMS1 Performance of ERCOT Frequency</vt:lpstr>
      <vt:lpstr>Frequency Profile Analysis</vt:lpstr>
      <vt:lpstr>Time Error Corrections</vt:lpstr>
      <vt:lpstr>ERCOT Total Energy</vt:lpstr>
      <vt:lpstr>ERCOT Total Energy from Wind Generation</vt:lpstr>
      <vt:lpstr>ERCOT % Energy from Wind Generation</vt:lpstr>
      <vt:lpstr>Frequency Measurable Events Evaluated</vt:lpstr>
      <vt:lpstr>Frequency Measurable Events Evaluated(Cont’d)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Percy A. Galliguez</cp:lastModifiedBy>
  <cp:revision>341</cp:revision>
  <cp:lastPrinted>2013-01-30T23:16:36Z</cp:lastPrinted>
  <dcterms:created xsi:type="dcterms:W3CDTF">2010-04-12T23:12:02Z</dcterms:created>
  <dcterms:modified xsi:type="dcterms:W3CDTF">2017-09-06T16:31:38Z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