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306" r:id="rId8"/>
    <p:sldId id="315" r:id="rId9"/>
    <p:sldId id="312" r:id="rId10"/>
    <p:sldId id="310" r:id="rId11"/>
    <p:sldId id="313" r:id="rId12"/>
    <p:sldId id="305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06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23" autoAdjust="0"/>
  </p:normalViewPr>
  <p:slideViewPr>
    <p:cSldViewPr showGuides="1">
      <p:cViewPr varScale="1">
        <p:scale>
          <a:sx n="123" d="100"/>
          <a:sy n="123" d="100"/>
        </p:scale>
        <p:origin x="125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65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839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92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3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0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959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GBY5 RMR Cost Update</a:t>
            </a:r>
          </a:p>
          <a:p>
            <a:r>
              <a:rPr lang="en-US" sz="2800" b="1" dirty="0" smtClean="0"/>
              <a:t> </a:t>
            </a:r>
            <a:endParaRPr lang="en-US" sz="2800" dirty="0"/>
          </a:p>
          <a:p>
            <a:r>
              <a:rPr lang="en-US" dirty="0" smtClean="0"/>
              <a:t>WMS</a:t>
            </a:r>
          </a:p>
          <a:p>
            <a:r>
              <a:rPr lang="en-US" dirty="0" smtClean="0"/>
              <a:t>Sep 6,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 Totals and Avoided Costs from Cancellation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4840928"/>
            <a:ext cx="67322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February 2017 and cancellation budgets include settled actuals but do not include Incentive Factor.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Avoided Costs </a:t>
            </a:r>
            <a:r>
              <a:rPr lang="en-US" sz="1400" dirty="0" smtClean="0"/>
              <a:t>by comparing </a:t>
            </a:r>
            <a:r>
              <a:rPr lang="en-US" sz="1400" dirty="0" smtClean="0"/>
              <a:t>to Feb-17 Budget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371600"/>
            <a:ext cx="5562600" cy="333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3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Budgeted </a:t>
            </a:r>
            <a:r>
              <a:rPr lang="en-US" sz="2000" dirty="0"/>
              <a:t>and Actual </a:t>
            </a:r>
            <a:r>
              <a:rPr lang="en-US" sz="2000" dirty="0" smtClean="0"/>
              <a:t>Costs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21185" y="5410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Budgets exclude Incentive Factor.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Actuals settled through March 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867" y="1453725"/>
            <a:ext cx="6206266" cy="39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41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Budgeted </a:t>
            </a:r>
            <a:r>
              <a:rPr lang="en-US" sz="2000" dirty="0"/>
              <a:t>and Actual Costs </a:t>
            </a:r>
            <a:r>
              <a:rPr lang="en-US" sz="2000" dirty="0" smtClean="0"/>
              <a:t>Totals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058944"/>
            <a:ext cx="571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Budgets and actuals, June 2016 – March 2017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9200" y="5029201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Budgets exclude Incentive Factor.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875" y="1520787"/>
            <a:ext cx="5921392" cy="343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01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Standby Collected v Actual Costs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Actuals settled through March 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864" y="1603089"/>
            <a:ext cx="6243118" cy="38833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86400" y="2590800"/>
            <a:ext cx="1295400" cy="24622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Paid back to Load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0656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Standby Collected v Actual Costs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Estimates for full term of RMR Agreement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923" y="1517596"/>
            <a:ext cx="6562338" cy="42736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0" y="2664023"/>
            <a:ext cx="609600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Paid back</a:t>
            </a:r>
          </a:p>
          <a:p>
            <a:r>
              <a:rPr lang="en-US" sz="700" dirty="0" smtClean="0"/>
              <a:t>to Load</a:t>
            </a:r>
            <a:endParaRPr lang="en-US" sz="700" dirty="0"/>
          </a:p>
        </p:txBody>
      </p:sp>
      <p:sp>
        <p:nvSpPr>
          <p:cNvPr id="11" name="TextBox 10"/>
          <p:cNvSpPr txBox="1"/>
          <p:nvPr/>
        </p:nvSpPr>
        <p:spPr>
          <a:xfrm>
            <a:off x="5638800" y="3429000"/>
            <a:ext cx="1524000" cy="73866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/>
              <a:t>Based on:</a:t>
            </a:r>
          </a:p>
          <a:p>
            <a:endParaRPr lang="en-US" sz="700" dirty="0"/>
          </a:p>
          <a:p>
            <a:r>
              <a:rPr lang="en-US" sz="700" dirty="0" smtClean="0"/>
              <a:t>1. Actuals for Jun-16 to Mar-17 </a:t>
            </a:r>
          </a:p>
          <a:p>
            <a:r>
              <a:rPr lang="en-US" sz="700" dirty="0" smtClean="0"/>
              <a:t>2. Initial GBY5 cost submissions for Apr-17 to May-17.</a:t>
            </a:r>
          </a:p>
          <a:p>
            <a:endParaRPr lang="en-US" sz="700" dirty="0" smtClean="0"/>
          </a:p>
        </p:txBody>
      </p:sp>
    </p:spTree>
    <p:extLst>
      <p:ext uri="{BB962C8B-B14F-4D97-AF65-F5344CB8AC3E}">
        <p14:creationId xmlns:p14="http://schemas.microsoft.com/office/powerpoint/2010/main" val="14733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RMR Cost Update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91200" y="3228945"/>
            <a:ext cx="2237874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/>
              <a:t>Questions</a:t>
            </a:r>
            <a:endParaRPr lang="en-US" sz="1600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791200" cy="543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26863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c34af464-7aa1-4edd-9be4-83dffc1cb926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9892</TotalTime>
  <Words>144</Words>
  <Application>Microsoft Office PowerPoint</Application>
  <PresentationFormat>On-screen Show (4:3)</PresentationFormat>
  <Paragraphs>38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Budget Totals and Avoided Costs from Cancellation</vt:lpstr>
      <vt:lpstr>Budgeted and Actual Costs </vt:lpstr>
      <vt:lpstr>Budgeted and Actual Costs Totals</vt:lpstr>
      <vt:lpstr>Standby Collected v Actual Costs</vt:lpstr>
      <vt:lpstr>Standby Collected v Actual Costs</vt:lpstr>
      <vt:lpstr>RMR Cost Update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Magarinos, Marcelo</cp:lastModifiedBy>
  <cp:revision>434</cp:revision>
  <cp:lastPrinted>2016-07-18T19:58:10Z</cp:lastPrinted>
  <dcterms:created xsi:type="dcterms:W3CDTF">2016-01-21T15:20:31Z</dcterms:created>
  <dcterms:modified xsi:type="dcterms:W3CDTF">2017-08-31T20:59:49Z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