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86" r:id="rId6"/>
    <p:sldId id="287" r:id="rId7"/>
    <p:sldId id="288" r:id="rId8"/>
    <p:sldId id="28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0" d="100"/>
          <a:sy n="70" d="100"/>
        </p:scale>
        <p:origin x="1386" y="7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8/24/2017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8/24/2017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2"/>
                </a:solidFill>
              </a:rPr>
              <a:t>Item XXX</a:t>
            </a:r>
          </a:p>
          <a:p>
            <a:pPr algn="l"/>
            <a:r>
              <a:rPr lang="en-US" sz="1000" b="0" baseline="0" dirty="0" smtClean="0">
                <a:solidFill>
                  <a:schemeClr val="tx2"/>
                </a:solidFill>
              </a:rPr>
              <a:t>ERCOT Public/Confidential</a:t>
            </a:r>
            <a:endParaRPr lang="en-US" sz="1000" b="0"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2017 TAC Goals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6" name="Rectangle 5"/>
          <p:cNvSpPr/>
          <p:nvPr/>
        </p:nvSpPr>
        <p:spPr>
          <a:xfrm>
            <a:off x="356118" y="938546"/>
            <a:ext cx="8444685" cy="5524589"/>
          </a:xfrm>
          <a:prstGeom prst="rect">
            <a:avLst/>
          </a:prstGeom>
        </p:spPr>
        <p:txBody>
          <a:bodyPr wrap="square">
            <a:spAutoFit/>
          </a:bodyPr>
          <a:lstStyle/>
          <a:p>
            <a:pPr marL="342900" indent="-342900">
              <a:buFont typeface="+mj-lt"/>
              <a:buAutoNum type="arabicPeriod"/>
            </a:pPr>
            <a:r>
              <a:rPr lang="en-US" sz="1300" dirty="0" smtClean="0"/>
              <a:t>Align </a:t>
            </a:r>
            <a:r>
              <a:rPr lang="en-US" sz="1300" dirty="0"/>
              <a:t>TAC and Subcommittee Goals with the ERCOT Board of Directors’ strategic vision to work with ERCOT Staff to achieve the Board’s vision for ERCOT</a:t>
            </a:r>
            <a:r>
              <a:rPr lang="en-US" sz="1300" dirty="0" smtClean="0"/>
              <a:t>.</a:t>
            </a:r>
            <a:r>
              <a:rPr lang="en-US" sz="1300" dirty="0"/>
              <a:t>			</a:t>
            </a:r>
          </a:p>
          <a:p>
            <a:pPr marL="342900" indent="-342900">
              <a:buFont typeface="+mj-lt"/>
              <a:buAutoNum type="arabicPeriod"/>
            </a:pPr>
            <a:r>
              <a:rPr lang="en-US" sz="1300" dirty="0" smtClean="0"/>
              <a:t>Maintain </a:t>
            </a:r>
            <a:r>
              <a:rPr lang="en-US" sz="1300" dirty="0"/>
              <a:t>rules that support ERCOT system reliability, promote market solutions, and are consistent with PURA, PUC, and NERC Reliability Standards.					</a:t>
            </a:r>
          </a:p>
          <a:p>
            <a:pPr marL="342900" indent="-342900">
              <a:buFont typeface="+mj-lt"/>
              <a:buAutoNum type="arabicPeriod"/>
            </a:pPr>
            <a:r>
              <a:rPr lang="en-US" sz="1300" dirty="0" smtClean="0"/>
              <a:t>Pursue </a:t>
            </a:r>
            <a:r>
              <a:rPr lang="en-US" sz="1300" dirty="0"/>
              <a:t>clarifications to market rules and guides which enhance the transparency of resource registration and requirements and clarify the entry process for new resources, with the explicit understanding that no changes will be made that affect the rights and obligations of resources currently participating in the wholesale and ancillary services markets</a:t>
            </a:r>
            <a:r>
              <a:rPr lang="en-US" sz="1300" dirty="0" smtClean="0"/>
              <a:t>.</a:t>
            </a:r>
            <a:r>
              <a:rPr lang="en-US" sz="1300" dirty="0"/>
              <a:t>			</a:t>
            </a:r>
          </a:p>
          <a:p>
            <a:pPr marL="342900" indent="-342900">
              <a:buFont typeface="+mj-lt"/>
              <a:buAutoNum type="arabicPeriod"/>
            </a:pPr>
            <a:r>
              <a:rPr lang="en-US" sz="1300" dirty="0" smtClean="0"/>
              <a:t>Monitor </a:t>
            </a:r>
            <a:r>
              <a:rPr lang="en-US" sz="1300" dirty="0"/>
              <a:t>resource adequacy and make improvements as necessary</a:t>
            </a:r>
            <a:r>
              <a:rPr lang="en-US" sz="1300" dirty="0" smtClean="0"/>
              <a:t>.</a:t>
            </a:r>
            <a:r>
              <a:rPr lang="en-US" sz="1300" dirty="0"/>
              <a:t>			</a:t>
            </a:r>
          </a:p>
          <a:p>
            <a:pPr marL="342900" indent="-342900">
              <a:buFont typeface="+mj-lt"/>
              <a:buAutoNum type="arabicPeriod"/>
            </a:pPr>
            <a:r>
              <a:rPr lang="en-US" sz="1300" dirty="0" smtClean="0"/>
              <a:t>Collaborate </a:t>
            </a:r>
            <a:r>
              <a:rPr lang="en-US" sz="1300" dirty="0"/>
              <a:t>with ERCOT Staff on current trends in fuel prices and installed resource costs through market </a:t>
            </a:r>
            <a:r>
              <a:rPr lang="en-US" sz="1300" dirty="0" smtClean="0"/>
              <a:t>changes.</a:t>
            </a:r>
          </a:p>
          <a:p>
            <a:pPr marL="342900" indent="-342900">
              <a:buFont typeface="+mj-lt"/>
              <a:buAutoNum type="arabicPeriod"/>
            </a:pPr>
            <a:r>
              <a:rPr lang="en-US" sz="1300" dirty="0" smtClean="0"/>
              <a:t>Develop </a:t>
            </a:r>
            <a:r>
              <a:rPr lang="en-US" sz="1300" dirty="0"/>
              <a:t>and implement needed market design corrections and improvements which are cost </a:t>
            </a:r>
            <a:r>
              <a:rPr lang="en-US" sz="1300" dirty="0" smtClean="0"/>
              <a:t>effective.</a:t>
            </a:r>
          </a:p>
          <a:p>
            <a:pPr marL="342900" indent="-342900">
              <a:buFont typeface="+mj-lt"/>
              <a:buAutoNum type="arabicPeriod"/>
            </a:pPr>
            <a:r>
              <a:rPr lang="en-US" sz="1300" dirty="0" smtClean="0"/>
              <a:t>Pursue </a:t>
            </a:r>
            <a:r>
              <a:rPr lang="en-US" sz="1300" dirty="0"/>
              <a:t>the appropriate implementation of load participation.				</a:t>
            </a:r>
          </a:p>
          <a:p>
            <a:pPr marL="342900" indent="-342900">
              <a:buFont typeface="+mj-lt"/>
              <a:buAutoNum type="arabicPeriod"/>
            </a:pPr>
            <a:r>
              <a:rPr lang="en-US" sz="1300" dirty="0" smtClean="0"/>
              <a:t>Pursue </a:t>
            </a:r>
            <a:r>
              <a:rPr lang="en-US" sz="1300" dirty="0"/>
              <a:t>the appropriate implementation of emerging technologies.				</a:t>
            </a:r>
          </a:p>
          <a:p>
            <a:pPr marL="342900" indent="-342900">
              <a:buFont typeface="+mj-lt"/>
              <a:buAutoNum type="arabicPeriod"/>
            </a:pPr>
            <a:r>
              <a:rPr lang="en-US" sz="1300" dirty="0" smtClean="0"/>
              <a:t>Implement </a:t>
            </a:r>
            <a:r>
              <a:rPr lang="en-US" sz="1300" dirty="0"/>
              <a:t>Retail Market improvements and requirements</a:t>
            </a:r>
            <a:r>
              <a:rPr lang="en-US" sz="1300" dirty="0" smtClean="0"/>
              <a:t>.</a:t>
            </a:r>
            <a:r>
              <a:rPr lang="en-US" sz="1300" dirty="0"/>
              <a:t>			</a:t>
            </a:r>
          </a:p>
          <a:p>
            <a:pPr marL="342900" indent="-342900">
              <a:buFont typeface="+mj-lt"/>
              <a:buAutoNum type="arabicPeriod"/>
            </a:pPr>
            <a:r>
              <a:rPr lang="en-US" sz="1300" dirty="0" smtClean="0"/>
              <a:t>Facilitate </a:t>
            </a:r>
            <a:r>
              <a:rPr lang="en-US" sz="1300" dirty="0"/>
              <a:t>market improvements necessary to leverage the capabilities of Advanced Metering Systems (AMS) in the retail market and improve the integrity and availability of AMS data to Market Participants.  </a:t>
            </a:r>
          </a:p>
          <a:p>
            <a:pPr marL="342900" indent="-342900">
              <a:buFont typeface="+mj-lt"/>
              <a:buAutoNum type="arabicPeriod"/>
            </a:pPr>
            <a:r>
              <a:rPr lang="en-US" sz="1300" dirty="0" smtClean="0"/>
              <a:t>Improve </a:t>
            </a:r>
            <a:r>
              <a:rPr lang="en-US" sz="1300" dirty="0"/>
              <a:t>settlement processes to facilitate changes in the ERCOT market </a:t>
            </a:r>
            <a:r>
              <a:rPr lang="en-US" sz="1300" dirty="0" smtClean="0"/>
              <a:t>design.</a:t>
            </a:r>
          </a:p>
          <a:p>
            <a:pPr marL="342900" indent="-342900">
              <a:buFont typeface="+mj-lt"/>
              <a:buAutoNum type="arabicPeriod"/>
            </a:pPr>
            <a:r>
              <a:rPr lang="en-US" sz="1300" dirty="0" smtClean="0"/>
              <a:t>Collaborate </a:t>
            </a:r>
            <a:r>
              <a:rPr lang="en-US" sz="1300" dirty="0"/>
              <a:t>with ERCOT Staff on the review of ancillary service needs and implement changes as </a:t>
            </a:r>
            <a:r>
              <a:rPr lang="en-US" sz="1300" dirty="0" smtClean="0"/>
              <a:t>necessary.</a:t>
            </a:r>
            <a:r>
              <a:rPr lang="en-US" sz="1300" dirty="0"/>
              <a:t>	</a:t>
            </a:r>
          </a:p>
          <a:p>
            <a:pPr marL="342900" indent="-342900">
              <a:buFont typeface="+mj-lt"/>
              <a:buAutoNum type="arabicPeriod"/>
            </a:pPr>
            <a:r>
              <a:rPr lang="en-US" sz="1300" dirty="0" smtClean="0"/>
              <a:t>Maintain </a:t>
            </a:r>
            <a:r>
              <a:rPr lang="en-US" sz="1300" dirty="0"/>
              <a:t>market rules that support open access to the ERCOT markets and transmission </a:t>
            </a:r>
            <a:r>
              <a:rPr lang="en-US" sz="1300" dirty="0" smtClean="0"/>
              <a:t>network.</a:t>
            </a:r>
            <a:r>
              <a:rPr lang="en-US" sz="1300" dirty="0"/>
              <a:t>	</a:t>
            </a:r>
            <a:endParaRPr lang="en-US" sz="1300" dirty="0" smtClean="0"/>
          </a:p>
          <a:p>
            <a:pPr marL="342900" indent="-342900">
              <a:buFont typeface="+mj-lt"/>
              <a:buAutoNum type="arabicPeriod"/>
            </a:pPr>
            <a:r>
              <a:rPr lang="en-US" sz="1300" dirty="0" smtClean="0"/>
              <a:t>Work </a:t>
            </a:r>
            <a:r>
              <a:rPr lang="en-US" sz="1300" dirty="0"/>
              <a:t>with ERCOT Staff to develop Protocols and market improvements that support increased data transparency and data availability to the market.					</a:t>
            </a:r>
          </a:p>
          <a:p>
            <a:pPr marL="342900" indent="-342900">
              <a:buFont typeface="+mj-lt"/>
              <a:buAutoNum type="arabicPeriod"/>
            </a:pPr>
            <a:r>
              <a:rPr lang="en-US" sz="1300" dirty="0" smtClean="0"/>
              <a:t>Work </a:t>
            </a:r>
            <a:r>
              <a:rPr lang="en-US" sz="1300" dirty="0"/>
              <a:t>with ERCOT Staff to ensure appropriate credit and collateral rules exist or are created to facilitate market changes.</a:t>
            </a:r>
            <a:r>
              <a:rPr lang="en-US" sz="1400" dirty="0"/>
              <a:t>																</a:t>
            </a:r>
          </a:p>
        </p:txBody>
      </p:sp>
    </p:spTree>
    <p:extLst>
      <p:ext uri="{BB962C8B-B14F-4D97-AF65-F5344CB8AC3E}">
        <p14:creationId xmlns:p14="http://schemas.microsoft.com/office/powerpoint/2010/main" val="3078763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Alignment of TAC Goals and Approved Revision Requests with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8" name="Rectangle 7"/>
          <p:cNvSpPr/>
          <p:nvPr/>
        </p:nvSpPr>
        <p:spPr>
          <a:xfrm>
            <a:off x="-228600" y="4710385"/>
            <a:ext cx="8610599" cy="1323439"/>
          </a:xfrm>
          <a:prstGeom prst="rect">
            <a:avLst/>
          </a:prstGeom>
        </p:spPr>
        <p:txBody>
          <a:bodyPr wrap="square">
            <a:spAutoFit/>
          </a:bodyPr>
          <a:lstStyle/>
          <a:p>
            <a:endParaRPr lang="en-US" sz="1600" dirty="0" smtClean="0"/>
          </a:p>
          <a:p>
            <a:pPr marL="742950" lvl="1" indent="-285750">
              <a:buFont typeface="Arial" panose="020B0604020202020204" pitchFamily="34" charset="0"/>
              <a:buChar char="•"/>
            </a:pPr>
            <a:r>
              <a:rPr lang="en-US" sz="1600" b="1" dirty="0" smtClean="0">
                <a:solidFill>
                  <a:schemeClr val="tx1">
                    <a:lumMod val="50000"/>
                    <a:lumOff val="50000"/>
                  </a:schemeClr>
                </a:solidFill>
              </a:rPr>
              <a:t>Committee </a:t>
            </a:r>
            <a:r>
              <a:rPr lang="en-US" sz="1600" b="1" dirty="0">
                <a:solidFill>
                  <a:schemeClr val="tx1">
                    <a:lumMod val="50000"/>
                    <a:lumOff val="50000"/>
                  </a:schemeClr>
                </a:solidFill>
              </a:rPr>
              <a:t>Strategic Alignment </a:t>
            </a:r>
            <a:endParaRPr lang="en-US" sz="1600" dirty="0"/>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endParaRPr lang="en-US" sz="1600" dirty="0"/>
          </a:p>
        </p:txBody>
      </p:sp>
      <p:graphicFrame>
        <p:nvGraphicFramePr>
          <p:cNvPr id="11" name="Table 10"/>
          <p:cNvGraphicFramePr>
            <a:graphicFrameLocks noGrp="1"/>
          </p:cNvGraphicFramePr>
          <p:nvPr>
            <p:extLst>
              <p:ext uri="{D42A27DB-BD31-4B8C-83A1-F6EECF244321}">
                <p14:modId xmlns:p14="http://schemas.microsoft.com/office/powerpoint/2010/main" val="224237452"/>
              </p:ext>
            </p:extLst>
          </p:nvPr>
        </p:nvGraphicFramePr>
        <p:xfrm>
          <a:off x="114293" y="1066800"/>
          <a:ext cx="8839210" cy="3810000"/>
        </p:xfrm>
        <a:graphic>
          <a:graphicData uri="http://schemas.openxmlformats.org/drawingml/2006/table">
            <a:tbl>
              <a:tblPr>
                <a:tableStyleId>{5C22544A-7EE6-4342-B048-85BDC9FD1C3A}</a:tableStyleId>
              </a:tblPr>
              <a:tblGrid>
                <a:gridCol w="950553"/>
                <a:gridCol w="524202"/>
                <a:gridCol w="524202"/>
                <a:gridCol w="524202"/>
                <a:gridCol w="549829"/>
                <a:gridCol w="524202"/>
                <a:gridCol w="524202"/>
                <a:gridCol w="524202"/>
                <a:gridCol w="524202"/>
                <a:gridCol w="524202"/>
                <a:gridCol w="524202"/>
                <a:gridCol w="524202"/>
                <a:gridCol w="524202"/>
                <a:gridCol w="524202"/>
                <a:gridCol w="524202"/>
                <a:gridCol w="524202"/>
              </a:tblGrid>
              <a:tr h="381000">
                <a:tc>
                  <a:txBody>
                    <a:bodyPr/>
                    <a:lstStyle/>
                    <a:p>
                      <a:pPr algn="ctr" fontAlgn="b"/>
                      <a:r>
                        <a:rPr lang="en-US" sz="1100" b="1" u="none" strike="noStrike" dirty="0">
                          <a:effectLst/>
                        </a:rPr>
                        <a:t>Request Type</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Goal 1</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bg1">
                        <a:lumMod val="75000"/>
                      </a:schemeClr>
                    </a:solidFill>
                  </a:tcPr>
                </a:tc>
                <a:tc>
                  <a:txBody>
                    <a:bodyPr/>
                    <a:lstStyle/>
                    <a:p>
                      <a:pPr algn="ctr" fontAlgn="b"/>
                      <a:r>
                        <a:rPr lang="en-US" sz="1100" b="1" u="none" strike="noStrike" dirty="0">
                          <a:effectLst/>
                        </a:rPr>
                        <a:t>Goal 2</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accent1">
                        <a:lumMod val="60000"/>
                        <a:lumOff val="40000"/>
                      </a:schemeClr>
                    </a:solidFill>
                  </a:tcPr>
                </a:tc>
                <a:tc>
                  <a:txBody>
                    <a:bodyPr/>
                    <a:lstStyle/>
                    <a:p>
                      <a:pPr algn="ctr" fontAlgn="b"/>
                      <a:r>
                        <a:rPr lang="en-US" sz="1100" b="1" u="none" strike="noStrike" dirty="0">
                          <a:effectLst/>
                        </a:rPr>
                        <a:t>Goal 3</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4</a:t>
                      </a:r>
                      <a:endParaRPr lang="en-US" sz="1100" b="1" i="0" u="none" strike="noStrike" dirty="0">
                        <a:solidFill>
                          <a:srgbClr val="000000"/>
                        </a:solidFill>
                        <a:effectLst/>
                        <a:latin typeface="Calibri" panose="020F0502020204030204" pitchFamily="34" charset="0"/>
                      </a:endParaRPr>
                    </a:p>
                  </a:txBody>
                  <a:tcPr marL="6259" marR="6259" marT="6259" marB="0" anchor="b">
                    <a:solidFill>
                      <a:schemeClr val="accent1">
                        <a:lumMod val="60000"/>
                        <a:lumOff val="40000"/>
                      </a:schemeClr>
                    </a:solidFill>
                  </a:tcPr>
                </a:tc>
                <a:tc>
                  <a:txBody>
                    <a:bodyPr/>
                    <a:lstStyle/>
                    <a:p>
                      <a:pPr algn="ctr" fontAlgn="b"/>
                      <a:r>
                        <a:rPr lang="en-US" sz="1100" b="1" u="none" strike="noStrike" dirty="0">
                          <a:effectLst/>
                        </a:rPr>
                        <a:t>Goal 5</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6</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7</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8</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9</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10</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11</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12</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a:effectLst/>
                        </a:rPr>
                        <a:t>Goal 13</a:t>
                      </a:r>
                      <a:endParaRPr lang="en-US" sz="1100" b="1" i="0" u="none" strike="noStrike">
                        <a:solidFill>
                          <a:srgbClr val="000000"/>
                        </a:solidFill>
                        <a:effectLst/>
                        <a:latin typeface="Calibri" panose="020F0502020204030204" pitchFamily="34" charset="0"/>
                      </a:endParaRPr>
                    </a:p>
                  </a:txBody>
                  <a:tcPr marL="6259" marR="6259" marT="6259" marB="0" anchor="b">
                    <a:solidFill>
                      <a:srgbClr val="00B050"/>
                    </a:solidFill>
                  </a:tcPr>
                </a:tc>
                <a:tc>
                  <a:txBody>
                    <a:bodyPr/>
                    <a:lstStyle/>
                    <a:p>
                      <a:pPr algn="ctr" fontAlgn="b"/>
                      <a:r>
                        <a:rPr lang="en-US" sz="1100" b="1" u="none" strike="noStrike" dirty="0">
                          <a:effectLst/>
                        </a:rPr>
                        <a:t>Goal 14</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FFC000"/>
                    </a:solidFill>
                  </a:tcPr>
                </a:tc>
                <a:tc>
                  <a:txBody>
                    <a:bodyPr/>
                    <a:lstStyle/>
                    <a:p>
                      <a:pPr algn="ctr" fontAlgn="b"/>
                      <a:r>
                        <a:rPr lang="en-US" sz="1100" b="1" u="none" strike="noStrike" dirty="0">
                          <a:effectLst/>
                        </a:rPr>
                        <a:t>Goal 15</a:t>
                      </a:r>
                      <a:endParaRPr lang="en-US" sz="1100" b="1" i="0" u="none" strike="noStrike" dirty="0">
                        <a:solidFill>
                          <a:srgbClr val="000000"/>
                        </a:solidFill>
                        <a:effectLst/>
                        <a:latin typeface="Calibri" panose="020F0502020204030204" pitchFamily="34" charset="0"/>
                      </a:endParaRPr>
                    </a:p>
                  </a:txBody>
                  <a:tcPr marL="6259" marR="6259" marT="6259" marB="0" anchor="b">
                    <a:solidFill>
                      <a:srgbClr val="00B050"/>
                    </a:solidFill>
                  </a:tcPr>
                </a:tc>
              </a:tr>
              <a:tr h="381000">
                <a:tc>
                  <a:txBody>
                    <a:bodyPr/>
                    <a:lstStyle/>
                    <a:p>
                      <a:pPr algn="ctr" fontAlgn="b"/>
                      <a:r>
                        <a:rPr lang="en-US" sz="1100" u="none" strike="noStrike">
                          <a:effectLst/>
                        </a:rPr>
                        <a:t>NOGRR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NPRR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b="0" i="0" u="none" strike="noStrike" dirty="0">
                          <a:solidFill>
                            <a:schemeClr val="dk1"/>
                          </a:solidFill>
                          <a:effectLst/>
                          <a:latin typeface="+mn-lt"/>
                        </a:rPr>
                        <a:t>4</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smtClean="0">
                          <a:effectLst/>
                        </a:rPr>
                        <a:t>15</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a:solidFill>
                            <a:schemeClr val="dk1"/>
                          </a:solidFill>
                          <a:effectLst/>
                          <a:latin typeface="+mn-lt"/>
                        </a:rPr>
                        <a:t>3</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5</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PGRR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4</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RMGRR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b="0" i="0" u="none" strike="noStrike" dirty="0">
                          <a:solidFill>
                            <a:schemeClr val="dk1"/>
                          </a:solidFill>
                          <a:effectLst/>
                          <a:latin typeface="+mn-lt"/>
                        </a:rPr>
                        <a:t>2</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LPGRR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COPMGRR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RRGRR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u="none" strike="noStrike">
                          <a:effectLst/>
                        </a:rPr>
                        <a:t>SMOGRR</a:t>
                      </a:r>
                      <a:endParaRPr lang="en-US" sz="1100" b="0" i="0" u="none" strike="noStrike">
                        <a:solidFill>
                          <a:srgbClr val="000000"/>
                        </a:solidFill>
                        <a:effectLst/>
                        <a:latin typeface="Calibri" panose="020F0502020204030204" pitchFamily="34" charset="0"/>
                      </a:endParaRPr>
                    </a:p>
                  </a:txBody>
                  <a:tcPr marL="6259" marR="6259" marT="6259" marB="0" anchor="b"/>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bg1">
                        <a:lumMod val="75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chemeClr val="accent1">
                        <a:lumMod val="60000"/>
                        <a:lumOff val="40000"/>
                      </a:schemeClr>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FFC000"/>
                    </a:solidFill>
                  </a:tcPr>
                </a:tc>
                <a:tc>
                  <a:txBody>
                    <a:bodyPr/>
                    <a:lstStyle/>
                    <a:p>
                      <a:pPr algn="ctr" fontAlgn="ctr"/>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6259" marR="6259" marT="6259" marB="0" anchor="ctr">
                    <a:solidFill>
                      <a:srgbClr val="00B050"/>
                    </a:solidFill>
                  </a:tcPr>
                </a:tc>
              </a:tr>
              <a:tr h="381000">
                <a:tc>
                  <a:txBody>
                    <a:bodyPr/>
                    <a:lstStyle/>
                    <a:p>
                      <a:pPr algn="ctr" fontAlgn="b"/>
                      <a:r>
                        <a:rPr lang="en-US" sz="1100" b="1" u="none" strike="noStrike">
                          <a:effectLst/>
                        </a:rPr>
                        <a:t>Grand Total</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 </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a:solidFill>
                            <a:schemeClr val="dk1"/>
                          </a:solidFill>
                          <a:effectLst/>
                          <a:latin typeface="+mn-lt"/>
                        </a:rPr>
                        <a:t>9</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2</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smtClean="0">
                          <a:solidFill>
                            <a:schemeClr val="dk1"/>
                          </a:solidFill>
                          <a:effectLst/>
                          <a:latin typeface="+mn-lt"/>
                        </a:rPr>
                        <a:t>20</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a:solidFill>
                            <a:schemeClr val="dk1"/>
                          </a:solidFill>
                          <a:effectLst/>
                          <a:latin typeface="+mn-lt"/>
                        </a:rPr>
                        <a:t>2</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i="0" u="none" strike="noStrike" dirty="0">
                          <a:solidFill>
                            <a:schemeClr val="dk1"/>
                          </a:solidFill>
                          <a:effectLst/>
                          <a:latin typeface="+mn-lt"/>
                        </a:rPr>
                        <a:t>3</a:t>
                      </a:r>
                      <a:endParaRPr lang="en-US" sz="1100" b="1" i="0" u="none" strike="noStrike" dirty="0">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 </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3</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a:effectLst/>
                        </a:rPr>
                        <a:t>6</a:t>
                      </a:r>
                      <a:endParaRPr lang="en-US" sz="1100" b="1" i="0" u="none" strike="noStrike">
                        <a:solidFill>
                          <a:srgbClr val="000000"/>
                        </a:solidFill>
                        <a:effectLst/>
                        <a:latin typeface="Calibri" panose="020F0502020204030204" pitchFamily="34" charset="0"/>
                      </a:endParaRPr>
                    </a:p>
                  </a:txBody>
                  <a:tcPr marL="6259" marR="6259" marT="6259" marB="0" anchor="b"/>
                </a:tc>
                <a:tc>
                  <a:txBody>
                    <a:bodyPr/>
                    <a:lstStyle/>
                    <a:p>
                      <a:pPr algn="ctr" fontAlgn="b"/>
                      <a:r>
                        <a:rPr lang="en-US" sz="1100" b="1" u="none" strike="noStrike" dirty="0">
                          <a:effectLst/>
                        </a:rPr>
                        <a:t>2</a:t>
                      </a:r>
                      <a:endParaRPr lang="en-US" sz="1100" b="1" i="0" u="none" strike="noStrike" dirty="0">
                        <a:solidFill>
                          <a:srgbClr val="000000"/>
                        </a:solidFill>
                        <a:effectLst/>
                        <a:latin typeface="Calibri" panose="020F0502020204030204" pitchFamily="34" charset="0"/>
                      </a:endParaRPr>
                    </a:p>
                  </a:txBody>
                  <a:tcPr marL="6259" marR="6259" marT="6259" marB="0" anchor="b"/>
                </a:tc>
              </a:tr>
            </a:tbl>
          </a:graphicData>
        </a:graphic>
      </p:graphicFrame>
    </p:spTree>
    <p:extLst>
      <p:ext uri="{BB962C8B-B14F-4D97-AF65-F5344CB8AC3E}">
        <p14:creationId xmlns:p14="http://schemas.microsoft.com/office/powerpoint/2010/main" val="3338917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927" y="191049"/>
            <a:ext cx="8458200" cy="570951"/>
          </a:xfrm>
        </p:spPr>
        <p:txBody>
          <a:bodyPr/>
          <a:lstStyle/>
          <a:p>
            <a:r>
              <a:rPr lang="en-US" sz="2400" dirty="0" smtClean="0"/>
              <a:t>Approved Revision Requests Mapped to ERCOT Strategic Pillars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
        <p:nvSpPr>
          <p:cNvPr id="7" name="Rectangle 6"/>
          <p:cNvSpPr/>
          <p:nvPr/>
        </p:nvSpPr>
        <p:spPr>
          <a:xfrm>
            <a:off x="306727" y="952738"/>
            <a:ext cx="8610599" cy="1569660"/>
          </a:xfrm>
          <a:prstGeom prst="rect">
            <a:avLst/>
          </a:prstGeom>
        </p:spPr>
        <p:txBody>
          <a:bodyPr wrap="square">
            <a:spAutoFit/>
          </a:bodyPr>
          <a:lstStyle/>
          <a:p>
            <a:endParaRPr lang="en-US" sz="1600" dirty="0" smtClean="0"/>
          </a:p>
          <a:p>
            <a:r>
              <a:rPr lang="en-US" sz="1600" dirty="0" smtClean="0"/>
              <a:t>Revision </a:t>
            </a:r>
            <a:r>
              <a:rPr lang="en-US" sz="1600" dirty="0"/>
              <a:t>Requests approved to date and alignment with ERCOT Strategic Pillars:</a:t>
            </a:r>
          </a:p>
          <a:p>
            <a:pPr marL="742950" lvl="1" indent="-285750">
              <a:buFont typeface="Arial" panose="020B0604020202020204" pitchFamily="34" charset="0"/>
              <a:buChar char="•"/>
            </a:pPr>
            <a:r>
              <a:rPr lang="en-US" sz="1600" b="1" dirty="0">
                <a:solidFill>
                  <a:schemeClr val="tx1">
                    <a:lumMod val="50000"/>
                    <a:lumOff val="50000"/>
                  </a:schemeClr>
                </a:solidFill>
              </a:rPr>
              <a:t>Committee Strategic Alignment </a:t>
            </a:r>
            <a:r>
              <a:rPr lang="en-US" sz="1600" dirty="0"/>
              <a:t>– 0%</a:t>
            </a:r>
          </a:p>
          <a:p>
            <a:pPr marL="742950" lvl="1" indent="-285750">
              <a:buFont typeface="Arial" panose="020B0604020202020204" pitchFamily="34" charset="0"/>
              <a:buChar char="•"/>
            </a:pPr>
            <a:r>
              <a:rPr lang="en-US" sz="1600" b="1" dirty="0" smtClean="0">
                <a:solidFill>
                  <a:schemeClr val="accent4">
                    <a:lumMod val="50000"/>
                    <a:lumOff val="50000"/>
                  </a:schemeClr>
                </a:solidFill>
              </a:rPr>
              <a:t>Operational Reliability </a:t>
            </a:r>
            <a:r>
              <a:rPr lang="en-US" sz="1600" dirty="0" smtClean="0"/>
              <a:t>– 26% </a:t>
            </a:r>
          </a:p>
          <a:p>
            <a:pPr marL="742950" lvl="1" indent="-285750">
              <a:buFont typeface="Arial" panose="020B0604020202020204" pitchFamily="34" charset="0"/>
              <a:buChar char="•"/>
            </a:pPr>
            <a:r>
              <a:rPr lang="en-US" sz="1600" b="1" dirty="0" smtClean="0">
                <a:solidFill>
                  <a:srgbClr val="00B050"/>
                </a:solidFill>
              </a:rPr>
              <a:t>Flexible </a:t>
            </a:r>
            <a:r>
              <a:rPr lang="en-US" sz="1600" b="1" dirty="0">
                <a:solidFill>
                  <a:srgbClr val="00B050"/>
                </a:solidFill>
              </a:rPr>
              <a:t>Market Design </a:t>
            </a:r>
            <a:r>
              <a:rPr lang="en-US" sz="1600" dirty="0"/>
              <a:t>– </a:t>
            </a:r>
            <a:r>
              <a:rPr lang="en-US" sz="1600" dirty="0" smtClean="0"/>
              <a:t>57%</a:t>
            </a:r>
            <a:endParaRPr lang="en-US" sz="1600" dirty="0"/>
          </a:p>
          <a:p>
            <a:pPr marL="742950" lvl="1" indent="-285750">
              <a:buFont typeface="Arial" panose="020B0604020202020204" pitchFamily="34" charset="0"/>
              <a:buChar char="•"/>
            </a:pPr>
            <a:r>
              <a:rPr lang="en-US" sz="1600" b="1" dirty="0">
                <a:solidFill>
                  <a:srgbClr val="FFC000"/>
                </a:solidFill>
              </a:rPr>
              <a:t>Data Transparency and Access </a:t>
            </a:r>
            <a:r>
              <a:rPr lang="en-US" sz="1600" dirty="0"/>
              <a:t>– </a:t>
            </a:r>
            <a:r>
              <a:rPr lang="en-US" sz="1600" dirty="0" smtClean="0"/>
              <a:t>17%</a:t>
            </a:r>
            <a:endParaRPr lang="en-US" sz="1600" dirty="0"/>
          </a:p>
        </p:txBody>
      </p:sp>
      <p:graphicFrame>
        <p:nvGraphicFramePr>
          <p:cNvPr id="6" name="Table 5"/>
          <p:cNvGraphicFramePr>
            <a:graphicFrameLocks noGrp="1"/>
          </p:cNvGraphicFramePr>
          <p:nvPr>
            <p:extLst>
              <p:ext uri="{D42A27DB-BD31-4B8C-83A1-F6EECF244321}">
                <p14:modId xmlns:p14="http://schemas.microsoft.com/office/powerpoint/2010/main" val="2785113831"/>
              </p:ext>
            </p:extLst>
          </p:nvPr>
        </p:nvGraphicFramePr>
        <p:xfrm>
          <a:off x="533400" y="2672624"/>
          <a:ext cx="7320744" cy="3324225"/>
        </p:xfrm>
        <a:graphic>
          <a:graphicData uri="http://schemas.openxmlformats.org/drawingml/2006/table">
            <a:tbl>
              <a:tblPr>
                <a:tableStyleId>{5C22544A-7EE6-4342-B048-85BDC9FD1C3A}</a:tableStyleId>
              </a:tblPr>
              <a:tblGrid>
                <a:gridCol w="1292454"/>
                <a:gridCol w="1608690"/>
                <a:gridCol w="1524000"/>
                <a:gridCol w="1447800"/>
                <a:gridCol w="1447800"/>
              </a:tblGrid>
              <a:tr h="200025">
                <a:tc>
                  <a:txBody>
                    <a:bodyPr/>
                    <a:lstStyle/>
                    <a:p>
                      <a:pPr algn="l" fontAlgn="b"/>
                      <a:endParaRPr lang="en-US" sz="1400" b="1" i="0" u="none" strike="noStrike" dirty="0">
                        <a:solidFill>
                          <a:srgbClr val="000000"/>
                        </a:solidFill>
                        <a:effectLst/>
                        <a:latin typeface="Calibri" panose="020F0502020204030204" pitchFamily="34" charset="0"/>
                      </a:endParaRPr>
                    </a:p>
                  </a:txBody>
                  <a:tcPr marL="9525" marR="9525" marT="9525" marB="0" anchor="b"/>
                </a:tc>
                <a:tc gridSpan="4">
                  <a:txBody>
                    <a:bodyPr/>
                    <a:lstStyle/>
                    <a:p>
                      <a:pPr algn="ctr" fontAlgn="b"/>
                      <a:r>
                        <a:rPr lang="en-US" sz="1400" b="1" u="none" strike="noStrike" dirty="0">
                          <a:effectLst/>
                        </a:rPr>
                        <a:t>Strategic Pillar</a:t>
                      </a:r>
                      <a:endParaRPr lang="en-US" sz="1400" b="1" i="0" u="none" strike="noStrike" dirty="0">
                        <a:solidFill>
                          <a:srgbClr val="FFFFFF"/>
                        </a:solidFill>
                        <a:effectLst/>
                        <a:latin typeface="Calibri" panose="020F050202020403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r>
              <a:tr h="485775">
                <a:tc>
                  <a:txBody>
                    <a:bodyPr/>
                    <a:lstStyle/>
                    <a:p>
                      <a:pPr algn="ctr" fontAlgn="b"/>
                      <a:r>
                        <a:rPr lang="en-US" sz="1400" b="1" u="none" strike="noStrike" dirty="0">
                          <a:effectLst/>
                        </a:rPr>
                        <a:t>Request Type</a:t>
                      </a:r>
                      <a:endParaRPr lang="en-US" sz="1400" b="1" i="0" u="none" strike="noStrike" dirty="0">
                        <a:solidFill>
                          <a:srgbClr val="FFFFFF"/>
                        </a:solidFill>
                        <a:effectLst/>
                        <a:latin typeface="Calibri" panose="020F0502020204030204" pitchFamily="34" charset="0"/>
                      </a:endParaRPr>
                    </a:p>
                  </a:txBody>
                  <a:tcPr marL="9525" marR="9525" marT="9525" marB="0" anchor="b"/>
                </a:tc>
                <a:tc>
                  <a:txBody>
                    <a:bodyPr/>
                    <a:lstStyle/>
                    <a:p>
                      <a:pPr algn="ctr" fontAlgn="ctr"/>
                      <a:r>
                        <a:rPr lang="en-US" sz="1400" b="1" u="none" strike="noStrike" dirty="0">
                          <a:effectLst/>
                        </a:rPr>
                        <a:t>Committee Strategic Alignment</a:t>
                      </a:r>
                      <a:endParaRPr lang="en-US" sz="1400" b="1"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c>
                  <a:txBody>
                    <a:bodyPr/>
                    <a:lstStyle/>
                    <a:p>
                      <a:pPr algn="ctr" fontAlgn="ctr"/>
                      <a:r>
                        <a:rPr lang="en-US" sz="1400" b="1" u="none" strike="noStrike" dirty="0">
                          <a:effectLst/>
                        </a:rPr>
                        <a:t>Operational Reliability</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F0"/>
                    </a:solidFill>
                  </a:tcPr>
                </a:tc>
                <a:tc>
                  <a:txBody>
                    <a:bodyPr/>
                    <a:lstStyle/>
                    <a:p>
                      <a:pPr algn="ctr" fontAlgn="ctr"/>
                      <a:r>
                        <a:rPr lang="en-US" sz="1400" b="1" u="none" strike="noStrike" dirty="0">
                          <a:effectLst/>
                        </a:rPr>
                        <a:t>Flexible Market Design</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00B050"/>
                    </a:solidFill>
                  </a:tcPr>
                </a:tc>
                <a:tc>
                  <a:txBody>
                    <a:bodyPr/>
                    <a:lstStyle/>
                    <a:p>
                      <a:pPr algn="ctr" fontAlgn="ctr"/>
                      <a:r>
                        <a:rPr lang="en-US" sz="1400" b="1" u="none" strike="noStrike" dirty="0">
                          <a:effectLst/>
                        </a:rPr>
                        <a:t>Data Transparency and Access</a:t>
                      </a:r>
                      <a:endParaRPr lang="en-US" sz="1400" b="1" i="0" u="none" strike="noStrike" dirty="0">
                        <a:solidFill>
                          <a:srgbClr val="000000"/>
                        </a:solidFill>
                        <a:effectLst/>
                        <a:latin typeface="Calibri" panose="020F0502020204030204" pitchFamily="34" charset="0"/>
                      </a:endParaRPr>
                    </a:p>
                  </a:txBody>
                  <a:tcPr marL="9525" marR="9525" marT="9525" marB="0" anchor="ctr">
                    <a:solidFill>
                      <a:srgbClr val="FFC000"/>
                    </a:solidFill>
                  </a:tcPr>
                </a:tc>
              </a:tr>
              <a:tr h="200025">
                <a:tc>
                  <a:txBody>
                    <a:bodyPr/>
                    <a:lstStyle/>
                    <a:p>
                      <a:pPr algn="ctr" fontAlgn="b"/>
                      <a:r>
                        <a:rPr lang="en-US" sz="1400" u="none" strike="noStrike">
                          <a:effectLst/>
                        </a:rPr>
                        <a:t>NOGRR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1</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NPRR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5</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smtClean="0">
                          <a:solidFill>
                            <a:schemeClr val="dk1"/>
                          </a:solidFill>
                          <a:effectLst/>
                          <a:latin typeface="+mn-lt"/>
                        </a:rPr>
                        <a:t>17</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5</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PGRR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5</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3</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1</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RMGRR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2</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SCR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b="0" i="0" u="none" strike="noStrike" dirty="0">
                          <a:solidFill>
                            <a:schemeClr val="dk1"/>
                          </a:solidFill>
                          <a:effectLst/>
                          <a:latin typeface="+mn-lt"/>
                        </a:rPr>
                        <a:t>1</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LPGRR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1</a:t>
                      </a:r>
                      <a:endParaRPr lang="en-US" sz="1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VCMRR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COPMGRR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RRGRR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u="none" strike="noStrike">
                          <a:effectLst/>
                        </a:rPr>
                        <a:t>SMOGRR</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a:effectLst/>
                        </a:rPr>
                        <a:t>0</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9525" marR="9525" marT="9525" marB="0" anchor="b"/>
                </a:tc>
              </a:tr>
              <a:tr h="200025">
                <a:tc>
                  <a:txBody>
                    <a:bodyPr/>
                    <a:lstStyle/>
                    <a:p>
                      <a:pPr algn="ctr" fontAlgn="b"/>
                      <a:r>
                        <a:rPr lang="en-US" sz="1400" b="1" u="none" strike="noStrike">
                          <a:effectLst/>
                        </a:rPr>
                        <a:t>Totals</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a:effectLst/>
                        </a:rPr>
                        <a:t>0</a:t>
                      </a:r>
                      <a:endParaRPr lang="en-US" sz="1400" b="1" i="0" u="none" strike="noStrike">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dirty="0" smtClean="0">
                          <a:effectLst/>
                        </a:rPr>
                        <a:t>11</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u="none" strike="noStrike" dirty="0" smtClean="0">
                          <a:effectLst/>
                        </a:rPr>
                        <a:t>24</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c>
                  <a:txBody>
                    <a:bodyPr/>
                    <a:lstStyle/>
                    <a:p>
                      <a:pPr algn="r" fontAlgn="b"/>
                      <a:r>
                        <a:rPr lang="en-US" sz="1400" b="1" i="0" u="none" strike="noStrike" dirty="0">
                          <a:solidFill>
                            <a:schemeClr val="dk1"/>
                          </a:solidFill>
                          <a:effectLst/>
                          <a:latin typeface="+mn-lt"/>
                        </a:rPr>
                        <a:t>7</a:t>
                      </a:r>
                      <a:endParaRPr lang="en-US" sz="1400" b="1" i="0" u="none" strike="noStrike" dirty="0">
                        <a:solidFill>
                          <a:srgbClr val="000000"/>
                        </a:solidFill>
                        <a:effectLst/>
                        <a:latin typeface="Calibri" panose="020F0502020204030204" pitchFamily="34" charset="0"/>
                      </a:endParaRPr>
                    </a:p>
                  </a:txBody>
                  <a:tcPr marL="9525" marR="9525" marT="9525" marB="0" anchor="b">
                    <a:solidFill>
                      <a:schemeClr val="accent6">
                        <a:lumMod val="20000"/>
                        <a:lumOff val="80000"/>
                      </a:schemeClr>
                    </a:solidFill>
                  </a:tcPr>
                </a:tc>
              </a:tr>
            </a:tbl>
          </a:graphicData>
        </a:graphic>
      </p:graphicFrame>
    </p:spTree>
    <p:extLst>
      <p:ext uri="{BB962C8B-B14F-4D97-AF65-F5344CB8AC3E}">
        <p14:creationId xmlns:p14="http://schemas.microsoft.com/office/powerpoint/2010/main" val="2134121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2017 TAC Endorsements/Approvals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
        <p:nvSpPr>
          <p:cNvPr id="6" name="Rectangle 5"/>
          <p:cNvSpPr/>
          <p:nvPr/>
        </p:nvSpPr>
        <p:spPr>
          <a:xfrm>
            <a:off x="356118" y="938546"/>
            <a:ext cx="8444685" cy="3490186"/>
          </a:xfrm>
          <a:prstGeom prst="rect">
            <a:avLst/>
          </a:prstGeom>
        </p:spPr>
        <p:txBody>
          <a:bodyPr wrap="square">
            <a:spAutoFit/>
          </a:bodyPr>
          <a:lstStyle/>
          <a:p>
            <a:pPr marL="285750" indent="-285750">
              <a:buFont typeface="Arial" panose="020B0604020202020204" pitchFamily="34" charset="0"/>
              <a:buChar char="•"/>
            </a:pPr>
            <a:r>
              <a:rPr lang="en-US" b="1" dirty="0"/>
              <a:t>Endorsed Other Binding Document - Setting the Shadow Price Caps and Power Balance Penalties in Security Constrained Economic Dispatch</a:t>
            </a:r>
          </a:p>
          <a:p>
            <a:pPr marL="285750" lvl="1" indent="-285750">
              <a:lnSpc>
                <a:spcPct val="80000"/>
              </a:lnSpc>
              <a:buFont typeface="Arial" panose="020B0604020202020204" pitchFamily="34" charset="0"/>
              <a:buChar char="•"/>
              <a:defRPr/>
            </a:pPr>
            <a:endParaRPr lang="en-US" altLang="en-US" b="1" dirty="0" smtClean="0"/>
          </a:p>
          <a:p>
            <a:pPr marL="285750" lvl="1" indent="-285750">
              <a:lnSpc>
                <a:spcPct val="80000"/>
              </a:lnSpc>
              <a:buFont typeface="Arial" panose="020B0604020202020204" pitchFamily="34" charset="0"/>
              <a:buChar char="•"/>
              <a:defRPr/>
            </a:pPr>
            <a:r>
              <a:rPr lang="en-US" altLang="en-US" b="1" dirty="0" smtClean="0"/>
              <a:t>Annual </a:t>
            </a:r>
            <a:r>
              <a:rPr lang="en-US" altLang="en-US" b="1" dirty="0"/>
              <a:t>Review of Other Binding Document </a:t>
            </a:r>
            <a:r>
              <a:rPr lang="en-US" altLang="en-US" b="1" dirty="0" smtClean="0"/>
              <a:t>List  </a:t>
            </a:r>
            <a:endParaRPr lang="en-US" altLang="en-US" b="1" dirty="0"/>
          </a:p>
          <a:p>
            <a:pPr marL="285750" indent="-285750">
              <a:buFont typeface="Arial" panose="020B0604020202020204" pitchFamily="34" charset="0"/>
              <a:buChar char="•"/>
            </a:pPr>
            <a:endParaRPr lang="en-US" sz="1400" dirty="0" smtClean="0"/>
          </a:p>
          <a:p>
            <a:pPr marL="285750" lvl="1" indent="-285750">
              <a:buFont typeface="Arial" panose="020B0604020202020204" pitchFamily="34" charset="0"/>
              <a:buChar char="•"/>
            </a:pPr>
            <a:r>
              <a:rPr lang="en-US" b="1" dirty="0" smtClean="0"/>
              <a:t>Endorsed the Multi-Interval </a:t>
            </a:r>
            <a:r>
              <a:rPr lang="en-US" b="1" dirty="0"/>
              <a:t>Real-Time Market Feasibility </a:t>
            </a:r>
            <a:r>
              <a:rPr lang="en-US" b="1" dirty="0" smtClean="0"/>
              <a:t>Study </a:t>
            </a:r>
          </a:p>
          <a:p>
            <a:pPr marL="285750" lvl="1"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b="1" dirty="0"/>
              <a:t>Approved CRR Activity Calendar </a:t>
            </a:r>
            <a:r>
              <a:rPr lang="en-US" b="1" dirty="0" smtClean="0"/>
              <a:t>Updates</a:t>
            </a:r>
            <a:endParaRPr lang="en-US" b="1" dirty="0"/>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en-US" b="1" dirty="0"/>
              <a:t>Endorsed Option 2 of Far West Texas RPG </a:t>
            </a:r>
            <a:r>
              <a:rPr lang="en-US" b="1" dirty="0" smtClean="0"/>
              <a:t>Project</a:t>
            </a:r>
          </a:p>
          <a:p>
            <a:pPr marL="285750" indent="-285750">
              <a:buFont typeface="Arial" panose="020B0604020202020204" pitchFamily="34" charset="0"/>
              <a:buChar char="•"/>
            </a:pPr>
            <a:endParaRPr lang="en-US" sz="1400" b="1" dirty="0"/>
          </a:p>
          <a:p>
            <a:pPr marL="285750" indent="-285750">
              <a:buFont typeface="Arial" panose="020B0604020202020204" pitchFamily="34" charset="0"/>
              <a:buChar char="•"/>
            </a:pPr>
            <a:r>
              <a:rPr lang="en-US" b="1" dirty="0"/>
              <a:t>Annual TAC/TAC Subcommittee </a:t>
            </a:r>
            <a:r>
              <a:rPr lang="en-US" b="1" dirty="0" smtClean="0"/>
              <a:t>Procedural and Structural </a:t>
            </a:r>
            <a:r>
              <a:rPr lang="en-US" b="1" dirty="0"/>
              <a:t>Review	</a:t>
            </a:r>
            <a:r>
              <a:rPr lang="en-US" sz="1400" dirty="0"/>
              <a:t>														</a:t>
            </a:r>
          </a:p>
        </p:txBody>
      </p:sp>
    </p:spTree>
    <p:extLst>
      <p:ext uri="{BB962C8B-B14F-4D97-AF65-F5344CB8AC3E}">
        <p14:creationId xmlns:p14="http://schemas.microsoft.com/office/powerpoint/2010/main" val="360986515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C163D459-1C05-483F-85D1-C9E478EC32CC}">
  <ds:schemaRefs>
    <ds:schemaRef ds:uri="http://schemas.microsoft.com/office/infopath/2007/PartnerControls"/>
    <ds:schemaRef ds:uri="http://schemas.microsoft.com/office/2006/documentManagement/types"/>
    <ds:schemaRef ds:uri="http://purl.org/dc/elements/1.1/"/>
    <ds:schemaRef ds:uri="http://purl.org/dc/dcmitype/"/>
    <ds:schemaRef ds:uri="c34af464-7aa1-4edd-9be4-83dffc1cb926"/>
    <ds:schemaRef ds:uri="http://schemas.microsoft.com/office/2006/metadata/properties"/>
    <ds:schemaRef ds:uri="http://purl.org/dc/term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75107C8-DC22-41ED-81EF-363FA845221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1837</TotalTime>
  <Words>297</Words>
  <Application>Microsoft Office PowerPoint</Application>
  <PresentationFormat>On-screen Show (4:3)</PresentationFormat>
  <Paragraphs>266</Paragraphs>
  <Slides>4</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Inside pages</vt:lpstr>
      <vt:lpstr>2017 TAC Goals</vt:lpstr>
      <vt:lpstr>Alignment of TAC Goals and Approved Revision Requests with ERCOT Strategic Pillars</vt:lpstr>
      <vt:lpstr>Approved Revision Requests Mapped to ERCOT Strategic Pillars</vt:lpstr>
      <vt:lpstr>Additional 2017 TAC Endorsements/Approvals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Suzy Clifton </cp:lastModifiedBy>
  <cp:revision>80</cp:revision>
  <cp:lastPrinted>2016-06-01T12:48:46Z</cp:lastPrinted>
  <dcterms:created xsi:type="dcterms:W3CDTF">2016-01-21T15:20:31Z</dcterms:created>
  <dcterms:modified xsi:type="dcterms:W3CDTF">2017-08-24T16:48:51Z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