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65" r:id="rId6"/>
    <p:sldMasterId id="2147483682" r:id="rId7"/>
    <p:sldMasterId id="2147483699" r:id="rId8"/>
  </p:sldMasterIdLst>
  <p:notesMasterIdLst>
    <p:notesMasterId r:id="rId28"/>
  </p:notesMasterIdLst>
  <p:handoutMasterIdLst>
    <p:handoutMasterId r:id="rId29"/>
  </p:handoutMasterIdLst>
  <p:sldIdLst>
    <p:sldId id="260" r:id="rId9"/>
    <p:sldId id="317" r:id="rId10"/>
    <p:sldId id="271" r:id="rId11"/>
    <p:sldId id="320" r:id="rId12"/>
    <p:sldId id="323" r:id="rId13"/>
    <p:sldId id="324" r:id="rId14"/>
    <p:sldId id="325" r:id="rId15"/>
    <p:sldId id="283" r:id="rId16"/>
    <p:sldId id="326" r:id="rId17"/>
    <p:sldId id="267" r:id="rId18"/>
    <p:sldId id="286" r:id="rId19"/>
    <p:sldId id="307" r:id="rId20"/>
    <p:sldId id="327" r:id="rId21"/>
    <p:sldId id="318" r:id="rId22"/>
    <p:sldId id="269" r:id="rId23"/>
    <p:sldId id="305" r:id="rId24"/>
    <p:sldId id="306" r:id="rId25"/>
    <p:sldId id="322" r:id="rId26"/>
    <p:sldId id="321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627" autoAdjust="0"/>
  </p:normalViewPr>
  <p:slideViewPr>
    <p:cSldViewPr showGuides="1">
      <p:cViewPr varScale="1">
        <p:scale>
          <a:sx n="104" d="100"/>
          <a:sy n="104" d="100"/>
        </p:scale>
        <p:origin x="126" y="24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Analysis\2017\170526%20NPRR821%20Balancing%20Account%20Impact%20Analysis%20for%20CMWG\Estimate%20of%20Balancing%20Account%20Impacts%20of%20NPRR821%20-%20June%20'17%20CMW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pw0028\Market%20Operations%20Support\Market%20Analysis\Analysis\2017\170526%20NPRR821%20Balancing%20Account%20Impact%20Analysis%20for%20CMWG\Estimate%20of%20Balancing%20Account%20Impacts%20of%20NPRR821%20-%20June%20'17%20CMWG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Estimated Impact to the Rollin</a:t>
            </a:r>
            <a:r>
              <a:rPr lang="en-US" baseline="0"/>
              <a:t>g CRR Balancing Account</a:t>
            </a:r>
            <a:endParaRPr lang="en-US"/>
          </a:p>
        </c:rich>
      </c:tx>
      <c:layout>
        <c:manualLayout>
          <c:xMode val="edge"/>
          <c:yMode val="edge"/>
          <c:x val="0.15442197423243395"/>
          <c:y val="1.19684116862210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Actual</c:v>
          </c:tx>
          <c:spPr>
            <a:solidFill>
              <a:srgbClr val="00AEC7"/>
            </a:solidFill>
            <a:ln>
              <a:solidFill>
                <a:schemeClr val="accent1"/>
              </a:solidFill>
            </a:ln>
            <a:effectLst/>
          </c:spPr>
          <c:invertIfNegative val="0"/>
          <c:cat>
            <c:numRef>
              <c:f>'Monthly Values'!$A$40:$A$79</c:f>
              <c:numCache>
                <c:formatCode>mmm\ \'yy</c:formatCode>
                <c:ptCount val="40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</c:numCache>
            </c:numRef>
          </c:cat>
          <c:val>
            <c:numRef>
              <c:f>'Monthly Values'!$J$40:$J$79</c:f>
              <c:numCache>
                <c:formatCode>"$"#,##0.00</c:formatCode>
                <c:ptCount val="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20580</c:v>
                </c:pt>
                <c:pt idx="12">
                  <c:v>1767929</c:v>
                </c:pt>
                <c:pt idx="13">
                  <c:v>3864535</c:v>
                </c:pt>
                <c:pt idx="14">
                  <c:v>6717548</c:v>
                </c:pt>
                <c:pt idx="15">
                  <c:v>7988176.04</c:v>
                </c:pt>
                <c:pt idx="16">
                  <c:v>6692320.7800000003</c:v>
                </c:pt>
                <c:pt idx="17">
                  <c:v>9903649.5700000003</c:v>
                </c:pt>
                <c:pt idx="18">
                  <c:v>10000000</c:v>
                </c:pt>
                <c:pt idx="19">
                  <c:v>10000000</c:v>
                </c:pt>
                <c:pt idx="20">
                  <c:v>10000000</c:v>
                </c:pt>
                <c:pt idx="21">
                  <c:v>10000000</c:v>
                </c:pt>
                <c:pt idx="22">
                  <c:v>10000000</c:v>
                </c:pt>
                <c:pt idx="23">
                  <c:v>10000000</c:v>
                </c:pt>
                <c:pt idx="24">
                  <c:v>10000000</c:v>
                </c:pt>
                <c:pt idx="25">
                  <c:v>10000000</c:v>
                </c:pt>
                <c:pt idx="26">
                  <c:v>10000000</c:v>
                </c:pt>
                <c:pt idx="27">
                  <c:v>10000000</c:v>
                </c:pt>
                <c:pt idx="28">
                  <c:v>10000000</c:v>
                </c:pt>
                <c:pt idx="29">
                  <c:v>10000000</c:v>
                </c:pt>
                <c:pt idx="30">
                  <c:v>10000000</c:v>
                </c:pt>
                <c:pt idx="31">
                  <c:v>10000000</c:v>
                </c:pt>
                <c:pt idx="32">
                  <c:v>10000000</c:v>
                </c:pt>
                <c:pt idx="33">
                  <c:v>10000000</c:v>
                </c:pt>
                <c:pt idx="34">
                  <c:v>4294673.9400000004</c:v>
                </c:pt>
                <c:pt idx="35">
                  <c:v>5056687.29</c:v>
                </c:pt>
                <c:pt idx="36">
                  <c:v>10000000</c:v>
                </c:pt>
                <c:pt idx="37">
                  <c:v>10000000</c:v>
                </c:pt>
                <c:pt idx="38">
                  <c:v>10000000</c:v>
                </c:pt>
                <c:pt idx="39">
                  <c:v>10000000</c:v>
                </c:pt>
              </c:numCache>
            </c:numRef>
          </c:val>
        </c:ser>
        <c:ser>
          <c:idx val="1"/>
          <c:order val="1"/>
          <c:tx>
            <c:v>Estimated</c:v>
          </c:tx>
          <c:spPr>
            <a:solidFill>
              <a:srgbClr val="5B6770"/>
            </a:solidFill>
            <a:ln>
              <a:solidFill>
                <a:schemeClr val="accent1"/>
              </a:solidFill>
            </a:ln>
            <a:effectLst/>
          </c:spPr>
          <c:invertIfNegative val="0"/>
          <c:cat>
            <c:numRef>
              <c:f>'Monthly Values'!$A$40:$A$79</c:f>
              <c:numCache>
                <c:formatCode>mmm\ \'yy</c:formatCode>
                <c:ptCount val="40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</c:numCache>
            </c:numRef>
          </c:cat>
          <c:val>
            <c:numRef>
              <c:f>'Monthly Values'!$V$40:$V$79</c:f>
              <c:numCache>
                <c:formatCode>"$"#,##0.00</c:formatCode>
                <c:ptCount val="4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1262408.2884588314</c:v>
                </c:pt>
                <c:pt idx="13">
                  <c:v>2929297.482280069</c:v>
                </c:pt>
                <c:pt idx="14">
                  <c:v>5015303.6562477155</c:v>
                </c:pt>
                <c:pt idx="15">
                  <c:v>5773233.2182586677</c:v>
                </c:pt>
                <c:pt idx="16">
                  <c:v>3371361.4408703689</c:v>
                </c:pt>
                <c:pt idx="17">
                  <c:v>6188236.381602603</c:v>
                </c:pt>
                <c:pt idx="18">
                  <c:v>10000000</c:v>
                </c:pt>
                <c:pt idx="19">
                  <c:v>10000000</c:v>
                </c:pt>
                <c:pt idx="20">
                  <c:v>10000000</c:v>
                </c:pt>
                <c:pt idx="21">
                  <c:v>10000000</c:v>
                </c:pt>
                <c:pt idx="22">
                  <c:v>10000000</c:v>
                </c:pt>
                <c:pt idx="23">
                  <c:v>10000000</c:v>
                </c:pt>
                <c:pt idx="24">
                  <c:v>10000000</c:v>
                </c:pt>
                <c:pt idx="25">
                  <c:v>10000000</c:v>
                </c:pt>
                <c:pt idx="26">
                  <c:v>10000000</c:v>
                </c:pt>
                <c:pt idx="27">
                  <c:v>10000000</c:v>
                </c:pt>
                <c:pt idx="28">
                  <c:v>10000000</c:v>
                </c:pt>
                <c:pt idx="29">
                  <c:v>10000000</c:v>
                </c:pt>
                <c:pt idx="30">
                  <c:v>10000000</c:v>
                </c:pt>
                <c:pt idx="31">
                  <c:v>10000000</c:v>
                </c:pt>
                <c:pt idx="32">
                  <c:v>10000000</c:v>
                </c:pt>
                <c:pt idx="33">
                  <c:v>10000000</c:v>
                </c:pt>
                <c:pt idx="34">
                  <c:v>3733020.9446890308</c:v>
                </c:pt>
                <c:pt idx="35">
                  <c:v>4379469.9917910593</c:v>
                </c:pt>
                <c:pt idx="36">
                  <c:v>9445760.4146264419</c:v>
                </c:pt>
                <c:pt idx="37">
                  <c:v>10000000</c:v>
                </c:pt>
                <c:pt idx="38">
                  <c:v>10000000</c:v>
                </c:pt>
                <c:pt idx="39">
                  <c:v>9638542.433180429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4014816"/>
        <c:axId val="204863136"/>
      </c:barChart>
      <c:dateAx>
        <c:axId val="204014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Operating Month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mmm\ \'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4863136"/>
        <c:crosses val="autoZero"/>
        <c:auto val="1"/>
        <c:lblOffset val="100"/>
        <c:baseTimeUnit val="months"/>
        <c:majorUnit val="2"/>
        <c:majorTimeUnit val="months"/>
      </c:dateAx>
      <c:valAx>
        <c:axId val="204863136"/>
        <c:scaling>
          <c:orientation val="minMax"/>
          <c:max val="14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4014816"/>
        <c:crosses val="autoZero"/>
        <c:crossBetween val="between"/>
        <c:minorUnit val="1000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476285803257642"/>
          <c:y val="0.9327000573041152"/>
          <c:w val="0.37315373713878985"/>
          <c:h val="5.26075686164719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/>
              <a:t>Estimated Impact to the Load-Allocated</a:t>
            </a:r>
            <a:r>
              <a:rPr lang="en-US" baseline="0"/>
              <a:t> Payments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Actual</c:v>
          </c:tx>
          <c:spPr>
            <a:solidFill>
              <a:srgbClr val="00AEC7"/>
            </a:solidFill>
            <a:ln>
              <a:solidFill>
                <a:srgbClr val="00AEC7"/>
              </a:solidFill>
            </a:ln>
            <a:effectLst/>
          </c:spPr>
          <c:invertIfNegative val="0"/>
          <c:cat>
            <c:numRef>
              <c:f>'Monthly Values'!$A$40:$A$79</c:f>
              <c:numCache>
                <c:formatCode>mmm\ \'yy</c:formatCode>
                <c:ptCount val="40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</c:numCache>
            </c:numRef>
          </c:cat>
          <c:val>
            <c:numRef>
              <c:f>'Monthly Values'!$M$40:$M$79</c:f>
              <c:numCache>
                <c:formatCode>"$"#,##0.00</c:formatCode>
                <c:ptCount val="40"/>
                <c:pt idx="0">
                  <c:v>3685632.01</c:v>
                </c:pt>
                <c:pt idx="1">
                  <c:v>9055518.5099999998</c:v>
                </c:pt>
                <c:pt idx="2">
                  <c:v>5418730.3200000003</c:v>
                </c:pt>
                <c:pt idx="3">
                  <c:v>0</c:v>
                </c:pt>
                <c:pt idx="4">
                  <c:v>127275.69</c:v>
                </c:pt>
                <c:pt idx="5">
                  <c:v>1980934.62</c:v>
                </c:pt>
                <c:pt idx="6">
                  <c:v>3686296.43</c:v>
                </c:pt>
                <c:pt idx="7">
                  <c:v>9302875.3900000006</c:v>
                </c:pt>
                <c:pt idx="8">
                  <c:v>974674.13</c:v>
                </c:pt>
                <c:pt idx="9">
                  <c:v>1001607.47</c:v>
                </c:pt>
                <c:pt idx="10">
                  <c:v>1455336.09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4332031.41</c:v>
                </c:pt>
                <c:pt idx="19">
                  <c:v>5578528.3600000003</c:v>
                </c:pt>
                <c:pt idx="20">
                  <c:v>3452239.45</c:v>
                </c:pt>
                <c:pt idx="21">
                  <c:v>3962069.03</c:v>
                </c:pt>
                <c:pt idx="22">
                  <c:v>2080168.79</c:v>
                </c:pt>
                <c:pt idx="23">
                  <c:v>2166073.06</c:v>
                </c:pt>
                <c:pt idx="24">
                  <c:v>895981.46</c:v>
                </c:pt>
                <c:pt idx="25">
                  <c:v>2017986.45</c:v>
                </c:pt>
                <c:pt idx="26">
                  <c:v>648836.89</c:v>
                </c:pt>
                <c:pt idx="27">
                  <c:v>3392223.16</c:v>
                </c:pt>
                <c:pt idx="28">
                  <c:v>3519949.15</c:v>
                </c:pt>
                <c:pt idx="29">
                  <c:v>7420347.79</c:v>
                </c:pt>
                <c:pt idx="30">
                  <c:v>5540995.6200000001</c:v>
                </c:pt>
                <c:pt idx="31">
                  <c:v>6567916.2999999998</c:v>
                </c:pt>
                <c:pt idx="32">
                  <c:v>4758625.29</c:v>
                </c:pt>
                <c:pt idx="33">
                  <c:v>5417370.2300000004</c:v>
                </c:pt>
                <c:pt idx="34">
                  <c:v>0</c:v>
                </c:pt>
                <c:pt idx="35">
                  <c:v>0</c:v>
                </c:pt>
                <c:pt idx="36">
                  <c:v>3330951.21</c:v>
                </c:pt>
                <c:pt idx="37">
                  <c:v>4070196.23</c:v>
                </c:pt>
                <c:pt idx="38">
                  <c:v>11284166.33</c:v>
                </c:pt>
                <c:pt idx="39">
                  <c:v>2943795.34</c:v>
                </c:pt>
              </c:numCache>
            </c:numRef>
          </c:val>
        </c:ser>
        <c:ser>
          <c:idx val="1"/>
          <c:order val="1"/>
          <c:tx>
            <c:v>Estimated</c:v>
          </c:tx>
          <c:spPr>
            <a:solidFill>
              <a:srgbClr val="5B6770"/>
            </a:solidFill>
            <a:ln>
              <a:solidFill>
                <a:srgbClr val="5B6770"/>
              </a:solidFill>
            </a:ln>
            <a:effectLst/>
          </c:spPr>
          <c:invertIfNegative val="0"/>
          <c:cat>
            <c:numRef>
              <c:f>'Monthly Values'!$A$40:$A$79</c:f>
              <c:numCache>
                <c:formatCode>mmm\ \'yy</c:formatCode>
                <c:ptCount val="40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  <c:pt idx="5">
                  <c:v>41791</c:v>
                </c:pt>
                <c:pt idx="6">
                  <c:v>41821</c:v>
                </c:pt>
                <c:pt idx="7">
                  <c:v>41852</c:v>
                </c:pt>
                <c:pt idx="8">
                  <c:v>41883</c:v>
                </c:pt>
                <c:pt idx="9">
                  <c:v>41913</c:v>
                </c:pt>
                <c:pt idx="10">
                  <c:v>41944</c:v>
                </c:pt>
                <c:pt idx="11">
                  <c:v>41974</c:v>
                </c:pt>
                <c:pt idx="12">
                  <c:v>42005</c:v>
                </c:pt>
                <c:pt idx="13">
                  <c:v>42036</c:v>
                </c:pt>
                <c:pt idx="14">
                  <c:v>42064</c:v>
                </c:pt>
                <c:pt idx="15">
                  <c:v>42095</c:v>
                </c:pt>
                <c:pt idx="16">
                  <c:v>42125</c:v>
                </c:pt>
                <c:pt idx="17">
                  <c:v>42156</c:v>
                </c:pt>
                <c:pt idx="18">
                  <c:v>42186</c:v>
                </c:pt>
                <c:pt idx="19">
                  <c:v>42217</c:v>
                </c:pt>
                <c:pt idx="20">
                  <c:v>42248</c:v>
                </c:pt>
                <c:pt idx="21">
                  <c:v>42278</c:v>
                </c:pt>
                <c:pt idx="22">
                  <c:v>42309</c:v>
                </c:pt>
                <c:pt idx="23">
                  <c:v>42339</c:v>
                </c:pt>
                <c:pt idx="24">
                  <c:v>42370</c:v>
                </c:pt>
                <c:pt idx="25">
                  <c:v>42401</c:v>
                </c:pt>
                <c:pt idx="26">
                  <c:v>42430</c:v>
                </c:pt>
                <c:pt idx="27">
                  <c:v>42461</c:v>
                </c:pt>
                <c:pt idx="28">
                  <c:v>42491</c:v>
                </c:pt>
                <c:pt idx="29">
                  <c:v>42522</c:v>
                </c:pt>
                <c:pt idx="30">
                  <c:v>42552</c:v>
                </c:pt>
                <c:pt idx="31">
                  <c:v>42583</c:v>
                </c:pt>
                <c:pt idx="32">
                  <c:v>42614</c:v>
                </c:pt>
                <c:pt idx="33">
                  <c:v>42644</c:v>
                </c:pt>
                <c:pt idx="34">
                  <c:v>42675</c:v>
                </c:pt>
                <c:pt idx="35">
                  <c:v>42705</c:v>
                </c:pt>
                <c:pt idx="36">
                  <c:v>42736</c:v>
                </c:pt>
                <c:pt idx="37">
                  <c:v>42767</c:v>
                </c:pt>
                <c:pt idx="38">
                  <c:v>42795</c:v>
                </c:pt>
                <c:pt idx="39">
                  <c:v>42826</c:v>
                </c:pt>
              </c:numCache>
            </c:numRef>
          </c:cat>
          <c:val>
            <c:numRef>
              <c:f>'Monthly Values'!$X$40:$X$79</c:f>
              <c:numCache>
                <c:formatCode>"$"#,##0.00</c:formatCode>
                <c:ptCount val="40"/>
                <c:pt idx="0">
                  <c:v>3583428.8530736207</c:v>
                </c:pt>
                <c:pt idx="1">
                  <c:v>8706480.4347935785</c:v>
                </c:pt>
                <c:pt idx="2">
                  <c:v>5038086.9578556521</c:v>
                </c:pt>
                <c:pt idx="3">
                  <c:v>0</c:v>
                </c:pt>
                <c:pt idx="4">
                  <c:v>0</c:v>
                </c:pt>
                <c:pt idx="5">
                  <c:v>1780038.4006535923</c:v>
                </c:pt>
                <c:pt idx="6">
                  <c:v>3453034.8648017128</c:v>
                </c:pt>
                <c:pt idx="7">
                  <c:v>9279090.9224698916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485083.90277400147</c:v>
                </c:pt>
                <c:pt idx="19">
                  <c:v>5563273.5084293894</c:v>
                </c:pt>
                <c:pt idx="20">
                  <c:v>3331150.5353589286</c:v>
                </c:pt>
                <c:pt idx="21">
                  <c:v>3849526.1756970207</c:v>
                </c:pt>
                <c:pt idx="22">
                  <c:v>1977791.9061781266</c:v>
                </c:pt>
                <c:pt idx="23">
                  <c:v>2036620.4762759332</c:v>
                </c:pt>
                <c:pt idx="24">
                  <c:v>775680.54527529515</c:v>
                </c:pt>
                <c:pt idx="25">
                  <c:v>1726216.6709198493</c:v>
                </c:pt>
                <c:pt idx="26">
                  <c:v>46491.642772723921</c:v>
                </c:pt>
                <c:pt idx="27">
                  <c:v>2447140.130720268</c:v>
                </c:pt>
                <c:pt idx="28">
                  <c:v>2224785.9839981045</c:v>
                </c:pt>
                <c:pt idx="29">
                  <c:v>5848234.0408580992</c:v>
                </c:pt>
                <c:pt idx="30">
                  <c:v>1672389.0678285807</c:v>
                </c:pt>
                <c:pt idx="31">
                  <c:v>6505044.7407862302</c:v>
                </c:pt>
                <c:pt idx="32">
                  <c:v>4561277.7972540781</c:v>
                </c:pt>
                <c:pt idx="33">
                  <c:v>3106523.1460723504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3333046.9940782096</c:v>
                </c:pt>
                <c:pt idx="38">
                  <c:v>10903051.463763861</c:v>
                </c:pt>
                <c:pt idx="39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5196872"/>
        <c:axId val="205128480"/>
      </c:barChart>
      <c:dateAx>
        <c:axId val="2051968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Operating Month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mmm\ \'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5128480"/>
        <c:crosses val="autoZero"/>
        <c:auto val="1"/>
        <c:lblOffset val="100"/>
        <c:baseTimeUnit val="months"/>
        <c:majorUnit val="2"/>
        <c:majorTimeUnit val="months"/>
      </c:dateAx>
      <c:valAx>
        <c:axId val="205128480"/>
        <c:scaling>
          <c:orientation val="minMax"/>
          <c:max val="14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5196872"/>
        <c:crosses val="autoZero"/>
        <c:crossBetween val="between"/>
        <c:minorUnit val="100000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476285803257642"/>
          <c:y val="0.9327000573041152"/>
          <c:w val="0.37315373713878985"/>
          <c:h val="5.26075686164719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[statistics_CRR_appended.xlsx]Sheet2!PivotTable11</c:name>
    <c:fmtId val="-1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 dirty="0" smtClean="0"/>
              <a:t>CRR </a:t>
            </a:r>
            <a:r>
              <a:rPr lang="en-US" baseline="0" dirty="0"/>
              <a:t>Payments ($M)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</c:pivotFmts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Sheet2!$B$3</c:f>
              <c:strCache>
                <c:ptCount val="1"/>
                <c:pt idx="0">
                  <c:v>Sum of CRR Payments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Sheet2!$A$4:$A$38</c:f>
              <c:multiLvlStrCache>
                <c:ptCount val="31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1</c:v>
                  </c:pt>
                  <c:pt idx="13">
                    <c:v>2</c:v>
                  </c:pt>
                  <c:pt idx="14">
                    <c:v>3</c:v>
                  </c:pt>
                  <c:pt idx="15">
                    <c:v>4</c:v>
                  </c:pt>
                  <c:pt idx="16">
                    <c:v>5</c:v>
                  </c:pt>
                  <c:pt idx="17">
                    <c:v>6</c:v>
                  </c:pt>
                  <c:pt idx="18">
                    <c:v>7</c:v>
                  </c:pt>
                  <c:pt idx="19">
                    <c:v>8</c:v>
                  </c:pt>
                  <c:pt idx="20">
                    <c:v>9</c:v>
                  </c:pt>
                  <c:pt idx="21">
                    <c:v>10</c:v>
                  </c:pt>
                  <c:pt idx="22">
                    <c:v>11</c:v>
                  </c:pt>
                  <c:pt idx="23">
                    <c:v>12</c:v>
                  </c:pt>
                  <c:pt idx="24">
                    <c:v>1</c:v>
                  </c:pt>
                  <c:pt idx="25">
                    <c:v>2</c:v>
                  </c:pt>
                  <c:pt idx="26">
                    <c:v>3</c:v>
                  </c:pt>
                  <c:pt idx="27">
                    <c:v>4</c:v>
                  </c:pt>
                  <c:pt idx="28">
                    <c:v>5</c:v>
                  </c:pt>
                  <c:pt idx="29">
                    <c:v>6</c:v>
                  </c:pt>
                  <c:pt idx="30">
                    <c:v>7</c:v>
                  </c:pt>
                </c:lvl>
                <c:lvl>
                  <c:pt idx="0">
                    <c:v>2015</c:v>
                  </c:pt>
                  <c:pt idx="12">
                    <c:v>2016</c:v>
                  </c:pt>
                  <c:pt idx="24">
                    <c:v>2017</c:v>
                  </c:pt>
                </c:lvl>
              </c:multiLvlStrCache>
            </c:multiLvlStrRef>
          </c:cat>
          <c:val>
            <c:numRef>
              <c:f>Sheet2!$B$4:$B$38</c:f>
              <c:numCache>
                <c:formatCode>General</c:formatCode>
                <c:ptCount val="31"/>
                <c:pt idx="0">
                  <c:v>17.862382810000021</c:v>
                </c:pt>
                <c:pt idx="1">
                  <c:v>17.708717370000041</c:v>
                </c:pt>
                <c:pt idx="2">
                  <c:v>15.549848590000037</c:v>
                </c:pt>
                <c:pt idx="3">
                  <c:v>22.633009690000065</c:v>
                </c:pt>
                <c:pt idx="4">
                  <c:v>21.918808020000021</c:v>
                </c:pt>
                <c:pt idx="5">
                  <c:v>40.011785210000085</c:v>
                </c:pt>
                <c:pt idx="6">
                  <c:v>32.561236480000062</c:v>
                </c:pt>
                <c:pt idx="7">
                  <c:v>21.824965430000006</c:v>
                </c:pt>
                <c:pt idx="8">
                  <c:v>21.665459910000017</c:v>
                </c:pt>
                <c:pt idx="9">
                  <c:v>19.07156392000002</c:v>
                </c:pt>
                <c:pt idx="10">
                  <c:v>9.4784707600000022</c:v>
                </c:pt>
                <c:pt idx="11">
                  <c:v>14.253445250000006</c:v>
                </c:pt>
                <c:pt idx="12">
                  <c:v>8.5952839399999963</c:v>
                </c:pt>
                <c:pt idx="13">
                  <c:v>12.324130219999995</c:v>
                </c:pt>
                <c:pt idx="14">
                  <c:v>32.815570550000018</c:v>
                </c:pt>
                <c:pt idx="15">
                  <c:v>28.981002840000038</c:v>
                </c:pt>
                <c:pt idx="16">
                  <c:v>32.645940299999999</c:v>
                </c:pt>
                <c:pt idx="17">
                  <c:v>63.39041236000017</c:v>
                </c:pt>
                <c:pt idx="18">
                  <c:v>38.50485573000001</c:v>
                </c:pt>
                <c:pt idx="19">
                  <c:v>25.437343420000023</c:v>
                </c:pt>
                <c:pt idx="20">
                  <c:v>23.359599690000003</c:v>
                </c:pt>
                <c:pt idx="21">
                  <c:v>49.363293680000012</c:v>
                </c:pt>
                <c:pt idx="22">
                  <c:v>35.382875670000089</c:v>
                </c:pt>
                <c:pt idx="23">
                  <c:v>18.685956030000021</c:v>
                </c:pt>
                <c:pt idx="24">
                  <c:v>31.639579060000006</c:v>
                </c:pt>
                <c:pt idx="25">
                  <c:v>28.547241560000028</c:v>
                </c:pt>
                <c:pt idx="26">
                  <c:v>55.203623019999995</c:v>
                </c:pt>
                <c:pt idx="27">
                  <c:v>77.639686650000016</c:v>
                </c:pt>
                <c:pt idx="28">
                  <c:v>86.394511290000025</c:v>
                </c:pt>
                <c:pt idx="29">
                  <c:v>95.892363600000081</c:v>
                </c:pt>
                <c:pt idx="30">
                  <c:v>45.087350720000039</c:v>
                </c:pt>
              </c:numCache>
            </c:numRef>
          </c:val>
        </c:ser>
        <c:ser>
          <c:idx val="1"/>
          <c:order val="1"/>
          <c:tx>
            <c:strRef>
              <c:f>Sheet2!$C$3</c:f>
              <c:strCache>
                <c:ptCount val="1"/>
                <c:pt idx="0">
                  <c:v>Sum of Derated Payments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Sheet2!$A$4:$A$38</c:f>
              <c:multiLvlStrCache>
                <c:ptCount val="31"/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  <c:pt idx="10">
                    <c:v>11</c:v>
                  </c:pt>
                  <c:pt idx="11">
                    <c:v>12</c:v>
                  </c:pt>
                  <c:pt idx="12">
                    <c:v>1</c:v>
                  </c:pt>
                  <c:pt idx="13">
                    <c:v>2</c:v>
                  </c:pt>
                  <c:pt idx="14">
                    <c:v>3</c:v>
                  </c:pt>
                  <c:pt idx="15">
                    <c:v>4</c:v>
                  </c:pt>
                  <c:pt idx="16">
                    <c:v>5</c:v>
                  </c:pt>
                  <c:pt idx="17">
                    <c:v>6</c:v>
                  </c:pt>
                  <c:pt idx="18">
                    <c:v>7</c:v>
                  </c:pt>
                  <c:pt idx="19">
                    <c:v>8</c:v>
                  </c:pt>
                  <c:pt idx="20">
                    <c:v>9</c:v>
                  </c:pt>
                  <c:pt idx="21">
                    <c:v>10</c:v>
                  </c:pt>
                  <c:pt idx="22">
                    <c:v>11</c:v>
                  </c:pt>
                  <c:pt idx="23">
                    <c:v>12</c:v>
                  </c:pt>
                  <c:pt idx="24">
                    <c:v>1</c:v>
                  </c:pt>
                  <c:pt idx="25">
                    <c:v>2</c:v>
                  </c:pt>
                  <c:pt idx="26">
                    <c:v>3</c:v>
                  </c:pt>
                  <c:pt idx="27">
                    <c:v>4</c:v>
                  </c:pt>
                  <c:pt idx="28">
                    <c:v>5</c:v>
                  </c:pt>
                  <c:pt idx="29">
                    <c:v>6</c:v>
                  </c:pt>
                  <c:pt idx="30">
                    <c:v>7</c:v>
                  </c:pt>
                </c:lvl>
                <c:lvl>
                  <c:pt idx="0">
                    <c:v>2015</c:v>
                  </c:pt>
                  <c:pt idx="12">
                    <c:v>2016</c:v>
                  </c:pt>
                  <c:pt idx="24">
                    <c:v>2017</c:v>
                  </c:pt>
                </c:lvl>
              </c:multiLvlStrCache>
            </c:multiLvlStrRef>
          </c:cat>
          <c:val>
            <c:numRef>
              <c:f>Sheet2!$C$4:$C$38</c:f>
              <c:numCache>
                <c:formatCode>General</c:formatCode>
                <c:ptCount val="31"/>
                <c:pt idx="0">
                  <c:v>0.48520522999999993</c:v>
                </c:pt>
                <c:pt idx="1">
                  <c:v>0.43003017999999998</c:v>
                </c:pt>
                <c:pt idx="2">
                  <c:v>0.74959075999999969</c:v>
                </c:pt>
                <c:pt idx="3">
                  <c:v>0.51304610000000017</c:v>
                </c:pt>
                <c:pt idx="4">
                  <c:v>1.1063055799999999</c:v>
                </c:pt>
                <c:pt idx="5">
                  <c:v>0.39467404000000006</c:v>
                </c:pt>
                <c:pt idx="6">
                  <c:v>0.13187428000000001</c:v>
                </c:pt>
                <c:pt idx="7">
                  <c:v>1.5469179999999997E-2</c:v>
                </c:pt>
                <c:pt idx="8">
                  <c:v>0.12130508000000001</c:v>
                </c:pt>
                <c:pt idx="9">
                  <c:v>0.11273406000000001</c:v>
                </c:pt>
                <c:pt idx="10">
                  <c:v>0.10262444</c:v>
                </c:pt>
                <c:pt idx="11">
                  <c:v>0.12967202</c:v>
                </c:pt>
                <c:pt idx="12">
                  <c:v>0.12054416999999999</c:v>
                </c:pt>
                <c:pt idx="13">
                  <c:v>0.29202757000000007</c:v>
                </c:pt>
                <c:pt idx="14">
                  <c:v>0.60262689999999985</c:v>
                </c:pt>
                <c:pt idx="15">
                  <c:v>0.94533236999999981</c:v>
                </c:pt>
                <c:pt idx="16">
                  <c:v>1.2953654299999997</c:v>
                </c:pt>
                <c:pt idx="17">
                  <c:v>1.5722929999999999</c:v>
                </c:pt>
                <c:pt idx="18">
                  <c:v>3.86878067</c:v>
                </c:pt>
                <c:pt idx="19">
                  <c:v>6.3025710000000013E-2</c:v>
                </c:pt>
                <c:pt idx="20">
                  <c:v>0.19752882999999996</c:v>
                </c:pt>
                <c:pt idx="21">
                  <c:v>2.3109519800000009</c:v>
                </c:pt>
                <c:pt idx="22">
                  <c:v>0.56182245999999991</c:v>
                </c:pt>
                <c:pt idx="23">
                  <c:v>0.11579903000000001</c:v>
                </c:pt>
                <c:pt idx="24">
                  <c:v>3.2082458899999993</c:v>
                </c:pt>
                <c:pt idx="25">
                  <c:v>0.18300292999999998</c:v>
                </c:pt>
                <c:pt idx="26">
                  <c:v>0.38141525999999992</c:v>
                </c:pt>
                <c:pt idx="27">
                  <c:v>3.3054875000000004</c:v>
                </c:pt>
                <c:pt idx="28">
                  <c:v>2.4815236700000001</c:v>
                </c:pt>
                <c:pt idx="29">
                  <c:v>0.13522894999999999</c:v>
                </c:pt>
                <c:pt idx="30">
                  <c:v>4.2980040000000011E-2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05461936"/>
        <c:axId val="204958880"/>
      </c:barChart>
      <c:catAx>
        <c:axId val="205461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4958880"/>
        <c:crosses val="autoZero"/>
        <c:auto val="1"/>
        <c:lblAlgn val="ctr"/>
        <c:lblOffset val="100"/>
        <c:noMultiLvlLbl val="0"/>
      </c:catAx>
      <c:valAx>
        <c:axId val="204958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461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39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66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453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559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cen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301752" y="83626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626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Scenario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432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3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820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Example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927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Class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1273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Activity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520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ub 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255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759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58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877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119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4523E-6D94-402F-99E9-0FE9E7E8A181}" type="datetimeFigureOut">
              <a:rPr lang="en-US"/>
              <a:pPr>
                <a:defRPr/>
              </a:pPr>
              <a:t>9/1/2017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CF12A51-CAED-4042-8B21-7B32793CDE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30431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8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028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764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194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072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276350"/>
            <a:ext cx="8647113" cy="4743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57421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36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897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cen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301752" y="83626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626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Scenario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5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3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820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Example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998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Class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1273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Activity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400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ub 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531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001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262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33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653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936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23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422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667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311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276350"/>
            <a:ext cx="8647113" cy="4743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70215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896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2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cena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4" name="Rounded Rectangle 3"/>
          <p:cNvSpPr/>
          <p:nvPr userDrawn="1"/>
        </p:nvSpPr>
        <p:spPr>
          <a:xfrm>
            <a:off x="301752" y="83626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626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4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Scenario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7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3">
              <a:lumMod val="60000"/>
              <a:lumOff val="40000"/>
            </a:schemeClr>
          </a:solidFill>
          <a:ln w="28575">
            <a:solidFill>
              <a:schemeClr val="accent3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8201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3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Example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828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Class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2667000" y="731520"/>
            <a:ext cx="6102096" cy="1021080"/>
          </a:xfrm>
          <a:prstGeom prst="rect">
            <a:avLst/>
          </a:prstGeom>
        </p:spPr>
        <p:txBody>
          <a:bodyPr wrap="square" tIns="45720" bIns="45720" anchor="ctr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>
          <a:xfrm>
            <a:off x="301752" y="838200"/>
            <a:ext cx="2133600" cy="762000"/>
          </a:xfrm>
          <a:prstGeom prst="roundRect">
            <a:avLst>
              <a:gd name="adj" fmla="val 20968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/>
            </a:solidFill>
          </a:ln>
          <a:effectLst>
            <a:outerShdw blurRad="101600" dist="508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01752" y="831273"/>
            <a:ext cx="2133600" cy="761999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200" b="1">
                <a:solidFill>
                  <a:schemeClr val="accent5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Edit Activity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165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Sub Hea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945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970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77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74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560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3276" y="1"/>
            <a:ext cx="7621524" cy="530351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065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51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1395246"/>
            <a:ext cx="8540496" cy="4929354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" y="731520"/>
            <a:ext cx="8540496" cy="461665"/>
          </a:xfrm>
          <a:prstGeom prst="rect">
            <a:avLst/>
          </a:prstGeom>
        </p:spPr>
        <p:txBody>
          <a:bodyPr tIns="45720" bIns="45720" anchor="ctr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rgbClr val="00AEC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27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No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0"/>
          </p:nvPr>
        </p:nvSpPr>
        <p:spPr>
          <a:xfrm>
            <a:off x="304800" y="822960"/>
            <a:ext cx="8535924" cy="5577840"/>
          </a:xfrm>
          <a:prstGeom prst="rect">
            <a:avLst/>
          </a:prstGeom>
        </p:spPr>
        <p:txBody>
          <a:bodyPr/>
          <a:lstStyle>
            <a:lvl1pPr marL="228600" indent="-22860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spcBef>
                <a:spcPts val="1800"/>
              </a:spcBef>
              <a:defRPr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329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1752" y="0"/>
            <a:ext cx="7616952" cy="53035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238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276350"/>
            <a:ext cx="8647113" cy="47434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42560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728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rgbClr val="5B6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800" cy="533400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8100"/>
            <a:ext cx="990600" cy="495300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0" y="6557169"/>
            <a:ext cx="8458200" cy="3970"/>
          </a:xfrm>
          <a:prstGeom prst="line">
            <a:avLst/>
          </a:prstGeom>
          <a:ln w="19050">
            <a:solidFill>
              <a:srgbClr val="00AE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8458200" y="640328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B6E2CAF-5594-403E-9D60-63FC5D4BBAFC}" type="slidenum">
              <a:rPr lang="en-US" sz="1400" smtClean="0">
                <a:solidFill>
                  <a:srgbClr val="5B6770"/>
                </a:solidFill>
              </a:rPr>
              <a:pPr algn="ctr"/>
              <a:t>‹#›</a:t>
            </a:fld>
            <a:endParaRPr lang="en-US" sz="1400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64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rgbClr val="5B6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800" cy="533400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8100"/>
            <a:ext cx="990600" cy="495300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0" y="6557169"/>
            <a:ext cx="8458200" cy="3970"/>
          </a:xfrm>
          <a:prstGeom prst="line">
            <a:avLst/>
          </a:prstGeom>
          <a:ln w="19050">
            <a:solidFill>
              <a:srgbClr val="00AE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8458200" y="640328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B6E2CAF-5594-403E-9D60-63FC5D4BBAFC}" type="slidenum">
              <a:rPr lang="en-US" sz="1400" smtClean="0">
                <a:solidFill>
                  <a:srgbClr val="5B6770"/>
                </a:solidFill>
              </a:rPr>
              <a:pPr algn="ctr"/>
              <a:t>‹#›</a:t>
            </a:fld>
            <a:endParaRPr lang="en-US" sz="1400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35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533400"/>
          </a:xfrm>
          <a:prstGeom prst="rect">
            <a:avLst/>
          </a:prstGeom>
          <a:solidFill>
            <a:srgbClr val="5B67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800" cy="533400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38100"/>
            <a:ext cx="990600" cy="495300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0" y="6557169"/>
            <a:ext cx="8458200" cy="3970"/>
          </a:xfrm>
          <a:prstGeom prst="line">
            <a:avLst/>
          </a:prstGeom>
          <a:ln w="19050">
            <a:solidFill>
              <a:srgbClr val="00AE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8458200" y="6403280"/>
            <a:ext cx="68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B6E2CAF-5594-403E-9D60-63FC5D4BBAFC}" type="slidenum">
              <a:rPr lang="en-US" sz="1400" smtClean="0">
                <a:solidFill>
                  <a:srgbClr val="5B6770"/>
                </a:solidFill>
              </a:rPr>
              <a:pPr algn="ctr"/>
              <a:t>‹#›</a:t>
            </a:fld>
            <a:endParaRPr lang="en-US" sz="1400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899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667000"/>
            <a:ext cx="5181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CRR Deration and NPRR821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WMS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09/06/2017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QSE PTP Obligations in DAM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Mechanism for hedging congestion costs in RT: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Purchase a DAM PTP Obligation bid based on the DAM locational price difference.*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Get paid (or charged) based on the RT locational price difference.*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Net </a:t>
            </a:r>
            <a:r>
              <a:rPr lang="en-US" sz="1800" dirty="0" smtClean="0"/>
              <a:t>revenue from PTP Obligation bids is </a:t>
            </a:r>
            <a:r>
              <a:rPr lang="en-US" sz="1800" dirty="0"/>
              <a:t>credited to </a:t>
            </a:r>
            <a:r>
              <a:rPr lang="en-US" sz="1800" dirty="0" smtClean="0"/>
              <a:t>DAM congestion </a:t>
            </a:r>
            <a:r>
              <a:rPr lang="en-US" sz="1800" dirty="0"/>
              <a:t>rent.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/>
              <a:t>Net RT payments funded </a:t>
            </a:r>
            <a:r>
              <a:rPr lang="en-US" sz="1800" dirty="0"/>
              <a:t>via Real-Time Revenue Neutrality </a:t>
            </a:r>
            <a:r>
              <a:rPr lang="en-US" sz="1800" dirty="0" smtClean="0"/>
              <a:t>Allocation, if insufficient RT congestion rent is collected.</a:t>
            </a:r>
          </a:p>
          <a:p>
            <a:pPr lvl="1">
              <a:lnSpc>
                <a:spcPct val="150000"/>
              </a:lnSpc>
            </a:pPr>
            <a:endParaRPr lang="en-US" sz="1800" dirty="0"/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800" dirty="0" smtClean="0"/>
              <a:t>*Note that NOIEs can essentially purchase RT Options</a:t>
            </a:r>
          </a:p>
          <a:p>
            <a:pPr lvl="1">
              <a:lnSpc>
                <a:spcPct val="150000"/>
              </a:lnSpc>
            </a:pPr>
            <a:endParaRPr lang="en-US" sz="1800" dirty="0"/>
          </a:p>
          <a:p>
            <a:pPr lvl="1">
              <a:lnSpc>
                <a:spcPct val="150000"/>
              </a:lnSpc>
            </a:pPr>
            <a:endParaRPr lang="en-US" sz="1800" dirty="0" smtClean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572500" cy="518318"/>
          </a:xfrm>
        </p:spPr>
        <p:txBody>
          <a:bodyPr/>
          <a:lstStyle/>
          <a:p>
            <a:r>
              <a:rPr lang="en-US" dirty="0" smtClean="0"/>
              <a:t>NPRR821 Options PTP Focus </a:t>
            </a:r>
            <a:r>
              <a:rPr lang="en-US" dirty="0"/>
              <a:t>I</a:t>
            </a:r>
            <a:r>
              <a:rPr lang="en-US" dirty="0" smtClean="0"/>
              <a:t>nstead of 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1"/>
            <a:ext cx="8686800" cy="609599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LCRA Option 1 and Option 2 both reduce the cost of DAM PTP Obligations, but differ on the circumstances.</a:t>
            </a:r>
          </a:p>
          <a:p>
            <a:pPr marL="0" indent="0">
              <a:buNone/>
            </a:pPr>
            <a:endParaRPr lang="en-US" sz="1800" dirty="0" smtClean="0"/>
          </a:p>
          <a:p>
            <a:pPr lvl="2"/>
            <a:endParaRPr lang="en-US" sz="1800" dirty="0"/>
          </a:p>
          <a:p>
            <a:pPr lvl="2"/>
            <a:endParaRPr lang="en-US" sz="1800" dirty="0" smtClean="0"/>
          </a:p>
          <a:p>
            <a:pPr lvl="2"/>
            <a:endParaRPr lang="en-US" sz="1800" dirty="0"/>
          </a:p>
          <a:p>
            <a:pPr lvl="2"/>
            <a:endParaRPr lang="en-US" sz="1800" dirty="0" smtClean="0"/>
          </a:p>
          <a:p>
            <a:pPr lvl="2"/>
            <a:endParaRPr lang="en-US" sz="1800" dirty="0"/>
          </a:p>
          <a:p>
            <a:pPr lvl="2"/>
            <a:endParaRPr lang="en-US" sz="1800" dirty="0" smtClean="0"/>
          </a:p>
          <a:p>
            <a:pPr marL="0" lvl="2" indent="0">
              <a:buNone/>
            </a:pPr>
            <a:endParaRPr lang="en-US" sz="1800" dirty="0" smtClean="0"/>
          </a:p>
          <a:p>
            <a:pPr marL="285750" lvl="2" indent="-285750"/>
            <a:r>
              <a:rPr lang="en-US" sz="1800" dirty="0" smtClean="0"/>
              <a:t>Option 1 reduces the PTP cost if a QSE is linked to a CRRAH that owns a </a:t>
            </a:r>
            <a:r>
              <a:rPr lang="en-US" sz="1800" dirty="0" err="1" smtClean="0"/>
              <a:t>derated</a:t>
            </a:r>
            <a:r>
              <a:rPr lang="en-US" sz="1800" dirty="0" smtClean="0"/>
              <a:t> CRR on the path.</a:t>
            </a:r>
          </a:p>
          <a:p>
            <a:pPr marL="285750" lvl="2" indent="-285750"/>
            <a:r>
              <a:rPr lang="en-US" sz="1800" dirty="0" smtClean="0"/>
              <a:t>Option </a:t>
            </a:r>
            <a:r>
              <a:rPr lang="en-US" sz="1800" dirty="0"/>
              <a:t>2 </a:t>
            </a:r>
            <a:r>
              <a:rPr lang="en-US" sz="1800" dirty="0" smtClean="0"/>
              <a:t>reduces the PTP cost if </a:t>
            </a:r>
            <a:r>
              <a:rPr lang="en-US" sz="1800" u="sng" dirty="0" smtClean="0"/>
              <a:t>any</a:t>
            </a:r>
            <a:r>
              <a:rPr lang="en-US" sz="1800" dirty="0" smtClean="0"/>
              <a:t> </a:t>
            </a:r>
            <a:r>
              <a:rPr lang="en-US" sz="1800" dirty="0" err="1" smtClean="0"/>
              <a:t>derated</a:t>
            </a:r>
            <a:r>
              <a:rPr lang="en-US" sz="1800" dirty="0" smtClean="0"/>
              <a:t> CRR </a:t>
            </a:r>
            <a:r>
              <a:rPr lang="en-US" sz="1800" dirty="0"/>
              <a:t>exists on </a:t>
            </a:r>
            <a:r>
              <a:rPr lang="en-US" sz="1800" dirty="0" smtClean="0"/>
              <a:t>the path.</a:t>
            </a:r>
          </a:p>
          <a:p>
            <a:pPr marL="285750" lvl="2" indent="-285750"/>
            <a:endParaRPr lang="en-US" sz="1800" dirty="0" smtClean="0"/>
          </a:p>
          <a:p>
            <a:pPr lvl="2"/>
            <a:endParaRPr lang="en-US" sz="18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64019" y="2486227"/>
            <a:ext cx="762000" cy="1481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64019" y="1655405"/>
            <a:ext cx="762000" cy="808016"/>
          </a:xfrm>
          <a:prstGeom prst="rect">
            <a:avLst/>
          </a:prstGeom>
          <a:pattFill prst="dkDnDiag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184239" y="15240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CRR full payment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2397967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CRR </a:t>
            </a:r>
            <a:r>
              <a:rPr lang="en-US" sz="1600" dirty="0" err="1" smtClean="0"/>
              <a:t>derated</a:t>
            </a:r>
            <a:r>
              <a:rPr lang="en-US" sz="1600" dirty="0" smtClean="0"/>
              <a:t> payment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626019" y="1600200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PTP original cost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626019" y="2487747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PTP reduced cost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1396678" y="2471137"/>
            <a:ext cx="762000" cy="1481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396678" y="1655405"/>
            <a:ext cx="762000" cy="80801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9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572500" cy="518318"/>
          </a:xfrm>
        </p:spPr>
        <p:txBody>
          <a:bodyPr/>
          <a:lstStyle/>
          <a:p>
            <a:r>
              <a:rPr lang="en-US" dirty="0" smtClean="0"/>
              <a:t>NPRR821 Options PTP Focus Instead of 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05222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LCRA Option 1 </a:t>
            </a:r>
          </a:p>
          <a:p>
            <a:r>
              <a:rPr lang="en-US" sz="1800" dirty="0" smtClean="0"/>
              <a:t>Auction </a:t>
            </a:r>
            <a:r>
              <a:rPr lang="en-US" sz="1800" dirty="0" smtClean="0"/>
              <a:t>revenues </a:t>
            </a:r>
            <a:r>
              <a:rPr lang="en-US" sz="1800" dirty="0" smtClean="0"/>
              <a:t>are unlikely to be impacted because CRRs are still </a:t>
            </a:r>
            <a:r>
              <a:rPr lang="en-US" sz="1800" dirty="0" err="1" smtClean="0"/>
              <a:t>derated</a:t>
            </a:r>
            <a:endParaRPr lang="en-US" sz="1800" dirty="0" smtClean="0"/>
          </a:p>
          <a:p>
            <a:r>
              <a:rPr lang="en-US" sz="1800" dirty="0" smtClean="0"/>
              <a:t>Less excess Congestion Rent will be credited to Balancing Account due to decreased </a:t>
            </a:r>
            <a:r>
              <a:rPr lang="en-US" sz="1800" dirty="0"/>
              <a:t>PTP revenue. This will tend to reduce the monthly load payout</a:t>
            </a:r>
            <a:r>
              <a:rPr lang="en-US" sz="1800" dirty="0" smtClean="0"/>
              <a:t>.</a:t>
            </a:r>
          </a:p>
          <a:p>
            <a:r>
              <a:rPr lang="en-US" sz="1800" dirty="0" smtClean="0"/>
              <a:t>Increased chance of shortfall due to the reduction in Congestion Rent collected.</a:t>
            </a:r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800" dirty="0" smtClean="0"/>
              <a:t>LCRA Option 2</a:t>
            </a:r>
          </a:p>
          <a:p>
            <a:r>
              <a:rPr lang="en-US" sz="1800" dirty="0" smtClean="0"/>
              <a:t>Same impacts but increased magnitude due to the increase in eligible PTPs.</a:t>
            </a:r>
            <a:endParaRPr lang="en-US" sz="18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3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Specific ERCOT Concerns Surrounding Alternatives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option to adjust the PTP treatment favors price-taking behavior in the DAM over price sensitive bids and offers.</a:t>
            </a:r>
          </a:p>
          <a:p>
            <a:pPr lvl="1"/>
            <a:r>
              <a:rPr lang="en-US" dirty="0" smtClean="0"/>
              <a:t>This will crowd-out certain types of participation.</a:t>
            </a:r>
          </a:p>
          <a:p>
            <a:pPr lvl="2"/>
            <a:r>
              <a:rPr lang="en-US" dirty="0" smtClean="0"/>
              <a:t>Removes any incentive to place offers in the DAM that are reflective of real-time behavior.  Regardless of the magnitude of a negative price for a particular resource an entity will not have an incentive to react.  </a:t>
            </a:r>
          </a:p>
          <a:p>
            <a:pPr lvl="1"/>
            <a:r>
              <a:rPr lang="en-US" dirty="0" smtClean="0"/>
              <a:t>The outcome creates an inequity and has efficiency concerns.  The DAM was not intended to favor price-taking behavior over price sensitive bids and offers.</a:t>
            </a:r>
          </a:p>
          <a:p>
            <a:r>
              <a:rPr lang="en-US" dirty="0" smtClean="0"/>
              <a:t>The option to eliminate balancing account and de-rate everyone is a paradigm change and should not be moved forward without additional thought about the consequences.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4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55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CRR Auction Revenue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CRR Auction and Auction Revenues</a:t>
            </a:r>
          </a:p>
          <a:p>
            <a:pPr lvl="1"/>
            <a:r>
              <a:rPr lang="en-US" dirty="0" smtClean="0"/>
              <a:t>All revenues distributed on load ratio share basis depending on whether the CRR source and sink belong to the same 2003 Congestion Management Zone or not.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372" y="2590799"/>
            <a:ext cx="4966228" cy="3746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991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Removing the CRR Deration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/>
          </p:nvPr>
        </p:nvGraphicFramePr>
        <p:xfrm>
          <a:off x="616640" y="776183"/>
          <a:ext cx="7910720" cy="5305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8" name="Straight Connector 17"/>
          <p:cNvCxnSpPr/>
          <p:nvPr/>
        </p:nvCxnSpPr>
        <p:spPr>
          <a:xfrm flipH="1" flipV="1">
            <a:off x="3652630" y="1485382"/>
            <a:ext cx="9526" cy="2981740"/>
          </a:xfrm>
          <a:prstGeom prst="line">
            <a:avLst/>
          </a:prstGeom>
          <a:ln w="31750">
            <a:solidFill>
              <a:srgbClr val="003865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700255" y="1660559"/>
            <a:ext cx="4680917" cy="0"/>
          </a:xfrm>
          <a:prstGeom prst="straightConnector1">
            <a:avLst/>
          </a:prstGeom>
          <a:ln w="31750">
            <a:solidFill>
              <a:srgbClr val="003865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2"/>
          <p:cNvSpPr txBox="1"/>
          <p:nvPr/>
        </p:nvSpPr>
        <p:spPr>
          <a:xfrm>
            <a:off x="5173731" y="1376879"/>
            <a:ext cx="1686339" cy="595934"/>
          </a:xfrm>
          <a:prstGeom prst="rect">
            <a:avLst/>
          </a:prstGeom>
          <a:solidFill>
            <a:schemeClr val="lt1"/>
          </a:solidFill>
          <a:ln w="31750" cmpd="sng">
            <a:solidFill>
              <a:srgbClr val="003865"/>
            </a:solidFill>
            <a:prstDash val="lgDashDot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Rolling</a:t>
            </a:r>
            <a:r>
              <a:rPr lang="en-US" sz="1400" baseline="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CRR Balancing Account</a:t>
            </a:r>
            <a:endParaRPr lang="en-US" sz="1400">
              <a:solidFill>
                <a:srgbClr val="5B67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461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Removing the CRR Deration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616640" y="776183"/>
          <a:ext cx="7910720" cy="5305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/>
          <p:cNvCxnSpPr/>
          <p:nvPr/>
        </p:nvCxnSpPr>
        <p:spPr>
          <a:xfrm flipH="1" flipV="1">
            <a:off x="3652630" y="1485382"/>
            <a:ext cx="9526" cy="2981740"/>
          </a:xfrm>
          <a:prstGeom prst="line">
            <a:avLst/>
          </a:prstGeom>
          <a:ln w="31750">
            <a:solidFill>
              <a:srgbClr val="003865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700255" y="1660559"/>
            <a:ext cx="4680917" cy="0"/>
          </a:xfrm>
          <a:prstGeom prst="straightConnector1">
            <a:avLst/>
          </a:prstGeom>
          <a:ln w="31750">
            <a:solidFill>
              <a:srgbClr val="003865"/>
            </a:solidFill>
            <a:prstDash val="dash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9"/>
          <p:cNvSpPr txBox="1"/>
          <p:nvPr/>
        </p:nvSpPr>
        <p:spPr>
          <a:xfrm>
            <a:off x="5173731" y="1376879"/>
            <a:ext cx="1686339" cy="595934"/>
          </a:xfrm>
          <a:prstGeom prst="rect">
            <a:avLst/>
          </a:prstGeom>
          <a:solidFill>
            <a:schemeClr val="lt1"/>
          </a:solidFill>
          <a:ln w="31750" cmpd="sng">
            <a:solidFill>
              <a:srgbClr val="003865"/>
            </a:solidFill>
            <a:prstDash val="lgDashDot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Rolling</a:t>
            </a:r>
            <a:r>
              <a:rPr lang="en-US" sz="1400" baseline="0">
                <a:solidFill>
                  <a:srgbClr val="5B677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CRR Balancing Account</a:t>
            </a:r>
            <a:endParaRPr lang="en-US" sz="1400">
              <a:solidFill>
                <a:srgbClr val="5B677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402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Deration by Path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757989"/>
            <a:ext cx="82296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8693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5955879"/>
              </p:ext>
            </p:extLst>
          </p:nvPr>
        </p:nvGraphicFramePr>
        <p:xfrm>
          <a:off x="381000" y="1142999"/>
          <a:ext cx="8305800" cy="4800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9537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dirty="0" smtClean="0"/>
              <a:t>Introduction</a:t>
            </a:r>
            <a:endParaRPr lang="en-US" altLang="en-US" sz="2800" b="1" dirty="0">
              <a:solidFill>
                <a:schemeClr val="accent1"/>
              </a:solidFill>
            </a:endParaRPr>
          </a:p>
        </p:txBody>
      </p:sp>
      <p:sp>
        <p:nvSpPr>
          <p:cNvPr id="307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altLang="en-US" sz="1800" dirty="0" smtClean="0"/>
          </a:p>
          <a:p>
            <a:pPr eaLnBrk="1" hangingPunct="1"/>
            <a:r>
              <a:rPr lang="en-US" altLang="en-US" sz="1800" dirty="0" smtClean="0"/>
              <a:t>Deration and how it works</a:t>
            </a:r>
          </a:p>
          <a:p>
            <a:pPr eaLnBrk="1" hangingPunct="1"/>
            <a:r>
              <a:rPr lang="en-US" altLang="en-US" sz="1800" dirty="0" smtClean="0"/>
              <a:t>Eliminating deration</a:t>
            </a:r>
          </a:p>
          <a:p>
            <a:pPr eaLnBrk="1" hangingPunct="1"/>
            <a:r>
              <a:rPr lang="en-US" altLang="en-US" sz="1800" dirty="0" smtClean="0"/>
              <a:t>Options around eliminating deration</a:t>
            </a:r>
          </a:p>
          <a:p>
            <a:pPr eaLnBrk="1" hangingPunct="1"/>
            <a:r>
              <a:rPr lang="en-US" altLang="en-US" sz="1800" dirty="0" smtClean="0"/>
              <a:t>Alternatives proposed by LCRA – Focus on the PTP price instead</a:t>
            </a:r>
          </a:p>
          <a:p>
            <a:pPr marL="0" indent="0" eaLnBrk="1" hangingPunct="1">
              <a:buNone/>
            </a:pPr>
            <a:endParaRPr lang="en-US" altLang="en-US" sz="1400" dirty="0" smtClean="0"/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1400" dirty="0" smtClean="0"/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42849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CRR deration was introduced as a market mitigation measure for a particular gaming strategy</a:t>
            </a:r>
          </a:p>
          <a:p>
            <a:r>
              <a:rPr lang="en-US" sz="2000" dirty="0" smtClean="0"/>
              <a:t>CRR </a:t>
            </a:r>
            <a:r>
              <a:rPr lang="en-US" sz="2000" dirty="0"/>
              <a:t>deration </a:t>
            </a:r>
            <a:r>
              <a:rPr lang="en-US" sz="2000" dirty="0" smtClean="0"/>
              <a:t>directly assigns </a:t>
            </a:r>
            <a:r>
              <a:rPr lang="en-US" sz="2000" dirty="0"/>
              <a:t>reduced payments to specific CRRs that </a:t>
            </a:r>
            <a:r>
              <a:rPr lang="en-US" sz="2000" dirty="0" smtClean="0"/>
              <a:t>have impacts on oversold transmission elements</a:t>
            </a:r>
          </a:p>
          <a:p>
            <a:r>
              <a:rPr lang="en-US" sz="2000" dirty="0" smtClean="0"/>
              <a:t>CRRs are only subject to deration if they involve a Resource Node</a:t>
            </a:r>
            <a:endParaRPr lang="en-US" sz="2000" dirty="0"/>
          </a:p>
          <a:p>
            <a:r>
              <a:rPr lang="en-US" sz="2000" dirty="0" smtClean="0"/>
              <a:t>CRR </a:t>
            </a:r>
            <a:r>
              <a:rPr lang="en-US" sz="2000" dirty="0"/>
              <a:t>payments </a:t>
            </a:r>
            <a:r>
              <a:rPr lang="en-US" sz="2000" dirty="0" smtClean="0"/>
              <a:t>incorporate a </a:t>
            </a:r>
            <a:r>
              <a:rPr lang="en-US" sz="2000" dirty="0"/>
              <a:t>quantity called Hedge Value which </a:t>
            </a:r>
            <a:r>
              <a:rPr lang="en-US" sz="2000" dirty="0" smtClean="0"/>
              <a:t>limits </a:t>
            </a:r>
            <a:r>
              <a:rPr lang="en-US" sz="2000" dirty="0"/>
              <a:t>derations </a:t>
            </a:r>
            <a:r>
              <a:rPr lang="en-US" sz="2000" dirty="0" smtClean="0"/>
              <a:t>to keep </a:t>
            </a:r>
            <a:r>
              <a:rPr lang="en-US" sz="2000" dirty="0"/>
              <a:t>payments in line with </a:t>
            </a:r>
            <a:r>
              <a:rPr lang="en-US" sz="2000" dirty="0" smtClean="0"/>
              <a:t>proxy fuel </a:t>
            </a:r>
            <a:r>
              <a:rPr lang="en-US" sz="2000" dirty="0"/>
              <a:t>costs at the </a:t>
            </a:r>
            <a:r>
              <a:rPr lang="en-US" sz="2000" dirty="0" smtClean="0"/>
              <a:t>Source or Sink</a:t>
            </a:r>
          </a:p>
          <a:p>
            <a:r>
              <a:rPr lang="en-US" sz="2000" dirty="0" smtClean="0"/>
              <a:t>Unlike short-payments, derations are never refunded</a:t>
            </a:r>
          </a:p>
          <a:p>
            <a:r>
              <a:rPr lang="en-US" sz="2000" dirty="0" smtClean="0"/>
              <a:t>Both derations and short-payments can cause a payment mismatch for entities converting the hedge to RT -&gt; $ paid for CRRs ≠ $ charged for DAM PTPs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23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 Congestion 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990600"/>
            <a:ext cx="4268749" cy="4621597"/>
          </a:xfrm>
        </p:spPr>
        <p:txBody>
          <a:bodyPr/>
          <a:lstStyle/>
          <a:p>
            <a:r>
              <a:rPr lang="en-US" sz="2000" dirty="0"/>
              <a:t>If there is not enough congestion rent collected for the hour to pay all </a:t>
            </a:r>
            <a:r>
              <a:rPr lang="en-US" sz="2000" dirty="0" smtClean="0"/>
              <a:t>of </a:t>
            </a:r>
            <a:r>
              <a:rPr lang="en-US" sz="2000" dirty="0"/>
              <a:t>the </a:t>
            </a:r>
            <a:r>
              <a:rPr lang="en-US" sz="2000" dirty="0" smtClean="0"/>
              <a:t>CRRs (after deration has occurred), </a:t>
            </a:r>
            <a:r>
              <a:rPr lang="en-US" sz="2000" dirty="0"/>
              <a:t>all </a:t>
            </a:r>
            <a:r>
              <a:rPr lang="en-US" sz="2000" dirty="0" smtClean="0"/>
              <a:t>CRRAHs are </a:t>
            </a:r>
            <a:r>
              <a:rPr lang="en-US" sz="2000" dirty="0"/>
              <a:t>charged a pro-rated shortfall charge to cover the difference.</a:t>
            </a:r>
          </a:p>
          <a:p>
            <a:r>
              <a:rPr lang="en-US" sz="2000" dirty="0"/>
              <a:t>At the end of the </a:t>
            </a:r>
            <a:r>
              <a:rPr lang="en-US" sz="2000" dirty="0" smtClean="0"/>
              <a:t>month, if there are funds in the Balancing Account they are used </a:t>
            </a:r>
            <a:r>
              <a:rPr lang="en-US" sz="2000" dirty="0"/>
              <a:t>to refund shortfall charges to </a:t>
            </a:r>
            <a:r>
              <a:rPr lang="en-US" sz="2000" dirty="0" smtClean="0"/>
              <a:t>CRRAHs.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605940" y="5361075"/>
            <a:ext cx="159920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1200" b="1" dirty="0"/>
              <a:t>Payment due to </a:t>
            </a:r>
            <a:r>
              <a:rPr lang="en-US" sz="1200" b="1" dirty="0" smtClean="0"/>
              <a:t>CRRAHs</a:t>
            </a:r>
            <a:endParaRPr lang="en-US" sz="1200" b="1" dirty="0"/>
          </a:p>
        </p:txBody>
      </p:sp>
      <p:sp>
        <p:nvSpPr>
          <p:cNvPr id="17" name="AutoShape 170"/>
          <p:cNvSpPr>
            <a:spLocks/>
          </p:cNvSpPr>
          <p:nvPr/>
        </p:nvSpPr>
        <p:spPr bwMode="auto">
          <a:xfrm>
            <a:off x="5067823" y="5040697"/>
            <a:ext cx="274638" cy="1002124"/>
          </a:xfrm>
          <a:prstGeom prst="leftBrace">
            <a:avLst>
              <a:gd name="adj1" fmla="val 3468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US" sz="1800" dirty="0"/>
          </a:p>
        </p:txBody>
      </p:sp>
      <p:grpSp>
        <p:nvGrpSpPr>
          <p:cNvPr id="18" name="Group 38"/>
          <p:cNvGrpSpPr>
            <a:grpSpLocks/>
          </p:cNvGrpSpPr>
          <p:nvPr/>
        </p:nvGrpSpPr>
        <p:grpSpPr bwMode="auto">
          <a:xfrm>
            <a:off x="3087679" y="2219594"/>
            <a:ext cx="3469468" cy="1536771"/>
            <a:chOff x="1212851" y="2654300"/>
            <a:chExt cx="3470421" cy="1535888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35690" y="3101155"/>
              <a:ext cx="1947582" cy="1089033"/>
            </a:xfrm>
            <a:prstGeom prst="roundRect">
              <a:avLst>
                <a:gd name="adj" fmla="val 16667"/>
              </a:avLst>
            </a:prstGeom>
            <a:solidFill>
              <a:schemeClr val="accent3">
                <a:lumMod val="75000"/>
              </a:schemeClr>
            </a:solidFill>
            <a:ln w="28575">
              <a:solidFill>
                <a:schemeClr val="accent3">
                  <a:lumMod val="50000"/>
                </a:schemeClr>
              </a:solidFill>
              <a:round/>
              <a:headEnd/>
              <a:tailEnd/>
            </a:ln>
          </p:spPr>
          <p:txBody>
            <a:bodyPr wrap="square" lIns="182880" anchor="ctr">
              <a:spAutoFit/>
            </a:bodyPr>
            <a:lstStyle/>
            <a:p>
              <a:pPr marL="228600" indent="-228600">
                <a:buFontTx/>
                <a:buChar char="•"/>
              </a:pPr>
              <a:r>
                <a:rPr lang="en-US" sz="1200" b="1" dirty="0">
                  <a:solidFill>
                    <a:schemeClr val="bg1"/>
                  </a:solidFill>
                </a:rPr>
                <a:t>Charges for 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Energy </a:t>
              </a:r>
              <a:r>
                <a:rPr lang="en-US" sz="1200" b="1" dirty="0">
                  <a:solidFill>
                    <a:schemeClr val="bg1"/>
                  </a:solidFill>
                </a:rPr>
                <a:t>Bids</a:t>
              </a:r>
            </a:p>
            <a:p>
              <a:pPr marL="228600" indent="-228600">
                <a:spcBef>
                  <a:spcPts val="1200"/>
                </a:spcBef>
                <a:buFontTx/>
                <a:buChar char="•"/>
              </a:pPr>
              <a:r>
                <a:rPr lang="en-US" sz="1200" b="1" dirty="0">
                  <a:solidFill>
                    <a:schemeClr val="bg1"/>
                  </a:solidFill>
                </a:rPr>
                <a:t>Charges for 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PTP </a:t>
              </a:r>
              <a:r>
                <a:rPr lang="en-US" sz="1200" b="1" dirty="0">
                  <a:solidFill>
                    <a:schemeClr val="bg1"/>
                  </a:solidFill>
                </a:rPr>
                <a:t>Obligation Bids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1212851" y="2654300"/>
              <a:ext cx="2312227" cy="3075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115888" indent="-115888" algn="l">
                <a:spcBef>
                  <a:spcPct val="20000"/>
                </a:spcBef>
                <a:buFontTx/>
                <a:buChar char="•"/>
              </a:pP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AutoShape 29"/>
          <p:cNvSpPr>
            <a:spLocks noChangeArrowheads="1"/>
          </p:cNvSpPr>
          <p:nvPr/>
        </p:nvSpPr>
        <p:spPr bwMode="auto">
          <a:xfrm>
            <a:off x="6946259" y="2711038"/>
            <a:ext cx="1828800" cy="1005840"/>
          </a:xfrm>
          <a:prstGeom prst="roundRect">
            <a:avLst>
              <a:gd name="adj" fmla="val 16667"/>
            </a:avLst>
          </a:prstGeom>
          <a:solidFill>
            <a:schemeClr val="accent3">
              <a:lumMod val="75000"/>
            </a:schemeClr>
          </a:solidFill>
          <a:ln w="28575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wrap="square" tIns="91440" rIns="274320" bIns="91440" anchor="ctr">
            <a:spAutoFit/>
          </a:bodyPr>
          <a:lstStyle/>
          <a:p>
            <a:pPr marL="228600" indent="-228600">
              <a:buFontTx/>
              <a:buChar char="•"/>
            </a:pPr>
            <a:r>
              <a:rPr lang="en-US" sz="1200" b="1" dirty="0">
                <a:solidFill>
                  <a:schemeClr val="bg1"/>
                </a:solidFill>
              </a:rPr>
              <a:t>Payments for </a:t>
            </a:r>
            <a:r>
              <a:rPr lang="en-US" sz="1200" b="1" dirty="0" smtClean="0">
                <a:solidFill>
                  <a:schemeClr val="bg1"/>
                </a:solidFill>
              </a:rPr>
              <a:t>Energy Offers</a:t>
            </a:r>
            <a:endParaRPr lang="en-US" sz="1200" b="1" dirty="0">
              <a:solidFill>
                <a:schemeClr val="bg1"/>
              </a:solidFill>
            </a:endParaRPr>
          </a:p>
          <a:p>
            <a:pPr marL="228600" indent="-228600">
              <a:spcBef>
                <a:spcPts val="1200"/>
              </a:spcBef>
              <a:buFontTx/>
              <a:buChar char="•"/>
            </a:pPr>
            <a:r>
              <a:rPr lang="en-US" sz="1200" b="1" dirty="0">
                <a:solidFill>
                  <a:schemeClr val="bg1"/>
                </a:solidFill>
              </a:rPr>
              <a:t>Payments </a:t>
            </a:r>
            <a:r>
              <a:rPr lang="en-US" sz="1200" b="1" dirty="0" smtClean="0">
                <a:solidFill>
                  <a:schemeClr val="bg1"/>
                </a:solidFill>
              </a:rPr>
              <a:t>for PTP </a:t>
            </a:r>
            <a:r>
              <a:rPr lang="en-US" sz="1200" b="1" dirty="0">
                <a:solidFill>
                  <a:schemeClr val="bg1"/>
                </a:solidFill>
              </a:rPr>
              <a:t>Obligation Bids 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2" name="Picture 35" descr="Congestion Rent bucket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5047" y="3667665"/>
            <a:ext cx="2390905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Line 4"/>
          <p:cNvSpPr>
            <a:spLocks noChangeShapeType="1"/>
          </p:cNvSpPr>
          <p:nvPr/>
        </p:nvSpPr>
        <p:spPr bwMode="auto">
          <a:xfrm>
            <a:off x="5415236" y="5047100"/>
            <a:ext cx="1549217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" name="WordArt 166"/>
          <p:cNvSpPr>
            <a:spLocks noChangeAspect="1" noChangeArrowheads="1" noChangeShapeType="1" noTextEdit="1"/>
          </p:cNvSpPr>
          <p:nvPr/>
        </p:nvSpPr>
        <p:spPr bwMode="auto">
          <a:xfrm>
            <a:off x="5538970" y="5612197"/>
            <a:ext cx="1301750" cy="37465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1444"/>
              </a:avLst>
            </a:prstTxWarp>
          </a:bodyPr>
          <a:lstStyle/>
          <a:p>
            <a:r>
              <a:rPr lang="en-US" sz="14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latin typeface="Arial Unicode MS"/>
                <a:ea typeface="Arial Unicode MS"/>
                <a:cs typeface="Arial Unicode MS"/>
              </a:rPr>
              <a:t>Congestion Rent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5522272" y="1998611"/>
            <a:ext cx="2338387" cy="458788"/>
            <a:chOff x="2843213" y="1447800"/>
            <a:chExt cx="2338387" cy="458788"/>
          </a:xfrm>
        </p:grpSpPr>
        <p:pic>
          <p:nvPicPr>
            <p:cNvPr id="26" name="Picture 2" descr="Hourly clock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24400" y="1447800"/>
              <a:ext cx="457200" cy="458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 Box 127"/>
            <p:cNvSpPr txBox="1">
              <a:spLocks noChangeArrowheads="1"/>
            </p:cNvSpPr>
            <p:nvPr/>
          </p:nvSpPr>
          <p:spPr bwMode="auto">
            <a:xfrm>
              <a:off x="2843213" y="1490663"/>
              <a:ext cx="1881187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dirty="0"/>
                <a:t>Occurs hourly </a:t>
              </a:r>
            </a:p>
          </p:txBody>
        </p:sp>
      </p:grpSp>
      <p:pic>
        <p:nvPicPr>
          <p:cNvPr id="28" name="Picture 66" descr="bucket_arrow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0930" y="4008437"/>
            <a:ext cx="2528199" cy="226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037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Monthly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23" y="914400"/>
            <a:ext cx="8644877" cy="50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659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Deration Monthly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04813"/>
            <a:ext cx="8644877" cy="51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66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Interaction Among Markets – Ideal Conditions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1800" dirty="0" smtClean="0">
                <a:sym typeface="Wingdings" pitchFamily="2" charset="2"/>
              </a:rPr>
              <a:t>The </a:t>
            </a:r>
            <a:r>
              <a:rPr lang="en-US" sz="1800" dirty="0">
                <a:sym typeface="Wingdings" pitchFamily="2" charset="2"/>
              </a:rPr>
              <a:t>value of CRRs are based on the estimate of the expected congestion costs on the purchase path. </a:t>
            </a:r>
          </a:p>
          <a:p>
            <a:pPr lvl="1">
              <a:defRPr/>
            </a:pPr>
            <a:r>
              <a:rPr lang="en-US" sz="1800" dirty="0">
                <a:sym typeface="Wingdings" pitchFamily="2" charset="2"/>
              </a:rPr>
              <a:t>The net amount paid for CRR ownership in auctions should converge to the net amount received in DAM by CRRAHs for their CRR. </a:t>
            </a:r>
          </a:p>
          <a:p>
            <a:pPr lvl="1">
              <a:defRPr/>
            </a:pPr>
            <a:r>
              <a:rPr lang="en-US" sz="1800" dirty="0">
                <a:sym typeface="Wingdings" pitchFamily="2" charset="2"/>
              </a:rPr>
              <a:t>The net amount paid for PTPs in DAM should converge to the net amount received in RT by QSEs for their PTPs.</a:t>
            </a:r>
          </a:p>
          <a:p>
            <a:pPr>
              <a:defRPr/>
            </a:pPr>
            <a:endParaRPr lang="en-US" sz="1800" dirty="0" smtClean="0">
              <a:sym typeface="Wingdings" pitchFamily="2" charset="2"/>
            </a:endParaRPr>
          </a:p>
          <a:p>
            <a:pPr>
              <a:defRPr/>
            </a:pPr>
            <a:r>
              <a:rPr lang="en-US" sz="1800" dirty="0" smtClean="0">
                <a:sym typeface="Wingdings" pitchFamily="2" charset="2"/>
              </a:rPr>
              <a:t>DA </a:t>
            </a:r>
            <a:r>
              <a:rPr lang="en-US" sz="1800" dirty="0">
                <a:sym typeface="Wingdings" pitchFamily="2" charset="2"/>
              </a:rPr>
              <a:t>prices are based on the estimate of expected RT energy costs. In long run, the DASPP and RTSPP should converge.</a:t>
            </a:r>
          </a:p>
          <a:p>
            <a:pPr>
              <a:defRPr/>
            </a:pPr>
            <a:endParaRPr lang="en-US" sz="1800" dirty="0">
              <a:sym typeface="Wingdings" pitchFamily="2" charset="2"/>
            </a:endParaRPr>
          </a:p>
          <a:p>
            <a:pPr>
              <a:defRPr/>
            </a:pPr>
            <a:r>
              <a:rPr lang="en-US" sz="1800" dirty="0">
                <a:sym typeface="Wingdings" pitchFamily="2" charset="2"/>
              </a:rPr>
              <a:t>Under ideal conditions (markets converged)</a:t>
            </a:r>
          </a:p>
          <a:p>
            <a:pPr lvl="1">
              <a:defRPr/>
            </a:pPr>
            <a:r>
              <a:rPr lang="en-US" sz="1800" dirty="0">
                <a:sym typeface="Wingdings" pitchFamily="2" charset="2"/>
              </a:rPr>
              <a:t>CRR Auction Revenue = DAM CRR payout = DAM congestion rent = RT congestion rent (complete hedging)</a:t>
            </a:r>
          </a:p>
          <a:p>
            <a:pPr lvl="1">
              <a:defRPr/>
            </a:pPr>
            <a:r>
              <a:rPr lang="en-US" sz="1800" dirty="0">
                <a:sym typeface="Wingdings" pitchFamily="2" charset="2"/>
              </a:rPr>
              <a:t>DAM SPP = RT SPP </a:t>
            </a:r>
          </a:p>
          <a:p>
            <a:pPr lvl="1">
              <a:defRPr/>
            </a:pPr>
            <a:r>
              <a:rPr lang="en-US" sz="1800" dirty="0">
                <a:sym typeface="Wingdings" pitchFamily="2" charset="2"/>
              </a:rPr>
              <a:t>CRR+DAM+RT settlements = settling everything in </a:t>
            </a:r>
            <a:r>
              <a:rPr lang="en-US" sz="1800" dirty="0" smtClean="0">
                <a:sym typeface="Wingdings" pitchFamily="2" charset="2"/>
              </a:rPr>
              <a:t>RT</a:t>
            </a:r>
            <a:endParaRPr lang="en-US" sz="1800" dirty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849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NPRR821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05222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Original (DC Energy) - Eliminates </a:t>
            </a:r>
            <a:r>
              <a:rPr lang="en-US" sz="1800" dirty="0"/>
              <a:t>deration</a:t>
            </a:r>
            <a:r>
              <a:rPr lang="en-US" sz="1800" dirty="0" smtClean="0"/>
              <a:t>, </a:t>
            </a:r>
            <a:r>
              <a:rPr lang="en-US" sz="1800" dirty="0"/>
              <a:t>CRRs </a:t>
            </a:r>
            <a:r>
              <a:rPr lang="en-US" sz="1800" dirty="0" smtClean="0"/>
              <a:t>receive full </a:t>
            </a:r>
            <a:r>
              <a:rPr lang="en-US" sz="1800" dirty="0"/>
              <a:t>target </a:t>
            </a:r>
            <a:r>
              <a:rPr lang="en-US" sz="1800" dirty="0" smtClean="0"/>
              <a:t>payment</a:t>
            </a:r>
          </a:p>
          <a:p>
            <a:pPr marL="0" indent="0">
              <a:buNone/>
            </a:pPr>
            <a:r>
              <a:rPr lang="en-US" sz="1800" dirty="0" smtClean="0"/>
              <a:t>Potential impacts-</a:t>
            </a:r>
          </a:p>
          <a:p>
            <a:r>
              <a:rPr lang="en-US" sz="1600" dirty="0" smtClean="0"/>
              <a:t>Auction </a:t>
            </a:r>
            <a:r>
              <a:rPr lang="en-US" sz="1600" dirty="0" smtClean="0"/>
              <a:t>revenues </a:t>
            </a:r>
            <a:r>
              <a:rPr lang="en-US" sz="1600" dirty="0"/>
              <a:t>are</a:t>
            </a:r>
            <a:r>
              <a:rPr lang="en-US" sz="1800" dirty="0" smtClean="0"/>
              <a:t> </a:t>
            </a:r>
            <a:r>
              <a:rPr lang="en-US" sz="1600" dirty="0" smtClean="0"/>
              <a:t>expected to increase due to CRRs having a higher value in the DAM. Increases cost of CRRs and increases payout to load of auction revenue.</a:t>
            </a:r>
          </a:p>
          <a:p>
            <a:r>
              <a:rPr lang="en-US" sz="1600" dirty="0" smtClean="0"/>
              <a:t>Less excess Congestion Rent credited to Balancing Account due to increased CRR payout. This will tend to reduce the monthly load payout from the Balancing Account.</a:t>
            </a:r>
          </a:p>
          <a:p>
            <a:r>
              <a:rPr lang="en-US" sz="1600" dirty="0" smtClean="0"/>
              <a:t>Increased chance of shortfall charges to CRRAHs, and less Congestion Rent increases chances of some shortfall charges not being refunded. 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800" dirty="0" smtClean="0"/>
              <a:t>DC </a:t>
            </a:r>
            <a:r>
              <a:rPr lang="en-US" sz="1800" dirty="0"/>
              <a:t>Energy comments - Eliminates deration with a ‘circuit breaker’ to temporarily reduce CRRs sold in the monthly auction if the Balancing Account balance drops to zero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Additional impacts when ‘circuit </a:t>
            </a:r>
            <a:r>
              <a:rPr lang="en-US" sz="1600" dirty="0"/>
              <a:t>breaker’ </a:t>
            </a:r>
            <a:r>
              <a:rPr lang="en-US" sz="1600" dirty="0" smtClean="0"/>
              <a:t>enacted, due to less CRRs sold:</a:t>
            </a:r>
          </a:p>
          <a:p>
            <a:r>
              <a:rPr lang="en-US" sz="1600" dirty="0" smtClean="0"/>
              <a:t>Auction </a:t>
            </a:r>
            <a:r>
              <a:rPr lang="en-US" sz="1600" dirty="0"/>
              <a:t>revenues </a:t>
            </a:r>
            <a:r>
              <a:rPr lang="en-US" sz="1600" dirty="0" smtClean="0"/>
              <a:t>reduced.</a:t>
            </a:r>
          </a:p>
          <a:p>
            <a:r>
              <a:rPr lang="en-US" sz="1600" dirty="0" smtClean="0"/>
              <a:t>More excess Congestion Rent available </a:t>
            </a:r>
            <a:r>
              <a:rPr lang="en-US" sz="1600" dirty="0"/>
              <a:t>for credit to the Balancing </a:t>
            </a:r>
            <a:r>
              <a:rPr lang="en-US" sz="1600" dirty="0" smtClean="0"/>
              <a:t>Account, blunting the effects listed above for original proposal.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NPRR821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/>
              <a:t>Morgan Stanley comments – all CRRs subject to deration, not just those involving Resource Nodes; eliminates Hedge Value limitation on derations; and removes the Balancing Account </a:t>
            </a:r>
            <a:r>
              <a:rPr lang="en-US" sz="1800" dirty="0" smtClean="0"/>
              <a:t>fund.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Potential </a:t>
            </a:r>
            <a:r>
              <a:rPr lang="en-US" sz="1800" dirty="0"/>
              <a:t>impacts-</a:t>
            </a:r>
          </a:p>
          <a:p>
            <a:r>
              <a:rPr lang="en-US" sz="1600" dirty="0"/>
              <a:t>Auction Revenues </a:t>
            </a:r>
            <a:r>
              <a:rPr lang="en-US" sz="1600" dirty="0" smtClean="0"/>
              <a:t>decrease as CRRs have lower value in DAM. Decreases costs of CRRs and decreases payout to load of auction </a:t>
            </a:r>
            <a:r>
              <a:rPr lang="en-US" sz="1600" dirty="0" smtClean="0"/>
              <a:t>revenue.</a:t>
            </a:r>
            <a:endParaRPr lang="en-US" sz="1600" dirty="0" smtClean="0"/>
          </a:p>
          <a:p>
            <a:r>
              <a:rPr lang="en-US" sz="1600" dirty="0" smtClean="0"/>
              <a:t>More excess </a:t>
            </a:r>
            <a:r>
              <a:rPr lang="en-US" sz="1600" dirty="0"/>
              <a:t>Congestion Rent credited to Balancing Account due to </a:t>
            </a:r>
            <a:r>
              <a:rPr lang="en-US" sz="1600" dirty="0" smtClean="0"/>
              <a:t>decreased CRR </a:t>
            </a:r>
            <a:r>
              <a:rPr lang="en-US" sz="1600" dirty="0"/>
              <a:t>payout. This will tend to </a:t>
            </a:r>
            <a:r>
              <a:rPr lang="en-US" sz="1600" dirty="0" smtClean="0"/>
              <a:t>increase the </a:t>
            </a:r>
            <a:r>
              <a:rPr lang="en-US" sz="1600" dirty="0"/>
              <a:t>monthly load payout from the Balancing Account.</a:t>
            </a:r>
          </a:p>
          <a:p>
            <a:r>
              <a:rPr lang="en-US" sz="1600" dirty="0" smtClean="0"/>
              <a:t>Decreased chance </a:t>
            </a:r>
            <a:r>
              <a:rPr lang="en-US" sz="1600" dirty="0"/>
              <a:t>of shortfall charges to </a:t>
            </a:r>
            <a:r>
              <a:rPr lang="en-US" sz="1600" dirty="0" smtClean="0"/>
              <a:t>CRRAHs, but no refund of shortfalls. 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0109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Grey Banner">
  <a:themeElements>
    <a:clrScheme name="ERCOT Market Training">
      <a:dk1>
        <a:srgbClr val="5B6770"/>
      </a:dk1>
      <a:lt1>
        <a:sysClr val="window" lastClr="FFFFFF"/>
      </a:lt1>
      <a:dk2>
        <a:srgbClr val="003865"/>
      </a:dk2>
      <a:lt2>
        <a:srgbClr val="E7E6E6"/>
      </a:lt2>
      <a:accent1>
        <a:srgbClr val="00AEC7"/>
      </a:accent1>
      <a:accent2>
        <a:srgbClr val="685BC7"/>
      </a:accent2>
      <a:accent3>
        <a:srgbClr val="26D07C"/>
      </a:accent3>
      <a:accent4>
        <a:srgbClr val="FFD100"/>
      </a:accent4>
      <a:accent5>
        <a:srgbClr val="FF8200"/>
      </a:accent5>
      <a:accent6>
        <a:srgbClr val="890C58"/>
      </a:accent6>
      <a:hlink>
        <a:srgbClr val="0563C1"/>
      </a:hlink>
      <a:folHlink>
        <a:srgbClr val="890C5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MT Template" id="{39F956F9-9051-4705-A59D-1AD0E26019BE}" vid="{FA269666-6C7A-4D32-8733-C568A8AF41C6}"/>
    </a:ext>
  </a:extLst>
</a:theme>
</file>

<file path=ppt/theme/theme4.xml><?xml version="1.0" encoding="utf-8"?>
<a:theme xmlns:a="http://schemas.openxmlformats.org/drawingml/2006/main" name="1_Grey Banner">
  <a:themeElements>
    <a:clrScheme name="ERCOT Market Training">
      <a:dk1>
        <a:srgbClr val="5B6770"/>
      </a:dk1>
      <a:lt1>
        <a:sysClr val="window" lastClr="FFFFFF"/>
      </a:lt1>
      <a:dk2>
        <a:srgbClr val="003865"/>
      </a:dk2>
      <a:lt2>
        <a:srgbClr val="E7E6E6"/>
      </a:lt2>
      <a:accent1>
        <a:srgbClr val="00AEC7"/>
      </a:accent1>
      <a:accent2>
        <a:srgbClr val="685BC7"/>
      </a:accent2>
      <a:accent3>
        <a:srgbClr val="26D07C"/>
      </a:accent3>
      <a:accent4>
        <a:srgbClr val="FFD100"/>
      </a:accent4>
      <a:accent5>
        <a:srgbClr val="FF8200"/>
      </a:accent5>
      <a:accent6>
        <a:srgbClr val="890C58"/>
      </a:accent6>
      <a:hlink>
        <a:srgbClr val="0563C1"/>
      </a:hlink>
      <a:folHlink>
        <a:srgbClr val="890C5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MT Template" id="{39F956F9-9051-4705-A59D-1AD0E26019BE}" vid="{FA269666-6C7A-4D32-8733-C568A8AF41C6}"/>
    </a:ext>
  </a:extLst>
</a:theme>
</file>

<file path=ppt/theme/theme5.xml><?xml version="1.0" encoding="utf-8"?>
<a:theme xmlns:a="http://schemas.openxmlformats.org/drawingml/2006/main" name="2_Grey Banner">
  <a:themeElements>
    <a:clrScheme name="ERCOT Market Training">
      <a:dk1>
        <a:srgbClr val="5B6770"/>
      </a:dk1>
      <a:lt1>
        <a:sysClr val="window" lastClr="FFFFFF"/>
      </a:lt1>
      <a:dk2>
        <a:srgbClr val="003865"/>
      </a:dk2>
      <a:lt2>
        <a:srgbClr val="E7E6E6"/>
      </a:lt2>
      <a:accent1>
        <a:srgbClr val="00AEC7"/>
      </a:accent1>
      <a:accent2>
        <a:srgbClr val="685BC7"/>
      </a:accent2>
      <a:accent3>
        <a:srgbClr val="26D07C"/>
      </a:accent3>
      <a:accent4>
        <a:srgbClr val="FFD100"/>
      </a:accent4>
      <a:accent5>
        <a:srgbClr val="FF8200"/>
      </a:accent5>
      <a:accent6>
        <a:srgbClr val="890C58"/>
      </a:accent6>
      <a:hlink>
        <a:srgbClr val="0563C1"/>
      </a:hlink>
      <a:folHlink>
        <a:srgbClr val="890C5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MT Template" id="{39F956F9-9051-4705-A59D-1AD0E26019BE}" vid="{FA269666-6C7A-4D32-8733-C568A8AF41C6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ERCOT Identity v.2">
    <a:dk1>
      <a:sysClr val="windowText" lastClr="000000"/>
    </a:dk1>
    <a:lt1>
      <a:srgbClr val="FFFFFF"/>
    </a:lt1>
    <a:dk2>
      <a:srgbClr val="5B6770"/>
    </a:dk2>
    <a:lt2>
      <a:srgbClr val="FFFFFF"/>
    </a:lt2>
    <a:accent1>
      <a:srgbClr val="00AEC7"/>
    </a:accent1>
    <a:accent2>
      <a:srgbClr val="5B6770"/>
    </a:accent2>
    <a:accent3>
      <a:srgbClr val="26D07C"/>
    </a:accent3>
    <a:accent4>
      <a:srgbClr val="003865"/>
    </a:accent4>
    <a:accent5>
      <a:srgbClr val="685BC7"/>
    </a:accent5>
    <a:accent6>
      <a:srgbClr val="890C58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fopath/2007/PartnerControls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2751</TotalTime>
  <Words>1097</Words>
  <Application>Microsoft Office PowerPoint</Application>
  <PresentationFormat>On-screen Show (4:3)</PresentationFormat>
  <Paragraphs>133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 Unicode MS</vt:lpstr>
      <vt:lpstr>Arial</vt:lpstr>
      <vt:lpstr>Calibri</vt:lpstr>
      <vt:lpstr>Wingdings</vt:lpstr>
      <vt:lpstr>1_Custom Design</vt:lpstr>
      <vt:lpstr>Office Theme</vt:lpstr>
      <vt:lpstr>Grey Banner</vt:lpstr>
      <vt:lpstr>1_Grey Banner</vt:lpstr>
      <vt:lpstr>2_Grey Banner</vt:lpstr>
      <vt:lpstr>PowerPoint Presentation</vt:lpstr>
      <vt:lpstr>Introduction</vt:lpstr>
      <vt:lpstr>Deration</vt:lpstr>
      <vt:lpstr>DAM Congestion Rent</vt:lpstr>
      <vt:lpstr>Current Monthly Timeline</vt:lpstr>
      <vt:lpstr>No Deration Monthly Timeline</vt:lpstr>
      <vt:lpstr>Interaction Among Markets – Ideal Conditions </vt:lpstr>
      <vt:lpstr>NPRR821 Options</vt:lpstr>
      <vt:lpstr>NPRR821 Options</vt:lpstr>
      <vt:lpstr>QSE PTP Obligations in DAM</vt:lpstr>
      <vt:lpstr>NPRR821 Options PTP Focus Instead of Deration</vt:lpstr>
      <vt:lpstr>NPRR821 Options PTP Focus Instead of Deration</vt:lpstr>
      <vt:lpstr>Specific ERCOT Concerns Surrounding Alternatives </vt:lpstr>
      <vt:lpstr> Appendix</vt:lpstr>
      <vt:lpstr>CRR Auction Revenue</vt:lpstr>
      <vt:lpstr>Impact of Removing the CRR Deration Process</vt:lpstr>
      <vt:lpstr>Impact of Removing the CRR Deration Process</vt:lpstr>
      <vt:lpstr>Deration by Path Type</vt:lpstr>
      <vt:lpstr>Deration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Bivens, Carrie</cp:lastModifiedBy>
  <cp:revision>194</cp:revision>
  <cp:lastPrinted>2016-01-21T20:53:15Z</cp:lastPrinted>
  <dcterms:created xsi:type="dcterms:W3CDTF">2016-01-21T15:20:31Z</dcterms:created>
  <dcterms:modified xsi:type="dcterms:W3CDTF">2017-09-01T18:14:28Z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