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6"/>
  </p:notesMasterIdLst>
  <p:handoutMasterIdLst>
    <p:handoutMasterId r:id="rId37"/>
  </p:handoutMasterIdLst>
  <p:sldIdLst>
    <p:sldId id="260" r:id="rId6"/>
    <p:sldId id="307" r:id="rId7"/>
    <p:sldId id="266" r:id="rId8"/>
    <p:sldId id="361" r:id="rId9"/>
    <p:sldId id="299" r:id="rId10"/>
    <p:sldId id="357" r:id="rId11"/>
    <p:sldId id="337" r:id="rId12"/>
    <p:sldId id="342" r:id="rId13"/>
    <p:sldId id="340" r:id="rId14"/>
    <p:sldId id="343" r:id="rId15"/>
    <p:sldId id="341" r:id="rId16"/>
    <p:sldId id="346" r:id="rId17"/>
    <p:sldId id="353" r:id="rId18"/>
    <p:sldId id="359" r:id="rId19"/>
    <p:sldId id="345" r:id="rId20"/>
    <p:sldId id="347" r:id="rId21"/>
    <p:sldId id="348" r:id="rId22"/>
    <p:sldId id="356" r:id="rId23"/>
    <p:sldId id="360" r:id="rId24"/>
    <p:sldId id="349" r:id="rId25"/>
    <p:sldId id="350" r:id="rId26"/>
    <p:sldId id="351" r:id="rId27"/>
    <p:sldId id="352" r:id="rId28"/>
    <p:sldId id="354" r:id="rId29"/>
    <p:sldId id="363" r:id="rId30"/>
    <p:sldId id="365" r:id="rId31"/>
    <p:sldId id="366" r:id="rId32"/>
    <p:sldId id="367" r:id="rId33"/>
    <p:sldId id="355" r:id="rId34"/>
    <p:sldId id="296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6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34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7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2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3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94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5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85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4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4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3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5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0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09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85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35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1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6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</a:t>
            </a:r>
            <a:r>
              <a:rPr lang="en-US" sz="2000" dirty="0" smtClean="0"/>
              <a:t>the Impact of 4-CP </a:t>
            </a:r>
            <a:r>
              <a:rPr lang="en-US" sz="2000" dirty="0"/>
              <a:t>Transmission </a:t>
            </a:r>
            <a:r>
              <a:rPr lang="en-US" sz="2000" dirty="0" smtClean="0"/>
              <a:t>Charges on Real Time Prices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WMS </a:t>
            </a:r>
            <a:r>
              <a:rPr lang="en-US" sz="1600" smtClean="0"/>
              <a:t>– </a:t>
            </a:r>
            <a:r>
              <a:rPr lang="en-US" sz="1600" smtClean="0"/>
              <a:t>September 6, </a:t>
            </a:r>
            <a:r>
              <a:rPr lang="en-US" sz="1600" dirty="0" smtClean="0"/>
              <a:t>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114800" y="1524000"/>
            <a:ext cx="4343400" cy="3124200"/>
            <a:chOff x="4791075" y="1447800"/>
            <a:chExt cx="4048125" cy="299561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6858000" y="3481698"/>
              <a:ext cx="106680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Slope = 2</a:t>
              </a:r>
              <a:endParaRPr lang="en-US" sz="1600" dirty="0"/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V="1">
              <a:off x="7391400" y="2743200"/>
              <a:ext cx="228600" cy="7384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5384800" y="1447800"/>
              <a:ext cx="2997200" cy="49371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1C93C8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Postage Stamp Transmission Rates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2002-2017</a:t>
              </a:r>
            </a:p>
          </p:txBody>
        </p:sp>
        <p:sp>
          <p:nvSpPr>
            <p:cNvPr id="17" name="TextBox 2"/>
            <p:cNvSpPr txBox="1">
              <a:spLocks noChangeArrowheads="1"/>
            </p:cNvSpPr>
            <p:nvPr/>
          </p:nvSpPr>
          <p:spPr bwMode="auto">
            <a:xfrm>
              <a:off x="6248400" y="2105025"/>
              <a:ext cx="1600200" cy="307975"/>
            </a:xfrm>
            <a:prstGeom prst="rect">
              <a:avLst/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bg1"/>
                  </a:solidFill>
                </a:rPr>
                <a:t>Currently $52.91</a:t>
              </a:r>
            </a:p>
          </p:txBody>
        </p:sp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8494713" y="2184400"/>
              <a:ext cx="279400" cy="231775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" name="Right Arrow 4"/>
            <p:cNvSpPr>
              <a:spLocks noChangeArrowheads="1"/>
            </p:cNvSpPr>
            <p:nvPr/>
          </p:nvSpPr>
          <p:spPr bwMode="auto">
            <a:xfrm>
              <a:off x="7802563" y="2184400"/>
              <a:ext cx="604837" cy="152400"/>
            </a:xfrm>
            <a:prstGeom prst="rightArrow">
              <a:avLst>
                <a:gd name="adj1" fmla="val 50000"/>
                <a:gd name="adj2" fmla="val 49958"/>
              </a:avLst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74616" y="1515079"/>
            <a:ext cx="3587784" cy="3590321"/>
          </a:xfrm>
          <a:effectLst>
            <a:softEdge rad="63500"/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800" dirty="0" smtClean="0"/>
              <a:t>Postage Stamp rate for Transmission Cost of Service has more than tripled since 2002</a:t>
            </a:r>
          </a:p>
          <a:p>
            <a:pPr>
              <a:defRPr/>
            </a:pPr>
            <a:r>
              <a:rPr lang="en-US" altLang="en-US" sz="1800" dirty="0" smtClean="0"/>
              <a:t>&gt;$7B in Competitive Renewable Energy Zone (CREZ) transmission investment </a:t>
            </a:r>
          </a:p>
          <a:p>
            <a:pPr lvl="1">
              <a:defRPr/>
            </a:pPr>
            <a:r>
              <a:rPr lang="en-US" altLang="en-US" sz="1800" dirty="0" smtClean="0"/>
              <a:t>$4.9B of CREZ activated in 2013 alone</a:t>
            </a:r>
          </a:p>
          <a:p>
            <a:pPr>
              <a:defRPr/>
            </a:pPr>
            <a:r>
              <a:rPr lang="en-US" altLang="en-US" sz="1800" dirty="0" smtClean="0"/>
              <a:t>&gt;$2B in projects activated in 2016</a:t>
            </a:r>
            <a:endParaRPr lang="en-US" altLang="en-US" dirty="0" smtClean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4534707" y="2659105"/>
            <a:ext cx="137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Source:  PUCT Dockets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4262437" y="4809521"/>
            <a:ext cx="4048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postage stamp rate (per </a:t>
            </a:r>
            <a:r>
              <a:rPr lang="en-US" altLang="en-US" sz="1400" dirty="0" smtClean="0"/>
              <a:t>4-CP </a:t>
            </a:r>
            <a:r>
              <a:rPr lang="en-US" altLang="en-US" sz="1400" dirty="0"/>
              <a:t>kW) is charged to DSPs, who in turn reimburse TSPs for their transmission investments</a:t>
            </a:r>
          </a:p>
        </p:txBody>
      </p:sp>
    </p:spTree>
    <p:extLst>
      <p:ext uri="{BB962C8B-B14F-4D97-AF65-F5344CB8AC3E}">
        <p14:creationId xmlns:p14="http://schemas.microsoft.com/office/powerpoint/2010/main" val="17731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System Lambda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0668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SCED System Lambda </a:t>
            </a:r>
            <a:r>
              <a:rPr lang="en-US" sz="2000" dirty="0">
                <a:solidFill>
                  <a:srgbClr val="44444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λ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cost of providing one additional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energy at the load electrical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buses. Essentially the load weighted average marginal price for energy across nodes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057400"/>
            <a:ext cx="4851405" cy="368441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52400" y="2057400"/>
            <a:ext cx="358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Aggregate Energy Offer Curve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online generators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SCED energy offer curves for each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LASL and HASL for each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Aggregate the SCED energy offer curves between LASL and HASL across the generators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48768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Caveats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approach does not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generator ramp rates, constraint changes, market behavior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z="2400" dirty="0" smtClean="0"/>
              <a:t>Preliminary Impact of 4-CP </a:t>
            </a:r>
            <a:r>
              <a:rPr lang="en-US" altLang="en-US" sz="2400" dirty="0"/>
              <a:t>Back-cast </a:t>
            </a:r>
            <a:r>
              <a:rPr lang="en-US" altLang="en-US" sz="2400" dirty="0" smtClean="0"/>
              <a:t>on RT Prices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838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system lambda &gt; $200 &amp; </a:t>
            </a:r>
            <a:r>
              <a:rPr lang="el-GR" dirty="0" smtClean="0"/>
              <a:t>Δ</a:t>
            </a:r>
            <a:r>
              <a:rPr lang="en-US" dirty="0" smtClean="0"/>
              <a:t> system lambda &gt; $50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400" dirty="0" smtClean="0"/>
              <a:t>2015 - 3 days and 19 intervals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3124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2016 - 7 days and 40 intervals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838200" y="5864423"/>
            <a:ext cx="75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does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consider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ramp rates, constraint changes, market behavior changes.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546086"/>
            <a:ext cx="4196625" cy="1545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399" y="3464571"/>
            <a:ext cx="4196625" cy="229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Back-cast</a:t>
            </a:r>
            <a:r>
              <a:rPr lang="en-US" altLang="en-US" dirty="0" smtClean="0"/>
              <a:t> Impact of 4-CP on Real Time Prices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877669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system lambda &lt;= $200 | </a:t>
            </a:r>
            <a:r>
              <a:rPr lang="el-GR" dirty="0" smtClean="0"/>
              <a:t>Δ</a:t>
            </a:r>
            <a:r>
              <a:rPr lang="en-US" dirty="0" smtClean="0"/>
              <a:t> system lambda &lt;= $50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600" dirty="0" smtClean="0"/>
              <a:t>2015 - 15 days and 701 intervals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3505200"/>
            <a:ext cx="3210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2016 - 18 days and 824 intervals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773037"/>
            <a:ext cx="4250456" cy="1655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143" y="3886200"/>
            <a:ext cx="4250457" cy="16363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5715000"/>
            <a:ext cx="75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does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consider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ramp rates, constraint changes, market behavior changes.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55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Quantifying ERCOT level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conducted an annual survey of REPs to identify ESIIDs on several categories of demand/price response programs.</a:t>
            </a:r>
            <a:endParaRPr lang="en-US" altLang="en-US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used the survey data to quantify the frequency and magnitude of response in competitive areas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used NOIE load as calculated from boundary meters to identify NOIEs the respond to price and has quantified the frequency and magnitude of that response.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used export data from distributed generators to identify those that respond to price and has </a:t>
            </a: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quantified the frequency and magnitude of that response.</a:t>
            </a:r>
          </a:p>
          <a:p>
            <a:pPr marL="0" indent="0">
              <a:buNone/>
              <a:defRPr/>
            </a:pPr>
            <a:endParaRPr lang="en-US" altLang="en-US" sz="18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1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Competitive Price Response Survey Results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05937"/>
              </p:ext>
            </p:extLst>
          </p:nvPr>
        </p:nvGraphicFramePr>
        <p:xfrm>
          <a:off x="457200" y="914400"/>
          <a:ext cx="822960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07"/>
                <a:gridCol w="1210234"/>
                <a:gridCol w="968188"/>
                <a:gridCol w="1290918"/>
                <a:gridCol w="1290918"/>
                <a:gridCol w="1290918"/>
                <a:gridCol w="1290918"/>
              </a:tblGrid>
              <a:tr h="1647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</a:p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 Deployed 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2015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4-CP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9,700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435,000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RTP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TOU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Load Price Response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357" y="914400"/>
            <a:ext cx="8001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Competitive Loads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2015 and 2016 REP survey submissions to identify ESIIDs on Real Time Pricing and Block and Index Pricing.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Quantify load reductions by load zone on high price days (at least 4 consecutive intervals with prices &gt;= $200)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regression model of load reduction as a function of price at the load zone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48574" y="3048000"/>
            <a:ext cx="37662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NOIE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Loads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Quantify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 reductions by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NOIE on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price days (at least 4 consecutive intervals with prices &gt;= $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200) and classify as price responsive based on frequency and magnitude of response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regression model of load reduction as a function of price at the load zone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aggregate model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013" y="2590800"/>
            <a:ext cx="4583266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Distributed Generator Price Response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357" y="838200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Registered Distributed Generators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generators being paid Load Zone prices for exports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 any with primary fuel of sun, wind or other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include exports from PUNs with generators that are not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eneration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esources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Unregistered Distributed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Generators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ESIIDs with DG profile type (exports are settled as negative energy)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 Distributed Renewable Generators (PV and WND profile types)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574" y="2667000"/>
            <a:ext cx="376622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Quantify Price Response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Followed baseline methodology used for loads to quantify export increases on high price days (at least 4 consecutive intervals with prices &gt;= $200)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Classified generators as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responsive based on frequency and magnitude of response (47 of 109, name plate MW 428.9)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regression model of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 increase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function of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 zone price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aggregate model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743200"/>
            <a:ext cx="4583266" cy="349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Distributed Generator Baseline Examples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4716043" cy="31083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326974"/>
            <a:ext cx="4531468" cy="29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Interaction of 4-CP and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Removal of 4-CP response would tend to increase prices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Price increases would trigger increased price response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Find the point on the aggregated offer curve where system lambda for the GTBD adjusted for price volume of price response is consistent with the price response modeled as a function of system lambda.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Limited analysis to days identified with significant changes to system lambda when adding 4-CP response.</a:t>
            </a:r>
          </a:p>
        </p:txBody>
      </p:sp>
    </p:spTree>
    <p:extLst>
      <p:ext uri="{BB962C8B-B14F-4D97-AF65-F5344CB8AC3E}">
        <p14:creationId xmlns:p14="http://schemas.microsoft.com/office/powerpoint/2010/main" val="371846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</a:t>
            </a:r>
            <a:r>
              <a:rPr lang="en-US" altLang="en-US" dirty="0" smtClean="0"/>
              <a:t>4-CP </a:t>
            </a:r>
            <a:r>
              <a:rPr lang="en-US" altLang="en-US" dirty="0"/>
              <a:t>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181600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‘BUSIDRRQ’ customers </a:t>
            </a:r>
            <a:r>
              <a:rPr lang="en-US" altLang="en-US" sz="2000" dirty="0"/>
              <a:t>≥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700 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kW or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served 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at transmission (69 kV)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voltage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are subject to 4-CP charges.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Simple average of the metered load during ERCOT system monthly peak 15-minute intervals in four summer months -- June, July, August &amp; September.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Multiplied by the applicable prevailing TDSP Tariff, as approved by PUC.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Is the basis for the monthly 4-CP-based rates for the following calendar year.</a:t>
            </a:r>
          </a:p>
          <a:p>
            <a:pPr eaLnBrk="1" hangingPunct="1"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Analysis for this report addressed 4-CP in both the competitive and NOIE areas of ERCOT. </a:t>
            </a:r>
          </a:p>
          <a:p>
            <a:pPr>
              <a:defRPr/>
            </a:pPr>
            <a:r>
              <a:rPr lang="en-US" altLang="en-US" sz="1800" dirty="0">
                <a:solidFill>
                  <a:srgbClr val="000000"/>
                </a:solidFill>
                <a:cs typeface="Times New Roman" pitchFamily="18" charset="0"/>
              </a:rPr>
              <a:t>The analysis used 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itchFamily="18" charset="0"/>
              </a:rPr>
              <a:t>settlement system interval data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itchFamily="18" charset="0"/>
              </a:rPr>
              <a:t>For ESIIDs </a:t>
            </a:r>
            <a:r>
              <a:rPr lang="en-US" altLang="en-US" sz="1800" dirty="0">
                <a:solidFill>
                  <a:srgbClr val="000000"/>
                </a:solidFill>
                <a:cs typeface="Times New Roman" pitchFamily="18" charset="0"/>
              </a:rPr>
              <a:t>in competitive ERCOT areas with ‘BUSIDRRQ’ profile types</a:t>
            </a:r>
            <a:r>
              <a:rPr lang="en-US" altLang="en-US" sz="1800" dirty="0" smtClean="0"/>
              <a:t>.</a:t>
            </a:r>
          </a:p>
          <a:p>
            <a:pPr lvl="1">
              <a:defRPr/>
            </a:pPr>
            <a:r>
              <a:rPr lang="en-US" altLang="en-US" sz="1800" dirty="0" smtClean="0"/>
              <a:t>Calculated interval data of the native load in NOIE areas … NOIE area boundary metered imports plus generation located inside the </a:t>
            </a:r>
            <a:r>
              <a:rPr lang="en-US" altLang="en-US" sz="1800" dirty="0"/>
              <a:t>NOIE area </a:t>
            </a:r>
            <a:endParaRPr lang="en-US" altLang="en-US" sz="18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9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990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Aggregate Energy Offer Curve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39" y="1655007"/>
            <a:ext cx="6117121" cy="4212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3129330"/>
            <a:ext cx="2209800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Actual</a:t>
            </a:r>
          </a:p>
          <a:p>
            <a:r>
              <a:rPr lang="en-US" dirty="0" smtClean="0"/>
              <a:t>($75, 66,776.4 MW)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 flipH="1">
            <a:off x="3048000" y="3775661"/>
            <a:ext cx="1028700" cy="72013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2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GTBD by 1,020 MW of 4-CP Reduction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39" y="1653485"/>
            <a:ext cx="6117121" cy="42139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2526268"/>
            <a:ext cx="25908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($6,991, 67,796.2 MW)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262154" y="2590800"/>
            <a:ext cx="986246" cy="13386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8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529" y="1673268"/>
            <a:ext cx="6136942" cy="419413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GTBD by 408 MW of Price Response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70334"/>
            <a:ext cx="24384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($197, 67,388.2 MW)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5200" y="4139666"/>
            <a:ext cx="1524000" cy="4323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4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39" y="1662616"/>
            <a:ext cx="6117121" cy="4204784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990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Converges at 188 MW of Price Response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44302" y="3652316"/>
            <a:ext cx="24384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($725, 67,608.5 MW)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4021648"/>
            <a:ext cx="1752600" cy="39795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2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Back-cast </a:t>
            </a:r>
            <a:r>
              <a:rPr lang="en-US" altLang="en-US" dirty="0" smtClean="0"/>
              <a:t>Impact of 4-CP on Real Time Prices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838200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Accounting for anticipated DR/DG price response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600" dirty="0" smtClean="0"/>
              <a:t>2015 - 3 </a:t>
            </a:r>
            <a:r>
              <a:rPr lang="en-US" sz="1600" dirty="0"/>
              <a:t>days and 19 intervals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5864423"/>
            <a:ext cx="75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does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consider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ramp rates, constraint changes, market behavior changes.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3124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2016 - 7 days and 40 intervals</a:t>
            </a:r>
            <a:endParaRPr lang="en-US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24000"/>
            <a:ext cx="5943600" cy="15378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3431977"/>
            <a:ext cx="5943600" cy="24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142999"/>
          </a:xfrm>
        </p:spPr>
        <p:txBody>
          <a:bodyPr/>
          <a:lstStyle/>
          <a:p>
            <a:r>
              <a:rPr lang="en-US" sz="1400" dirty="0" smtClean="0"/>
              <a:t>4-CP response is hard to predict including both the deployment days and magnitude</a:t>
            </a:r>
          </a:p>
          <a:p>
            <a:r>
              <a:rPr lang="en-US" sz="1400" dirty="0" smtClean="0"/>
              <a:t>Only 10 of the 33 deployment days in </a:t>
            </a:r>
            <a:r>
              <a:rPr lang="en-US" sz="1400" dirty="0"/>
              <a:t>2015 and </a:t>
            </a:r>
            <a:r>
              <a:rPr lang="en-US" sz="1400" dirty="0" smtClean="0"/>
              <a:t>2016, disregarding behavioral changes other than price DR and DG price response, could potentially result in significant real time price increases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05000"/>
            <a:ext cx="7315200" cy="41889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05740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7180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09104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72440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439696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233652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2347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3395" y="228049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2009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228049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2010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27789" y="2280496"/>
            <a:ext cx="568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2011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42189" y="228049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827989" y="228049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2013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9989" y="228049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8189" y="22804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2015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291409" y="228599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25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8399"/>
            <a:ext cx="6858000" cy="3794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990599"/>
          </a:xfrm>
        </p:spPr>
        <p:txBody>
          <a:bodyPr/>
          <a:lstStyle/>
          <a:p>
            <a:r>
              <a:rPr lang="en-US" sz="1400" dirty="0" smtClean="0"/>
              <a:t>Small changes in 4-CP response, </a:t>
            </a:r>
            <a:r>
              <a:rPr lang="en-US" sz="1400" dirty="0"/>
              <a:t>disregarding behavioral changes other than price DR and DG price response, </a:t>
            </a:r>
            <a:r>
              <a:rPr lang="en-US" sz="1400" dirty="0" smtClean="0"/>
              <a:t>can result in significant changes in system lambda</a:t>
            </a:r>
          </a:p>
          <a:p>
            <a:r>
              <a:rPr lang="en-US" sz="1400" dirty="0" smtClean="0"/>
              <a:t>Short term behavioral changes in response to higher prices would be likely to draw historically off-line resources into the market and would put significant and highly variable downward pressure on prices</a:t>
            </a:r>
          </a:p>
          <a:p>
            <a:r>
              <a:rPr lang="en-US" sz="1400" dirty="0" smtClean="0"/>
              <a:t>Long term behavioral changes of all types would be likely and would further increase the downward pressure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55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</a:t>
            </a:r>
            <a:r>
              <a:rPr lang="en-US" dirty="0" smtClean="0"/>
              <a:t>Issues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762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2016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098351"/>
            <a:ext cx="6553200" cy="526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875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</a:t>
            </a:r>
            <a:r>
              <a:rPr lang="en-US" dirty="0" smtClean="0"/>
              <a:t>Issues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98762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2016 continued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83" y="1828800"/>
            <a:ext cx="654251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5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Observations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9144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Back cast analysis of removing 4-CP load reductions without any other adjustment does show a significant and highly volatile impact on real time prices in 2015 and 2016 for ten days (59 intervals).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FontTx/>
              <a:buAutoNum type="arabicPeriod"/>
            </a:pPr>
            <a:r>
              <a:rPr lang="en-US" sz="1600" dirty="0"/>
              <a:t>4-CP reduction across intervals and across days are highly variable and back cast prices are highly volatile.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FontTx/>
              <a:buAutoNum type="arabicPeriod"/>
            </a:pPr>
            <a:r>
              <a:rPr lang="en-US" sz="1600" dirty="0" smtClean="0"/>
              <a:t>The back </a:t>
            </a:r>
            <a:r>
              <a:rPr lang="en-US" sz="1600" dirty="0"/>
              <a:t>cast analysis </a:t>
            </a:r>
            <a:r>
              <a:rPr lang="en-US" sz="1600" dirty="0" smtClean="0"/>
              <a:t>shows small changes on the remaining 23 days … days not likely to trigger </a:t>
            </a:r>
            <a:r>
              <a:rPr lang="en-US" sz="1600" dirty="0"/>
              <a:t>DG and DR </a:t>
            </a:r>
            <a:r>
              <a:rPr lang="en-US" sz="1600" dirty="0" smtClean="0"/>
              <a:t>price response or behavioral changes among Generation Resources.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Considering price response from DG and DR in the back-cast analysis does show reductions in the impact on real time prices, but the volatility of the impact remains high.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On days with significant impacts, Generation Resources would be likely to modify their offer decisions based on the potential for the higher price increases identified above.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/>
              <a:t>The short </a:t>
            </a:r>
            <a:r>
              <a:rPr lang="en-US" sz="1600" dirty="0" smtClean="0"/>
              <a:t>and long term </a:t>
            </a:r>
            <a:r>
              <a:rPr lang="en-US" sz="1600" dirty="0"/>
              <a:t>potential for behavioral </a:t>
            </a:r>
            <a:r>
              <a:rPr lang="en-US" sz="1600" dirty="0" smtClean="0"/>
              <a:t>changes in DR, DG and Generation Resources clearly exists and likely would be highly variable as well.</a:t>
            </a:r>
          </a:p>
        </p:txBody>
      </p:sp>
    </p:spTree>
    <p:extLst>
      <p:ext uri="{BB962C8B-B14F-4D97-AF65-F5344CB8AC3E}">
        <p14:creationId xmlns:p14="http://schemas.microsoft.com/office/powerpoint/2010/main" val="17699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Analysis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Test quantification of 4-CP impact on real-time prices by: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emove estimated amount of 4-CP response (adding it </a:t>
            </a: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back to ERCOT load); and,</a:t>
            </a:r>
          </a:p>
          <a:p>
            <a:pPr marL="457200" indent="-457200"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Estimate </a:t>
            </a: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revised system </a:t>
            </a: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lambda, taking price response from load and distributed generation into consideration.</a:t>
            </a:r>
          </a:p>
          <a:p>
            <a:pPr marL="457200" indent="-457200"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Issues with generator behavioral response</a:t>
            </a:r>
            <a:endParaRPr lang="en-US" altLang="en-US" sz="1800" dirty="0" smtClean="0">
              <a:solidFill>
                <a:srgbClr val="92D05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99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</a:t>
            </a:r>
            <a:r>
              <a:rPr lang="en-US" alt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Select 4-CP and Near-CP days in 2015 and 2016.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8 4-CP days </a:t>
            </a:r>
          </a:p>
          <a:p>
            <a:pPr lvl="1"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11 Near-CP days in 2015 and 14 Near-CP days in 2016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Use intervals 48 – 96 for each of the 33 days (1,584 intervals)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Calculate revised system lambda with GTBD increased by the 4-CP response amount in each SCED interval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Develop </a:t>
            </a: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ERCOT-level price response model for load and distributed generation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Competitive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area load </a:t>
            </a: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using annual survey</a:t>
            </a:r>
            <a:endParaRPr lang="en-US" altLang="en-US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Load of NOIEs identified as responding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to </a:t>
            </a: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price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Exports from distributed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generators that respond to </a:t>
            </a: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price</a:t>
            </a:r>
            <a:endParaRPr lang="en-US" altLang="en-US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4. Iteratively: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Calculate price response MW based on revised system lambda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Modify GTBD based on price response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Calculate revised system lambda at the modified GTBD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Continue iterating until the point (GTBD adjusted for price response, revised system lambda) matches a point on the aggregated energy offer curve</a:t>
            </a:r>
          </a:p>
          <a:p>
            <a:pPr eaLnBrk="1" hangingPunct="1">
              <a:buFont typeface="+mj-lt"/>
              <a:buAutoNum type="arabicPeriod"/>
              <a:defRPr/>
            </a:pPr>
            <a:endParaRPr lang="en-US" altLang="en-US" sz="18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6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708" y="3130062"/>
            <a:ext cx="3337292" cy="21547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708" y="914400"/>
            <a:ext cx="3337292" cy="21633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213" y="3130062"/>
            <a:ext cx="3345587" cy="2160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026" y="914400"/>
            <a:ext cx="3349774" cy="2163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Load on 4 </a:t>
            </a:r>
            <a:r>
              <a:rPr lang="en-US" altLang="en-US" dirty="0"/>
              <a:t>CP 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436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8475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626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452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84751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577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486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reductions for ESIIDs that respond to 4-CP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Reductions start around noon and continue to midnight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1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142172"/>
            <a:ext cx="3309253" cy="21426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27" y="914400"/>
            <a:ext cx="3349774" cy="21650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130062"/>
            <a:ext cx="3349773" cy="21547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903773"/>
            <a:ext cx="3324761" cy="21739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4 </a:t>
            </a:r>
            <a:r>
              <a:rPr lang="en-US" altLang="en-US" dirty="0" smtClean="0"/>
              <a:t>Load on CP </a:t>
            </a:r>
            <a:r>
              <a:rPr lang="en-US" altLang="en-US" dirty="0"/>
              <a:t>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440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8475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783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481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84751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552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486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reductions for NOIEs that respond to 4-CP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Reductions start around noon and continue to midnight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+ NOIE Response 2009 - 2016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305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4-CP/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49378"/>
            <a:ext cx="7315200" cy="52667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752600" y="2590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21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2362200" y="2929354"/>
            <a:ext cx="76200" cy="6520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3481698"/>
            <a:ext cx="1066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7391400" y="2743200"/>
            <a:ext cx="228600" cy="73849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400" y="4232812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88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2743200" y="3657600"/>
            <a:ext cx="685800" cy="57521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37" y="791602"/>
            <a:ext cx="4746303" cy="30183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Growth of ESIIDs and NOIEs with 4-CP 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774" y="3352800"/>
            <a:ext cx="4738226" cy="30308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09800" y="2209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10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286000" y="1676400"/>
            <a:ext cx="559981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16744</TotalTime>
  <Words>1707</Words>
  <Application>Microsoft Office PowerPoint</Application>
  <PresentationFormat>On-screen Show (4:3)</PresentationFormat>
  <Paragraphs>269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Britannic Bold</vt:lpstr>
      <vt:lpstr>Calibri</vt:lpstr>
      <vt:lpstr>Segoe UI</vt:lpstr>
      <vt:lpstr>Tahoma</vt:lpstr>
      <vt:lpstr>Times New Roman</vt:lpstr>
      <vt:lpstr>1_Custom Design</vt:lpstr>
      <vt:lpstr>Office Theme</vt:lpstr>
      <vt:lpstr>PowerPoint Presentation</vt:lpstr>
      <vt:lpstr>How 4-CP Works</vt:lpstr>
      <vt:lpstr>Analysis Objective</vt:lpstr>
      <vt:lpstr>Analysis Methodology</vt:lpstr>
      <vt:lpstr>Competitive Load on 4 CP Days - 2016</vt:lpstr>
      <vt:lpstr>NOIE 4 Load on CP Days - 2016</vt:lpstr>
      <vt:lpstr>Competitive + NOIE Response 2009 - 2016</vt:lpstr>
      <vt:lpstr>Max 4-CP/NearCP Reductions - Hour Ending 17:00</vt:lpstr>
      <vt:lpstr>Growth of ESIIDs and NOIEs with 4-CP Response</vt:lpstr>
      <vt:lpstr>Max CP/NearCP Reductions - Hour Ending 17:00</vt:lpstr>
      <vt:lpstr>System Lambda</vt:lpstr>
      <vt:lpstr>Preliminary Impact of 4-CP Back-cast on RT Prices</vt:lpstr>
      <vt:lpstr>Back-cast Impact of 4-CP on Real Time Prices</vt:lpstr>
      <vt:lpstr>Quantifying ERCOT level Price Response</vt:lpstr>
      <vt:lpstr>Competitive Price Response Survey Results</vt:lpstr>
      <vt:lpstr>Load Price Response</vt:lpstr>
      <vt:lpstr>Distributed Generator Price Response</vt:lpstr>
      <vt:lpstr>Distributed Generator Baseline Examples</vt:lpstr>
      <vt:lpstr>Interaction of 4-CP and Price Response</vt:lpstr>
      <vt:lpstr>Adjust System Lambda for Price Response</vt:lpstr>
      <vt:lpstr>Adjust System Lambda for Price Response</vt:lpstr>
      <vt:lpstr>Adjust System Lambda for Price Response</vt:lpstr>
      <vt:lpstr>Adjust System Lambda for Price Response</vt:lpstr>
      <vt:lpstr>Back-cast Impact of 4-CP on Real Time Prices</vt:lpstr>
      <vt:lpstr>Behavioral Issues</vt:lpstr>
      <vt:lpstr>Behavioral Issues</vt:lpstr>
      <vt:lpstr>Behavioral Issues (continued)</vt:lpstr>
      <vt:lpstr>Behavioral Issues (continued)</vt:lpstr>
      <vt:lpstr>Observations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314</cp:revision>
  <cp:lastPrinted>2017-03-24T11:28:55Z</cp:lastPrinted>
  <dcterms:created xsi:type="dcterms:W3CDTF">2016-01-21T15:20:31Z</dcterms:created>
  <dcterms:modified xsi:type="dcterms:W3CDTF">2017-09-05T14:36:28Z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