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06" r:id="rId8"/>
    <p:sldId id="315" r:id="rId9"/>
    <p:sldId id="312" r:id="rId10"/>
    <p:sldId id="310" r:id="rId11"/>
    <p:sldId id="313" r:id="rId12"/>
    <p:sldId id="30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3" autoAdjust="0"/>
  </p:normalViewPr>
  <p:slideViewPr>
    <p:cSldViewPr showGuides="1">
      <p:cViewPr varScale="1">
        <p:scale>
          <a:sx n="123" d="100"/>
          <a:sy n="123" d="100"/>
        </p:scale>
        <p:origin x="12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6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39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92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3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0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959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GBY5 RMR Cost Update</a:t>
            </a:r>
          </a:p>
          <a:p>
            <a:r>
              <a:rPr lang="en-US" sz="2800" b="1" dirty="0" smtClean="0"/>
              <a:t> </a:t>
            </a:r>
            <a:endParaRPr lang="en-US" sz="2800" dirty="0"/>
          </a:p>
          <a:p>
            <a:r>
              <a:rPr lang="en-US" dirty="0" smtClean="0"/>
              <a:t>WMS</a:t>
            </a:r>
          </a:p>
          <a:p>
            <a:r>
              <a:rPr lang="en-US" dirty="0" smtClean="0"/>
              <a:t>Sep 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Budget Totals and Avoided Costs from Cancellation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840928"/>
            <a:ext cx="67322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February 2017 and cancellation budgets include settled actuals but do not include Incentive Factor.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Avoided Costs </a:t>
            </a:r>
            <a:r>
              <a:rPr lang="en-US" sz="1400" dirty="0" smtClean="0"/>
              <a:t>by comparing </a:t>
            </a:r>
            <a:r>
              <a:rPr lang="en-US" sz="1400" dirty="0" smtClean="0"/>
              <a:t>to Feb-17 Budget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371600"/>
            <a:ext cx="5562600" cy="333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Budgeted </a:t>
            </a:r>
            <a:r>
              <a:rPr lang="en-US" sz="2000" dirty="0"/>
              <a:t>and Actual </a:t>
            </a:r>
            <a:r>
              <a:rPr lang="en-US" sz="2000" dirty="0" smtClean="0"/>
              <a:t>Costs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1185" y="5410200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Budgets exclude Incentive Factor.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599" y="838200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Actuals settled through March 2017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867" y="1453725"/>
            <a:ext cx="6206266" cy="39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Budgeted </a:t>
            </a:r>
            <a:r>
              <a:rPr lang="en-US" sz="2000" dirty="0"/>
              <a:t>and Actual Costs </a:t>
            </a:r>
            <a:r>
              <a:rPr lang="en-US" sz="2000" dirty="0" smtClean="0"/>
              <a:t>Totals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58944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Budgets and actuals, June 2016 – March 2017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029201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Budgets exclude Incentive Factor.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875" y="1520787"/>
            <a:ext cx="5921392" cy="343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Standby Collected v Actual Costs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599" y="838200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Actuals settled through March 2017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864" y="1603089"/>
            <a:ext cx="6243118" cy="38833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86400" y="2590800"/>
            <a:ext cx="1295400" cy="24622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Paid back to Load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0656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Standby Collected v Actual Costs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599" y="838200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Estimates for full term of RMR Agreement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923" y="1517596"/>
            <a:ext cx="6562338" cy="42736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0" y="2664023"/>
            <a:ext cx="6096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700" dirty="0" smtClean="0"/>
              <a:t>Paid back</a:t>
            </a:r>
          </a:p>
          <a:p>
            <a:r>
              <a:rPr lang="en-US" sz="700" dirty="0" smtClean="0"/>
              <a:t>to Load</a:t>
            </a:r>
            <a:endParaRPr lang="en-US" sz="7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3429000"/>
            <a:ext cx="1524000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700" dirty="0" smtClean="0"/>
              <a:t>Based on:</a:t>
            </a:r>
          </a:p>
          <a:p>
            <a:endParaRPr lang="en-US" sz="700" dirty="0"/>
          </a:p>
          <a:p>
            <a:r>
              <a:rPr lang="en-US" sz="700" dirty="0" smtClean="0"/>
              <a:t>1. Actuals for Jun-16 to Mar-17 </a:t>
            </a:r>
          </a:p>
          <a:p>
            <a:r>
              <a:rPr lang="en-US" sz="700" dirty="0" smtClean="0"/>
              <a:t>2. Initial GBY5 cost submissions for Apr-17 to May-17.</a:t>
            </a:r>
          </a:p>
          <a:p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14733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RMR Cost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91200" y="3228945"/>
            <a:ext cx="2237874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/>
              <a:t>Questions</a:t>
            </a:r>
            <a:endParaRPr lang="en-US" sz="1600" dirty="0"/>
          </a:p>
        </p:txBody>
      </p:sp>
      <p:pic>
        <p:nvPicPr>
          <p:cNvPr id="7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5791200" cy="543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26863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9892</TotalTime>
  <Words>144</Words>
  <Application>Microsoft Office PowerPoint</Application>
  <PresentationFormat>On-screen Show (4:3)</PresentationFormat>
  <Paragraphs>38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Budget Totals and Avoided Costs from Cancellation</vt:lpstr>
      <vt:lpstr>Budgeted and Actual Costs </vt:lpstr>
      <vt:lpstr>Budgeted and Actual Costs Totals</vt:lpstr>
      <vt:lpstr>Standby Collected v Actual Costs</vt:lpstr>
      <vt:lpstr>Standby Collected v Actual Costs</vt:lpstr>
      <vt:lpstr>RMR Cost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Magarinos, Marcelo</cp:lastModifiedBy>
  <cp:revision>434</cp:revision>
  <cp:lastPrinted>2016-07-18T19:58:10Z</cp:lastPrinted>
  <dcterms:created xsi:type="dcterms:W3CDTF">2016-01-21T15:20:31Z</dcterms:created>
  <dcterms:modified xsi:type="dcterms:W3CDTF">2017-08-31T20:59:49Z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