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4"/>
  </p:notesMasterIdLst>
  <p:handoutMasterIdLst>
    <p:handoutMasterId r:id="rId25"/>
  </p:handoutMasterIdLst>
  <p:sldIdLst>
    <p:sldId id="260" r:id="rId7"/>
    <p:sldId id="384" r:id="rId8"/>
    <p:sldId id="387" r:id="rId9"/>
    <p:sldId id="388" r:id="rId10"/>
    <p:sldId id="389" r:id="rId11"/>
    <p:sldId id="385" r:id="rId12"/>
    <p:sldId id="374" r:id="rId13"/>
    <p:sldId id="375" r:id="rId14"/>
    <p:sldId id="376" r:id="rId15"/>
    <p:sldId id="373" r:id="rId16"/>
    <p:sldId id="380" r:id="rId17"/>
    <p:sldId id="370" r:id="rId18"/>
    <p:sldId id="381" r:id="rId19"/>
    <p:sldId id="382" r:id="rId20"/>
    <p:sldId id="386" r:id="rId21"/>
    <p:sldId id="372" r:id="rId22"/>
    <p:sldId id="383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EC7"/>
    <a:srgbClr val="FF8200"/>
    <a:srgbClr val="8A0C58"/>
    <a:srgbClr val="26D07C"/>
    <a:srgbClr val="00FFFF"/>
    <a:srgbClr val="5B6770"/>
    <a:srgbClr val="D7DCDF"/>
    <a:srgbClr val="00ACC8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2" d="100"/>
          <a:sy n="122" d="100"/>
        </p:scale>
        <p:origin x="51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81" d="100"/>
          <a:sy n="81" d="100"/>
        </p:scale>
        <p:origin x="20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aspringer\Markets%20Docs\PUN_Data_FIN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aspringer\Markets%20Docs\PUN_Data_FINA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aspringer\Markets%20Docs\PUN_Data_FINA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aspringer\Markets%20Docs\PUN_Data_FINAL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LDF </a:t>
            </a:r>
            <a:r>
              <a:rPr lang="en-US" dirty="0"/>
              <a:t>Performance</a:t>
            </a:r>
            <a:r>
              <a:rPr lang="en-US" baseline="0" dirty="0"/>
              <a:t> by Snapshot Date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'Finalized Summary'!$A$2</c:f>
              <c:strCache>
                <c:ptCount val="1"/>
                <c:pt idx="0">
                  <c:v>1-day average</c:v>
                </c:pt>
              </c:strCache>
            </c:strRef>
          </c:tx>
          <c:spPr>
            <a:solidFill>
              <a:srgbClr val="00AEC7"/>
            </a:solidFill>
            <a:ln>
              <a:noFill/>
            </a:ln>
            <a:effectLst/>
          </c:spPr>
          <c:invertIfNegative val="0"/>
          <c:cat>
            <c:strRef>
              <c:f>'Finalized Summary'!$A$1:$J$1</c:f>
              <c:strCache>
                <c:ptCount val="9"/>
                <c:pt idx="0">
                  <c:v>PUN B 7/5 Snapshot</c:v>
                </c:pt>
                <c:pt idx="1">
                  <c:v>PUN B 7/12 Snapshot</c:v>
                </c:pt>
                <c:pt idx="2">
                  <c:v>PUN B 7/19 Snapshot</c:v>
                </c:pt>
                <c:pt idx="3">
                  <c:v>PUN B 7/26 Snapshot</c:v>
                </c:pt>
                <c:pt idx="5">
                  <c:v>PUN C 7/5 Snapshot</c:v>
                </c:pt>
                <c:pt idx="6">
                  <c:v>PUN C 7/12 Snapshot</c:v>
                </c:pt>
                <c:pt idx="7">
                  <c:v>PUN C 7/19 Snapshot</c:v>
                </c:pt>
                <c:pt idx="8">
                  <c:v>PUN C 7/26 Snapshot</c:v>
                </c:pt>
              </c:strCache>
              <c:extLst/>
            </c:strRef>
          </c:cat>
          <c:val>
            <c:numRef>
              <c:f>'Finalized Summary'!$A$2:$J$2</c:f>
              <c:numCache>
                <c:formatCode>0.00</c:formatCode>
                <c:ptCount val="9"/>
                <c:pt idx="0">
                  <c:v>0.51425535522314558</c:v>
                </c:pt>
                <c:pt idx="1">
                  <c:v>0.81549697156472778</c:v>
                </c:pt>
                <c:pt idx="2">
                  <c:v>0.56777395448618662</c:v>
                </c:pt>
                <c:pt idx="3">
                  <c:v>0.66364696677657387</c:v>
                </c:pt>
                <c:pt idx="5">
                  <c:v>0.91507420798027417</c:v>
                </c:pt>
                <c:pt idx="6">
                  <c:v>1</c:v>
                </c:pt>
                <c:pt idx="7">
                  <c:v>0.2815799984212834</c:v>
                </c:pt>
                <c:pt idx="8">
                  <c:v>0.31881605340300068</c:v>
                </c:pt>
              </c:numCache>
              <c:extLst/>
            </c:numRef>
          </c:val>
        </c:ser>
        <c:ser>
          <c:idx val="1"/>
          <c:order val="1"/>
          <c:tx>
            <c:strRef>
              <c:f>'Finalized Summary'!$A$3</c:f>
              <c:strCache>
                <c:ptCount val="1"/>
                <c:pt idx="0">
                  <c:v>7-day average</c:v>
                </c:pt>
              </c:strCache>
            </c:strRef>
          </c:tx>
          <c:spPr>
            <a:solidFill>
              <a:srgbClr val="5B6770"/>
            </a:solidFill>
            <a:ln>
              <a:noFill/>
            </a:ln>
            <a:effectLst/>
          </c:spPr>
          <c:invertIfNegative val="0"/>
          <c:cat>
            <c:strRef>
              <c:f>'Finalized Summary'!$A$1:$J$1</c:f>
              <c:strCache>
                <c:ptCount val="9"/>
                <c:pt idx="0">
                  <c:v>PUN B 7/5 Snapshot</c:v>
                </c:pt>
                <c:pt idx="1">
                  <c:v>PUN B 7/12 Snapshot</c:v>
                </c:pt>
                <c:pt idx="2">
                  <c:v>PUN B 7/19 Snapshot</c:v>
                </c:pt>
                <c:pt idx="3">
                  <c:v>PUN B 7/26 Snapshot</c:v>
                </c:pt>
                <c:pt idx="5">
                  <c:v>PUN C 7/5 Snapshot</c:v>
                </c:pt>
                <c:pt idx="6">
                  <c:v>PUN C 7/12 Snapshot</c:v>
                </c:pt>
                <c:pt idx="7">
                  <c:v>PUN C 7/19 Snapshot</c:v>
                </c:pt>
                <c:pt idx="8">
                  <c:v>PUN C 7/26 Snapshot</c:v>
                </c:pt>
              </c:strCache>
              <c:extLst/>
            </c:strRef>
          </c:cat>
          <c:val>
            <c:numRef>
              <c:f>'Finalized Summary'!$A$3:$J$3</c:f>
              <c:numCache>
                <c:formatCode>0.00</c:formatCode>
                <c:ptCount val="9"/>
                <c:pt idx="0">
                  <c:v>0.47809203566077085</c:v>
                </c:pt>
                <c:pt idx="1">
                  <c:v>1</c:v>
                </c:pt>
                <c:pt idx="2">
                  <c:v>0.62650150626636658</c:v>
                </c:pt>
                <c:pt idx="3">
                  <c:v>0.78992350842406445</c:v>
                </c:pt>
                <c:pt idx="5">
                  <c:v>0.67547919048732419</c:v>
                </c:pt>
                <c:pt idx="6">
                  <c:v>0.99337059453601451</c:v>
                </c:pt>
                <c:pt idx="7">
                  <c:v>0.29880921849354808</c:v>
                </c:pt>
                <c:pt idx="8">
                  <c:v>0.27865118082530038</c:v>
                </c:pt>
              </c:numCache>
              <c:extLst/>
            </c:numRef>
          </c:val>
        </c:ser>
        <c:ser>
          <c:idx val="2"/>
          <c:order val="2"/>
          <c:tx>
            <c:strRef>
              <c:f>'Finalized Summary'!$A$4</c:f>
              <c:strCache>
                <c:ptCount val="1"/>
                <c:pt idx="0">
                  <c:v>28-day average</c:v>
                </c:pt>
              </c:strCache>
            </c:strRef>
          </c:tx>
          <c:spPr>
            <a:solidFill>
              <a:srgbClr val="26D07C"/>
            </a:solidFill>
            <a:ln>
              <a:noFill/>
            </a:ln>
            <a:effectLst/>
          </c:spPr>
          <c:invertIfNegative val="0"/>
          <c:cat>
            <c:strRef>
              <c:f>'Finalized Summary'!$A$1:$J$1</c:f>
              <c:strCache>
                <c:ptCount val="9"/>
                <c:pt idx="0">
                  <c:v>PUN B 7/5 Snapshot</c:v>
                </c:pt>
                <c:pt idx="1">
                  <c:v>PUN B 7/12 Snapshot</c:v>
                </c:pt>
                <c:pt idx="2">
                  <c:v>PUN B 7/19 Snapshot</c:v>
                </c:pt>
                <c:pt idx="3">
                  <c:v>PUN B 7/26 Snapshot</c:v>
                </c:pt>
                <c:pt idx="5">
                  <c:v>PUN C 7/5 Snapshot</c:v>
                </c:pt>
                <c:pt idx="6">
                  <c:v>PUN C 7/12 Snapshot</c:v>
                </c:pt>
                <c:pt idx="7">
                  <c:v>PUN C 7/19 Snapshot</c:v>
                </c:pt>
                <c:pt idx="8">
                  <c:v>PUN C 7/26 Snapshot</c:v>
                </c:pt>
              </c:strCache>
              <c:extLst/>
            </c:strRef>
          </c:cat>
          <c:val>
            <c:numRef>
              <c:f>'Finalized Summary'!$A$4:$J$4</c:f>
              <c:numCache>
                <c:formatCode>0.00</c:formatCode>
                <c:ptCount val="9"/>
                <c:pt idx="0">
                  <c:v>0.47257528683007877</c:v>
                </c:pt>
                <c:pt idx="1">
                  <c:v>0.47596188564687969</c:v>
                </c:pt>
                <c:pt idx="2">
                  <c:v>0.55770277713999639</c:v>
                </c:pt>
                <c:pt idx="3">
                  <c:v>0.65232790652542993</c:v>
                </c:pt>
                <c:pt idx="5">
                  <c:v>0.47625341893465306</c:v>
                </c:pt>
                <c:pt idx="6">
                  <c:v>0.40166332618149897</c:v>
                </c:pt>
                <c:pt idx="7">
                  <c:v>0.5927583271211142</c:v>
                </c:pt>
                <c:pt idx="8">
                  <c:v>0.61959642622441002</c:v>
                </c:pt>
              </c:numCache>
              <c:extLst/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4623016"/>
        <c:axId val="195154200"/>
      </c:barChart>
      <c:catAx>
        <c:axId val="104623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154200"/>
        <c:crosses val="autoZero"/>
        <c:auto val="1"/>
        <c:lblAlgn val="ctr"/>
        <c:lblOffset val="100"/>
        <c:noMultiLvlLbl val="0"/>
      </c:catAx>
      <c:valAx>
        <c:axId val="19515420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Average </a:t>
                </a:r>
                <a:r>
                  <a:rPr lang="en-US" dirty="0" smtClean="0"/>
                  <a:t>Absolute </a:t>
                </a:r>
                <a:r>
                  <a:rPr lang="en-US" dirty="0"/>
                  <a:t>Error</a:t>
                </a:r>
                <a:r>
                  <a:rPr lang="en-US" baseline="0" dirty="0"/>
                  <a:t> (Normalized)</a:t>
                </a:r>
              </a:p>
              <a:p>
                <a:pPr>
                  <a:defRPr/>
                </a:pP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623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LDF </a:t>
            </a:r>
            <a:r>
              <a:rPr lang="en-US" dirty="0"/>
              <a:t>Performance</a:t>
            </a:r>
            <a:r>
              <a:rPr lang="en-US" baseline="0" dirty="0"/>
              <a:t> by Snapshot Date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'Finalized Summary'!$A$2</c:f>
              <c:strCache>
                <c:ptCount val="1"/>
                <c:pt idx="0">
                  <c:v>1-day average</c:v>
                </c:pt>
              </c:strCache>
            </c:strRef>
          </c:tx>
          <c:spPr>
            <a:solidFill>
              <a:srgbClr val="00AEC7"/>
            </a:solidFill>
            <a:ln>
              <a:noFill/>
            </a:ln>
            <a:effectLst/>
          </c:spPr>
          <c:invertIfNegative val="0"/>
          <c:cat>
            <c:strRef>
              <c:f>'Finalized Summary'!$A$1:$J$1</c:f>
              <c:strCache>
                <c:ptCount val="9"/>
                <c:pt idx="0">
                  <c:v>PUN B 7/5 Snapshot</c:v>
                </c:pt>
                <c:pt idx="1">
                  <c:v>PUN B 7/12 Snapshot</c:v>
                </c:pt>
                <c:pt idx="2">
                  <c:v>PUN B 7/19 Snapshot</c:v>
                </c:pt>
                <c:pt idx="3">
                  <c:v>PUN B 7/26 Snapshot</c:v>
                </c:pt>
                <c:pt idx="5">
                  <c:v>PUN C 7/5 Snapshot</c:v>
                </c:pt>
                <c:pt idx="6">
                  <c:v>PUN C 7/12 Snapshot</c:v>
                </c:pt>
                <c:pt idx="7">
                  <c:v>PUN C 7/19 Snapshot</c:v>
                </c:pt>
                <c:pt idx="8">
                  <c:v>PUN C 7/26 Snapshot</c:v>
                </c:pt>
              </c:strCache>
              <c:extLst/>
            </c:strRef>
          </c:cat>
          <c:val>
            <c:numRef>
              <c:f>'Finalized Summary'!$A$2:$J$2</c:f>
              <c:numCache>
                <c:formatCode>0.00</c:formatCode>
                <c:ptCount val="9"/>
                <c:pt idx="0">
                  <c:v>0.51425535522314558</c:v>
                </c:pt>
                <c:pt idx="1">
                  <c:v>0.81549697156472778</c:v>
                </c:pt>
                <c:pt idx="2">
                  <c:v>0.56777395448618662</c:v>
                </c:pt>
                <c:pt idx="3">
                  <c:v>0.66364696677657387</c:v>
                </c:pt>
                <c:pt idx="5">
                  <c:v>0.91507420798027417</c:v>
                </c:pt>
                <c:pt idx="6">
                  <c:v>1</c:v>
                </c:pt>
                <c:pt idx="7">
                  <c:v>0.2815799984212834</c:v>
                </c:pt>
                <c:pt idx="8">
                  <c:v>0.31881605340300068</c:v>
                </c:pt>
              </c:numCache>
              <c:extLst/>
            </c:numRef>
          </c:val>
        </c:ser>
        <c:ser>
          <c:idx val="1"/>
          <c:order val="1"/>
          <c:tx>
            <c:strRef>
              <c:f>'Finalized Summary'!$A$3</c:f>
              <c:strCache>
                <c:ptCount val="1"/>
                <c:pt idx="0">
                  <c:v>7-day average</c:v>
                </c:pt>
              </c:strCache>
            </c:strRef>
          </c:tx>
          <c:spPr>
            <a:solidFill>
              <a:srgbClr val="5B6770"/>
            </a:solidFill>
            <a:ln>
              <a:noFill/>
            </a:ln>
            <a:effectLst/>
          </c:spPr>
          <c:invertIfNegative val="0"/>
          <c:cat>
            <c:strRef>
              <c:f>'Finalized Summary'!$A$1:$J$1</c:f>
              <c:strCache>
                <c:ptCount val="9"/>
                <c:pt idx="0">
                  <c:v>PUN B 7/5 Snapshot</c:v>
                </c:pt>
                <c:pt idx="1">
                  <c:v>PUN B 7/12 Snapshot</c:v>
                </c:pt>
                <c:pt idx="2">
                  <c:v>PUN B 7/19 Snapshot</c:v>
                </c:pt>
                <c:pt idx="3">
                  <c:v>PUN B 7/26 Snapshot</c:v>
                </c:pt>
                <c:pt idx="5">
                  <c:v>PUN C 7/5 Snapshot</c:v>
                </c:pt>
                <c:pt idx="6">
                  <c:v>PUN C 7/12 Snapshot</c:v>
                </c:pt>
                <c:pt idx="7">
                  <c:v>PUN C 7/19 Snapshot</c:v>
                </c:pt>
                <c:pt idx="8">
                  <c:v>PUN C 7/26 Snapshot</c:v>
                </c:pt>
              </c:strCache>
              <c:extLst/>
            </c:strRef>
          </c:cat>
          <c:val>
            <c:numRef>
              <c:f>'Finalized Summary'!$A$3:$J$3</c:f>
              <c:numCache>
                <c:formatCode>0.00</c:formatCode>
                <c:ptCount val="9"/>
                <c:pt idx="0">
                  <c:v>0.47809203566077085</c:v>
                </c:pt>
                <c:pt idx="1">
                  <c:v>1</c:v>
                </c:pt>
                <c:pt idx="2">
                  <c:v>0.62650150626636658</c:v>
                </c:pt>
                <c:pt idx="3">
                  <c:v>0.78992350842406445</c:v>
                </c:pt>
                <c:pt idx="5">
                  <c:v>0.67547919048732419</c:v>
                </c:pt>
                <c:pt idx="6">
                  <c:v>0.99337059453601451</c:v>
                </c:pt>
                <c:pt idx="7">
                  <c:v>0.29880921849354808</c:v>
                </c:pt>
                <c:pt idx="8">
                  <c:v>0.27865118082530038</c:v>
                </c:pt>
              </c:numCache>
              <c:extLst/>
            </c:numRef>
          </c:val>
        </c:ser>
        <c:ser>
          <c:idx val="2"/>
          <c:order val="2"/>
          <c:tx>
            <c:strRef>
              <c:f>'Finalized Summary'!$A$4</c:f>
              <c:strCache>
                <c:ptCount val="1"/>
                <c:pt idx="0">
                  <c:v>28-day average</c:v>
                </c:pt>
              </c:strCache>
            </c:strRef>
          </c:tx>
          <c:spPr>
            <a:solidFill>
              <a:srgbClr val="26D07C"/>
            </a:solidFill>
            <a:ln>
              <a:noFill/>
            </a:ln>
            <a:effectLst/>
          </c:spPr>
          <c:invertIfNegative val="0"/>
          <c:cat>
            <c:strRef>
              <c:f>'Finalized Summary'!$A$1:$J$1</c:f>
              <c:strCache>
                <c:ptCount val="9"/>
                <c:pt idx="0">
                  <c:v>PUN B 7/5 Snapshot</c:v>
                </c:pt>
                <c:pt idx="1">
                  <c:v>PUN B 7/12 Snapshot</c:v>
                </c:pt>
                <c:pt idx="2">
                  <c:v>PUN B 7/19 Snapshot</c:v>
                </c:pt>
                <c:pt idx="3">
                  <c:v>PUN B 7/26 Snapshot</c:v>
                </c:pt>
                <c:pt idx="5">
                  <c:v>PUN C 7/5 Snapshot</c:v>
                </c:pt>
                <c:pt idx="6">
                  <c:v>PUN C 7/12 Snapshot</c:v>
                </c:pt>
                <c:pt idx="7">
                  <c:v>PUN C 7/19 Snapshot</c:v>
                </c:pt>
                <c:pt idx="8">
                  <c:v>PUN C 7/26 Snapshot</c:v>
                </c:pt>
              </c:strCache>
              <c:extLst/>
            </c:strRef>
          </c:cat>
          <c:val>
            <c:numRef>
              <c:f>'Finalized Summary'!$A$4:$J$4</c:f>
              <c:numCache>
                <c:formatCode>0.00</c:formatCode>
                <c:ptCount val="9"/>
                <c:pt idx="0">
                  <c:v>0.47257528683007877</c:v>
                </c:pt>
                <c:pt idx="1">
                  <c:v>0.47596188564687969</c:v>
                </c:pt>
                <c:pt idx="2">
                  <c:v>0.55770277713999639</c:v>
                </c:pt>
                <c:pt idx="3">
                  <c:v>0.65232790652542993</c:v>
                </c:pt>
                <c:pt idx="5">
                  <c:v>0.47625341893465306</c:v>
                </c:pt>
                <c:pt idx="6">
                  <c:v>0.40166332618149897</c:v>
                </c:pt>
                <c:pt idx="7">
                  <c:v>0.5927583271211142</c:v>
                </c:pt>
                <c:pt idx="8">
                  <c:v>0.61959642622441002</c:v>
                </c:pt>
              </c:numCache>
              <c:extLst/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4657560"/>
        <c:axId val="194657944"/>
      </c:barChart>
      <c:catAx>
        <c:axId val="194657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657944"/>
        <c:crosses val="autoZero"/>
        <c:auto val="1"/>
        <c:lblAlgn val="ctr"/>
        <c:lblOffset val="100"/>
        <c:noMultiLvlLbl val="0"/>
      </c:catAx>
      <c:valAx>
        <c:axId val="19465794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Average </a:t>
                </a:r>
                <a:r>
                  <a:rPr lang="en-US" dirty="0" smtClean="0"/>
                  <a:t>Absolute </a:t>
                </a:r>
                <a:r>
                  <a:rPr lang="en-US" dirty="0"/>
                  <a:t>Error</a:t>
                </a:r>
                <a:r>
                  <a:rPr lang="en-US" baseline="0" dirty="0"/>
                  <a:t> (Normalized)</a:t>
                </a:r>
              </a:p>
              <a:p>
                <a:pPr>
                  <a:defRPr/>
                </a:pP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657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LDF </a:t>
            </a:r>
            <a:r>
              <a:rPr lang="en-US" dirty="0"/>
              <a:t>Performance</a:t>
            </a:r>
            <a:r>
              <a:rPr lang="en-US" baseline="0" dirty="0"/>
              <a:t> by Snapshot Date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'Finalized Summary'!$A$2</c:f>
              <c:strCache>
                <c:ptCount val="1"/>
                <c:pt idx="0">
                  <c:v>1-day average</c:v>
                </c:pt>
              </c:strCache>
            </c:strRef>
          </c:tx>
          <c:spPr>
            <a:solidFill>
              <a:srgbClr val="00AEC7"/>
            </a:solidFill>
            <a:ln>
              <a:noFill/>
            </a:ln>
            <a:effectLst/>
          </c:spPr>
          <c:invertIfNegative val="0"/>
          <c:cat>
            <c:strRef>
              <c:f>'Finalized Summary'!$A$1:$J$1</c:f>
              <c:strCache>
                <c:ptCount val="9"/>
                <c:pt idx="0">
                  <c:v>PUN B 7/5 Snapshot</c:v>
                </c:pt>
                <c:pt idx="1">
                  <c:v>PUN B 7/12 Snapshot</c:v>
                </c:pt>
                <c:pt idx="2">
                  <c:v>PUN B 7/19 Snapshot</c:v>
                </c:pt>
                <c:pt idx="3">
                  <c:v>PUN B 7/26 Snapshot</c:v>
                </c:pt>
                <c:pt idx="5">
                  <c:v>PUN C 7/5 Snapshot</c:v>
                </c:pt>
                <c:pt idx="6">
                  <c:v>PUN C 7/12 Snapshot</c:v>
                </c:pt>
                <c:pt idx="7">
                  <c:v>PUN C 7/19 Snapshot</c:v>
                </c:pt>
                <c:pt idx="8">
                  <c:v>PUN C 7/26 Snapshot</c:v>
                </c:pt>
              </c:strCache>
              <c:extLst/>
            </c:strRef>
          </c:cat>
          <c:val>
            <c:numRef>
              <c:f>'Finalized Summary'!$A$2:$J$2</c:f>
              <c:numCache>
                <c:formatCode>0.00</c:formatCode>
                <c:ptCount val="9"/>
                <c:pt idx="0">
                  <c:v>0.51425535522314558</c:v>
                </c:pt>
                <c:pt idx="1">
                  <c:v>0.81549697156472778</c:v>
                </c:pt>
                <c:pt idx="2">
                  <c:v>0.56777395448618662</c:v>
                </c:pt>
                <c:pt idx="3">
                  <c:v>0.66364696677657387</c:v>
                </c:pt>
                <c:pt idx="5">
                  <c:v>0.91507420798027417</c:v>
                </c:pt>
                <c:pt idx="6">
                  <c:v>1</c:v>
                </c:pt>
                <c:pt idx="7">
                  <c:v>0.2815799984212834</c:v>
                </c:pt>
                <c:pt idx="8">
                  <c:v>0.31881605340300068</c:v>
                </c:pt>
              </c:numCache>
              <c:extLst/>
            </c:numRef>
          </c:val>
        </c:ser>
        <c:ser>
          <c:idx val="1"/>
          <c:order val="1"/>
          <c:tx>
            <c:strRef>
              <c:f>'Finalized Summary'!$A$3</c:f>
              <c:strCache>
                <c:ptCount val="1"/>
                <c:pt idx="0">
                  <c:v>7-day average</c:v>
                </c:pt>
              </c:strCache>
            </c:strRef>
          </c:tx>
          <c:spPr>
            <a:solidFill>
              <a:srgbClr val="5B6770"/>
            </a:solidFill>
            <a:ln>
              <a:noFill/>
            </a:ln>
            <a:effectLst/>
          </c:spPr>
          <c:invertIfNegative val="0"/>
          <c:cat>
            <c:strRef>
              <c:f>'Finalized Summary'!$A$1:$J$1</c:f>
              <c:strCache>
                <c:ptCount val="9"/>
                <c:pt idx="0">
                  <c:v>PUN B 7/5 Snapshot</c:v>
                </c:pt>
                <c:pt idx="1">
                  <c:v>PUN B 7/12 Snapshot</c:v>
                </c:pt>
                <c:pt idx="2">
                  <c:v>PUN B 7/19 Snapshot</c:v>
                </c:pt>
                <c:pt idx="3">
                  <c:v>PUN B 7/26 Snapshot</c:v>
                </c:pt>
                <c:pt idx="5">
                  <c:v>PUN C 7/5 Snapshot</c:v>
                </c:pt>
                <c:pt idx="6">
                  <c:v>PUN C 7/12 Snapshot</c:v>
                </c:pt>
                <c:pt idx="7">
                  <c:v>PUN C 7/19 Snapshot</c:v>
                </c:pt>
                <c:pt idx="8">
                  <c:v>PUN C 7/26 Snapshot</c:v>
                </c:pt>
              </c:strCache>
              <c:extLst/>
            </c:strRef>
          </c:cat>
          <c:val>
            <c:numRef>
              <c:f>'Finalized Summary'!$A$3:$J$3</c:f>
              <c:numCache>
                <c:formatCode>0.00</c:formatCode>
                <c:ptCount val="9"/>
                <c:pt idx="0">
                  <c:v>0.47809203566077085</c:v>
                </c:pt>
                <c:pt idx="1">
                  <c:v>1</c:v>
                </c:pt>
                <c:pt idx="2">
                  <c:v>0.62650150626636658</c:v>
                </c:pt>
                <c:pt idx="3">
                  <c:v>0.78992350842406445</c:v>
                </c:pt>
                <c:pt idx="5">
                  <c:v>0.67547919048732419</c:v>
                </c:pt>
                <c:pt idx="6">
                  <c:v>0.99337059453601451</c:v>
                </c:pt>
                <c:pt idx="7">
                  <c:v>0.29880921849354808</c:v>
                </c:pt>
                <c:pt idx="8">
                  <c:v>0.27865118082530038</c:v>
                </c:pt>
              </c:numCache>
              <c:extLst/>
            </c:numRef>
          </c:val>
        </c:ser>
        <c:ser>
          <c:idx val="2"/>
          <c:order val="2"/>
          <c:tx>
            <c:strRef>
              <c:f>'Finalized Summary'!$A$4</c:f>
              <c:strCache>
                <c:ptCount val="1"/>
                <c:pt idx="0">
                  <c:v>28-day average</c:v>
                </c:pt>
              </c:strCache>
            </c:strRef>
          </c:tx>
          <c:spPr>
            <a:solidFill>
              <a:srgbClr val="26D07C"/>
            </a:solidFill>
            <a:ln>
              <a:noFill/>
            </a:ln>
            <a:effectLst/>
          </c:spPr>
          <c:invertIfNegative val="0"/>
          <c:cat>
            <c:strRef>
              <c:f>'Finalized Summary'!$A$1:$J$1</c:f>
              <c:strCache>
                <c:ptCount val="9"/>
                <c:pt idx="0">
                  <c:v>PUN B 7/5 Snapshot</c:v>
                </c:pt>
                <c:pt idx="1">
                  <c:v>PUN B 7/12 Snapshot</c:v>
                </c:pt>
                <c:pt idx="2">
                  <c:v>PUN B 7/19 Snapshot</c:v>
                </c:pt>
                <c:pt idx="3">
                  <c:v>PUN B 7/26 Snapshot</c:v>
                </c:pt>
                <c:pt idx="5">
                  <c:v>PUN C 7/5 Snapshot</c:v>
                </c:pt>
                <c:pt idx="6">
                  <c:v>PUN C 7/12 Snapshot</c:v>
                </c:pt>
                <c:pt idx="7">
                  <c:v>PUN C 7/19 Snapshot</c:v>
                </c:pt>
                <c:pt idx="8">
                  <c:v>PUN C 7/26 Snapshot</c:v>
                </c:pt>
              </c:strCache>
              <c:extLst/>
            </c:strRef>
          </c:cat>
          <c:val>
            <c:numRef>
              <c:f>'Finalized Summary'!$A$4:$J$4</c:f>
              <c:numCache>
                <c:formatCode>0.00</c:formatCode>
                <c:ptCount val="9"/>
                <c:pt idx="0">
                  <c:v>0.47257528683007877</c:v>
                </c:pt>
                <c:pt idx="1">
                  <c:v>0.47596188564687969</c:v>
                </c:pt>
                <c:pt idx="2">
                  <c:v>0.55770277713999639</c:v>
                </c:pt>
                <c:pt idx="3">
                  <c:v>0.65232790652542993</c:v>
                </c:pt>
                <c:pt idx="5">
                  <c:v>0.47625341893465306</c:v>
                </c:pt>
                <c:pt idx="6">
                  <c:v>0.40166332618149897</c:v>
                </c:pt>
                <c:pt idx="7">
                  <c:v>0.5927583271211142</c:v>
                </c:pt>
                <c:pt idx="8">
                  <c:v>0.61959642622441002</c:v>
                </c:pt>
              </c:numCache>
              <c:extLst/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5198544"/>
        <c:axId val="194644936"/>
      </c:barChart>
      <c:catAx>
        <c:axId val="195198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644936"/>
        <c:crosses val="autoZero"/>
        <c:auto val="1"/>
        <c:lblAlgn val="ctr"/>
        <c:lblOffset val="100"/>
        <c:noMultiLvlLbl val="0"/>
      </c:catAx>
      <c:valAx>
        <c:axId val="19464493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Average </a:t>
                </a:r>
                <a:r>
                  <a:rPr lang="en-US" dirty="0" smtClean="0"/>
                  <a:t>Absolute </a:t>
                </a:r>
                <a:r>
                  <a:rPr lang="en-US" dirty="0"/>
                  <a:t>Error</a:t>
                </a:r>
                <a:r>
                  <a:rPr lang="en-US" baseline="0" dirty="0"/>
                  <a:t> (Normalized)</a:t>
                </a:r>
              </a:p>
              <a:p>
                <a:pPr>
                  <a:defRPr/>
                </a:pP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198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LDF </a:t>
            </a:r>
            <a:r>
              <a:rPr lang="en-US" dirty="0"/>
              <a:t>Performance</a:t>
            </a:r>
            <a:r>
              <a:rPr lang="en-US" baseline="0" dirty="0"/>
              <a:t> by Snapshot Date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'Finalized Summary'!$A$2</c:f>
              <c:strCache>
                <c:ptCount val="1"/>
                <c:pt idx="0">
                  <c:v>1-day average</c:v>
                </c:pt>
              </c:strCache>
            </c:strRef>
          </c:tx>
          <c:spPr>
            <a:solidFill>
              <a:srgbClr val="00AEC7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'Finalized Summary'!$A$1:$J$1</c15:sqref>
                  </c15:fullRef>
                </c:ext>
              </c:extLst>
              <c:f>'Finalized Summary'!$B$1:$J$1</c:f>
              <c:strCache>
                <c:ptCount val="9"/>
                <c:pt idx="0">
                  <c:v>PUN B 7/5 Snapshot</c:v>
                </c:pt>
                <c:pt idx="1">
                  <c:v>PUN B 7/12 Snapshot</c:v>
                </c:pt>
                <c:pt idx="2">
                  <c:v>PUN B 7/19 Snapshot</c:v>
                </c:pt>
                <c:pt idx="3">
                  <c:v>PUN B 7/26 Snapshot</c:v>
                </c:pt>
                <c:pt idx="5">
                  <c:v>PUN C 7/5 Snapshot</c:v>
                </c:pt>
                <c:pt idx="6">
                  <c:v>PUN C 7/12 Snapshot</c:v>
                </c:pt>
                <c:pt idx="7">
                  <c:v>PUN C 7/19 Snapshot</c:v>
                </c:pt>
                <c:pt idx="8">
                  <c:v>PUN C 7/26 Snapshot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'Finalized Summary'!$A$2:$J$2</c15:sqref>
                  </c15:fullRef>
                </c:ext>
              </c:extLst>
              <c:f>'Finalized Summary'!$B$2:$J$2</c:f>
              <c:numCache>
                <c:formatCode>0.00</c:formatCode>
                <c:ptCount val="9"/>
                <c:pt idx="0">
                  <c:v>0.51425535522314558</c:v>
                </c:pt>
                <c:pt idx="1">
                  <c:v>0.81549697156472778</c:v>
                </c:pt>
                <c:pt idx="2">
                  <c:v>0.56777395448618662</c:v>
                </c:pt>
                <c:pt idx="3">
                  <c:v>0.66364696677657387</c:v>
                </c:pt>
                <c:pt idx="5">
                  <c:v>0.91507420798027417</c:v>
                </c:pt>
                <c:pt idx="6">
                  <c:v>1</c:v>
                </c:pt>
                <c:pt idx="7">
                  <c:v>0.2815799984212834</c:v>
                </c:pt>
                <c:pt idx="8">
                  <c:v>0.31881605340300068</c:v>
                </c:pt>
              </c:numCache>
            </c:numRef>
          </c:val>
        </c:ser>
        <c:ser>
          <c:idx val="1"/>
          <c:order val="1"/>
          <c:tx>
            <c:strRef>
              <c:f>'Finalized Summary'!$A$3</c:f>
              <c:strCache>
                <c:ptCount val="1"/>
                <c:pt idx="0">
                  <c:v>7-day average</c:v>
                </c:pt>
              </c:strCache>
            </c:strRef>
          </c:tx>
          <c:spPr>
            <a:solidFill>
              <a:srgbClr val="5B6770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'Finalized Summary'!$A$1:$J$1</c15:sqref>
                  </c15:fullRef>
                </c:ext>
              </c:extLst>
              <c:f>'Finalized Summary'!$B$1:$J$1</c:f>
              <c:strCache>
                <c:ptCount val="9"/>
                <c:pt idx="0">
                  <c:v>PUN B 7/5 Snapshot</c:v>
                </c:pt>
                <c:pt idx="1">
                  <c:v>PUN B 7/12 Snapshot</c:v>
                </c:pt>
                <c:pt idx="2">
                  <c:v>PUN B 7/19 Snapshot</c:v>
                </c:pt>
                <c:pt idx="3">
                  <c:v>PUN B 7/26 Snapshot</c:v>
                </c:pt>
                <c:pt idx="5">
                  <c:v>PUN C 7/5 Snapshot</c:v>
                </c:pt>
                <c:pt idx="6">
                  <c:v>PUN C 7/12 Snapshot</c:v>
                </c:pt>
                <c:pt idx="7">
                  <c:v>PUN C 7/19 Snapshot</c:v>
                </c:pt>
                <c:pt idx="8">
                  <c:v>PUN C 7/26 Snapshot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'Finalized Summary'!$A$3:$J$3</c15:sqref>
                  </c15:fullRef>
                </c:ext>
              </c:extLst>
              <c:f>'Finalized Summary'!$B$3:$J$3</c:f>
              <c:numCache>
                <c:formatCode>0.00</c:formatCode>
                <c:ptCount val="9"/>
                <c:pt idx="0">
                  <c:v>0.47809203566077085</c:v>
                </c:pt>
                <c:pt idx="1">
                  <c:v>1</c:v>
                </c:pt>
                <c:pt idx="2">
                  <c:v>0.62650150626636658</c:v>
                </c:pt>
                <c:pt idx="3">
                  <c:v>0.78992350842406445</c:v>
                </c:pt>
                <c:pt idx="5">
                  <c:v>0.67547919048732419</c:v>
                </c:pt>
                <c:pt idx="6">
                  <c:v>0.99337059453601451</c:v>
                </c:pt>
                <c:pt idx="7">
                  <c:v>0.29880921849354808</c:v>
                </c:pt>
                <c:pt idx="8">
                  <c:v>0.27865118082530038</c:v>
                </c:pt>
              </c:numCache>
            </c:numRef>
          </c:val>
        </c:ser>
        <c:ser>
          <c:idx val="2"/>
          <c:order val="2"/>
          <c:tx>
            <c:strRef>
              <c:f>'Finalized Summary'!$A$4</c:f>
              <c:strCache>
                <c:ptCount val="1"/>
                <c:pt idx="0">
                  <c:v>28-day average</c:v>
                </c:pt>
              </c:strCache>
            </c:strRef>
          </c:tx>
          <c:spPr>
            <a:solidFill>
              <a:srgbClr val="26D07C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'Finalized Summary'!$A$1:$J$1</c15:sqref>
                  </c15:fullRef>
                </c:ext>
              </c:extLst>
              <c:f>'Finalized Summary'!$B$1:$J$1</c:f>
              <c:strCache>
                <c:ptCount val="9"/>
                <c:pt idx="0">
                  <c:v>PUN B 7/5 Snapshot</c:v>
                </c:pt>
                <c:pt idx="1">
                  <c:v>PUN B 7/12 Snapshot</c:v>
                </c:pt>
                <c:pt idx="2">
                  <c:v>PUN B 7/19 Snapshot</c:v>
                </c:pt>
                <c:pt idx="3">
                  <c:v>PUN B 7/26 Snapshot</c:v>
                </c:pt>
                <c:pt idx="5">
                  <c:v>PUN C 7/5 Snapshot</c:v>
                </c:pt>
                <c:pt idx="6">
                  <c:v>PUN C 7/12 Snapshot</c:v>
                </c:pt>
                <c:pt idx="7">
                  <c:v>PUN C 7/19 Snapshot</c:v>
                </c:pt>
                <c:pt idx="8">
                  <c:v>PUN C 7/26 Snapshot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'Finalized Summary'!$A$4:$J$4</c15:sqref>
                  </c15:fullRef>
                </c:ext>
              </c:extLst>
              <c:f>'Finalized Summary'!$B$4:$J$4</c:f>
              <c:numCache>
                <c:formatCode>0.00</c:formatCode>
                <c:ptCount val="9"/>
                <c:pt idx="0">
                  <c:v>0.47257528683007877</c:v>
                </c:pt>
                <c:pt idx="1">
                  <c:v>0.47596188564687969</c:v>
                </c:pt>
                <c:pt idx="2">
                  <c:v>0.55770277713999639</c:v>
                </c:pt>
                <c:pt idx="3">
                  <c:v>0.65232790652542993</c:v>
                </c:pt>
                <c:pt idx="5">
                  <c:v>0.47625341893465306</c:v>
                </c:pt>
                <c:pt idx="6">
                  <c:v>0.40166332618149897</c:v>
                </c:pt>
                <c:pt idx="7">
                  <c:v>0.5927583271211142</c:v>
                </c:pt>
                <c:pt idx="8">
                  <c:v>0.61959642622441002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1300192"/>
        <c:axId val="191300584"/>
      </c:barChart>
      <c:catAx>
        <c:axId val="191300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300584"/>
        <c:crosses val="autoZero"/>
        <c:auto val="1"/>
        <c:lblAlgn val="ctr"/>
        <c:lblOffset val="100"/>
        <c:noMultiLvlLbl val="0"/>
      </c:catAx>
      <c:valAx>
        <c:axId val="1913005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Average </a:t>
                </a:r>
                <a:r>
                  <a:rPr lang="en-US" dirty="0" smtClean="0"/>
                  <a:t>Absolute </a:t>
                </a:r>
                <a:r>
                  <a:rPr lang="en-US" dirty="0"/>
                  <a:t>Error</a:t>
                </a:r>
                <a:r>
                  <a:rPr lang="en-US" baseline="0" dirty="0"/>
                  <a:t> (Normalized)</a:t>
                </a:r>
              </a:p>
              <a:p>
                <a:pPr>
                  <a:defRPr/>
                </a:pP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300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25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91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62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2016 Training Cycle 2 – PI Display Updates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777033"/>
          </a:xfrm>
          <a:prstGeom prst="rect">
            <a:avLst/>
          </a:prstGeo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2016 Training Cycle 2 – PI Display Updates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2pPr marL="685800" indent="-228600">
              <a:buFont typeface="Arial" panose="020B0604020202020204" pitchFamily="34" charset="0"/>
              <a:buChar char="−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2016 Training Cycle 2 – PI Display Updates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611779"/>
            <a:ext cx="12407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590800"/>
            <a:ext cx="533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Revisions to the LDF Methodology: Analysis for Method of Calculating PUN LDFs</a:t>
            </a:r>
          </a:p>
          <a:p>
            <a:endParaRPr lang="en-US" dirty="0"/>
          </a:p>
          <a:p>
            <a:r>
              <a:rPr lang="en-US" dirty="0" smtClean="0"/>
              <a:t>Agee Springer</a:t>
            </a:r>
          </a:p>
          <a:p>
            <a:r>
              <a:rPr lang="en-US" dirty="0" smtClean="0"/>
              <a:t>9/6/2017</a:t>
            </a:r>
          </a:p>
          <a:p>
            <a:endParaRPr lang="en-US" dirty="0"/>
          </a:p>
          <a:p>
            <a:r>
              <a:rPr lang="en-US" dirty="0" smtClean="0"/>
              <a:t>WMS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initial analysis began by identifying PUNs that were net consumers on average for the previous 60 days. Nine PUNs were identified.</a:t>
            </a:r>
          </a:p>
          <a:p>
            <a:endParaRPr lang="en-US" dirty="0" smtClean="0"/>
          </a:p>
          <a:p>
            <a:r>
              <a:rPr lang="en-US" dirty="0" smtClean="0"/>
              <a:t>For each of those nine, LDFs were calculated using the various look-back periods for the four snapshot dates and compared. </a:t>
            </a:r>
          </a:p>
          <a:p>
            <a:endParaRPr lang="en-US" dirty="0"/>
          </a:p>
          <a:p>
            <a:r>
              <a:rPr lang="en-US" dirty="0"/>
              <a:t>Seven of the nine PUNs showed little (&lt;10 MW) difference on average between the </a:t>
            </a:r>
            <a:r>
              <a:rPr lang="en-US" dirty="0" smtClean="0"/>
              <a:t>LDF sets </a:t>
            </a:r>
            <a:r>
              <a:rPr lang="en-US" dirty="0"/>
              <a:t>for each of the four snapshot dates.</a:t>
            </a:r>
          </a:p>
          <a:p>
            <a:pPr lvl="1"/>
            <a:r>
              <a:rPr lang="en-US" dirty="0"/>
              <a:t>This suggests that, for most PUNs in ERCOT, the LDFs calculated will be consistent regardless of which method is used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two </a:t>
            </a:r>
            <a:r>
              <a:rPr lang="en-US" dirty="0" smtClean="0"/>
              <a:t>remaining PUNs </a:t>
            </a:r>
            <a:r>
              <a:rPr lang="en-US" dirty="0"/>
              <a:t>were analyzed </a:t>
            </a:r>
            <a:r>
              <a:rPr lang="en-US" dirty="0" smtClean="0"/>
              <a:t>further (PUN B and PUN C)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evaluate the LDF performance, hourly load data for the 28 day period was pulled.</a:t>
            </a:r>
          </a:p>
          <a:p>
            <a:endParaRPr lang="en-US" dirty="0"/>
          </a:p>
          <a:p>
            <a:r>
              <a:rPr lang="en-US" dirty="0" smtClean="0"/>
              <a:t>The absolute difference between LDF and actual load was then calculated by hour for all three LDF sets.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Left-Right Arrow 4"/>
          <p:cNvSpPr/>
          <p:nvPr/>
        </p:nvSpPr>
        <p:spPr>
          <a:xfrm>
            <a:off x="647700" y="4724400"/>
            <a:ext cx="7848600" cy="533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62400" y="5541108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Snapshot Date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0" y="4724400"/>
            <a:ext cx="3200400" cy="533400"/>
          </a:xfrm>
          <a:prstGeom prst="rect">
            <a:avLst/>
          </a:prstGeom>
          <a:solidFill>
            <a:srgbClr val="FF8200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95900" y="52578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8200"/>
                </a:solidFill>
              </a:rPr>
              <a:t>Next 28 days</a:t>
            </a:r>
            <a:endParaRPr lang="en-US" sz="1600" dirty="0">
              <a:solidFill>
                <a:srgbClr val="FF8200"/>
              </a:solidFill>
            </a:endParaRPr>
          </a:p>
        </p:txBody>
      </p:sp>
      <p:sp>
        <p:nvSpPr>
          <p:cNvPr id="9" name="Right Brace 8"/>
          <p:cNvSpPr/>
          <p:nvPr/>
        </p:nvSpPr>
        <p:spPr>
          <a:xfrm rot="16200000">
            <a:off x="6019800" y="2946838"/>
            <a:ext cx="304800" cy="3182815"/>
          </a:xfrm>
          <a:prstGeom prst="rightBrace">
            <a:avLst>
              <a:gd name="adj1" fmla="val 59615"/>
              <a:gd name="adj2" fmla="val 50000"/>
            </a:avLst>
          </a:prstGeom>
          <a:ln w="19050">
            <a:solidFill>
              <a:srgbClr val="FF8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82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600" y="3665915"/>
            <a:ext cx="1981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8200"/>
                </a:solidFill>
              </a:rPr>
              <a:t>Load data from this period compared to calculated LDFs</a:t>
            </a:r>
            <a:endParaRPr lang="en-US" sz="1400" dirty="0">
              <a:solidFill>
                <a:srgbClr val="FF82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0" y="4419600"/>
            <a:ext cx="0" cy="11430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71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182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graph below shows the performance of the three LDF sets for all four snapshot dates.</a:t>
            </a:r>
          </a:p>
          <a:p>
            <a:endParaRPr lang="en-US" dirty="0"/>
          </a:p>
          <a:p>
            <a:r>
              <a:rPr lang="en-US" dirty="0" smtClean="0"/>
              <a:t>Note that the results have been normalized to the largest average difference for each PUN.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5197131"/>
              </p:ext>
            </p:extLst>
          </p:nvPr>
        </p:nvGraphicFramePr>
        <p:xfrm>
          <a:off x="13606" y="2614081"/>
          <a:ext cx="9130393" cy="3569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56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In general, it is clear that the 28-day LDF shows the best performance compared to the other two methods.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8149701"/>
              </p:ext>
            </p:extLst>
          </p:nvPr>
        </p:nvGraphicFramePr>
        <p:xfrm>
          <a:off x="13606" y="2614081"/>
          <a:ext cx="9130393" cy="3569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196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The exception to this trend are the 7/19 and 7/26 snapshots for PUN C, where the 28-day LDFs did not perform as well.</a:t>
            </a:r>
            <a:endParaRPr lang="en-US" dirty="0"/>
          </a:p>
          <a:p>
            <a:pPr lvl="1"/>
            <a:r>
              <a:rPr lang="en-US" dirty="0" smtClean="0"/>
              <a:t>This may have been due to outages at the plant.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3725306"/>
              </p:ext>
            </p:extLst>
          </p:nvPr>
        </p:nvGraphicFramePr>
        <p:xfrm>
          <a:off x="13606" y="2614081"/>
          <a:ext cx="9130393" cy="3569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own Arrow 4"/>
          <p:cNvSpPr/>
          <p:nvPr/>
        </p:nvSpPr>
        <p:spPr>
          <a:xfrm>
            <a:off x="6781800" y="3276600"/>
            <a:ext cx="304800" cy="8382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7543800" y="3192349"/>
            <a:ext cx="304800" cy="8382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While not applied for the study, the updated methodology does allow ERCOT to adjust LDFs to address this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138805"/>
              </p:ext>
            </p:extLst>
          </p:nvPr>
        </p:nvGraphicFramePr>
        <p:xfrm>
          <a:off x="13606" y="2614081"/>
          <a:ext cx="9130393" cy="3569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own Arrow 4"/>
          <p:cNvSpPr/>
          <p:nvPr/>
        </p:nvSpPr>
        <p:spPr>
          <a:xfrm>
            <a:off x="6781800" y="3276600"/>
            <a:ext cx="304800" cy="8382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7543800" y="3192349"/>
            <a:ext cx="304800" cy="8382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4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2514599"/>
          </a:xfrm>
        </p:spPr>
        <p:txBody>
          <a:bodyPr/>
          <a:lstStyle/>
          <a:p>
            <a:r>
              <a:rPr lang="en-US" dirty="0" smtClean="0"/>
              <a:t>Averaging across all four snapshot dates again indicates that the 28-day method for calculating PUN LDFs produces the least error overall.</a:t>
            </a:r>
          </a:p>
          <a:p>
            <a:endParaRPr lang="en-US" dirty="0"/>
          </a:p>
          <a:p>
            <a:r>
              <a:rPr lang="en-US" dirty="0" smtClean="0"/>
              <a:t>Note that these results have also been normalized to the largest absolute error for each PUN.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879431"/>
              </p:ext>
            </p:extLst>
          </p:nvPr>
        </p:nvGraphicFramePr>
        <p:xfrm>
          <a:off x="1524000" y="3886200"/>
          <a:ext cx="609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LDF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PUN B Average</a:t>
                      </a:r>
                      <a:r>
                        <a:rPr lang="en-US" baseline="0" dirty="0" smtClean="0"/>
                        <a:t> Absolute Error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PUN</a:t>
                      </a:r>
                      <a:r>
                        <a:rPr lang="en-US" baseline="0" dirty="0" smtClean="0"/>
                        <a:t> C</a:t>
                      </a:r>
                      <a:r>
                        <a:rPr lang="en-US" dirty="0" smtClean="0"/>
                        <a:t> Average</a:t>
                      </a:r>
                      <a:r>
                        <a:rPr lang="en-US" baseline="0" dirty="0" smtClean="0"/>
                        <a:t> Absolute Error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1-day average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7-day</a:t>
                      </a:r>
                      <a:r>
                        <a:rPr lang="en-US" baseline="0" dirty="0" smtClean="0"/>
                        <a:t> average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28-day average</a:t>
                      </a:r>
                      <a:endParaRPr lang="en-US" dirty="0"/>
                    </a:p>
                  </a:txBody>
                  <a:tcPr>
                    <a:solidFill>
                      <a:srgbClr val="26D07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0.54</a:t>
                      </a:r>
                      <a:endParaRPr lang="en-US" dirty="0"/>
                    </a:p>
                  </a:txBody>
                  <a:tcPr>
                    <a:solidFill>
                      <a:srgbClr val="26D07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0.52</a:t>
                      </a:r>
                      <a:endParaRPr lang="en-US" dirty="0"/>
                    </a:p>
                  </a:txBody>
                  <a:tcPr>
                    <a:solidFill>
                      <a:srgbClr val="26D07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521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410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For the majority of PUNs studied, the method for calculating LDFs did not result in significantly different values.</a:t>
            </a:r>
          </a:p>
          <a:p>
            <a:endParaRPr lang="en-US" dirty="0"/>
          </a:p>
          <a:p>
            <a:r>
              <a:rPr lang="en-US" dirty="0" smtClean="0"/>
              <a:t>For the remaining two PUNs, the analysis indicated the LDFs calculated using the 28-day method showed the best performance when compared with the next 28-days of load.</a:t>
            </a:r>
          </a:p>
          <a:p>
            <a:endParaRPr lang="en-US" dirty="0"/>
          </a:p>
          <a:p>
            <a:r>
              <a:rPr lang="en-US" dirty="0" smtClean="0"/>
              <a:t>ERCOT is proposing to move forward with the 28-day method and is looking for endorsement of the methodology document by WMS.</a:t>
            </a:r>
          </a:p>
          <a:p>
            <a:endParaRPr lang="en-US" dirty="0" smtClean="0"/>
          </a:p>
          <a:p>
            <a:r>
              <a:rPr lang="en-US" dirty="0" smtClean="0"/>
              <a:t>Performance of the look-back period can be reviewed with the appropriate stakeholder group.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1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TAC-approved LDF methodology is being updated to be in alignment with and provide details for the implementation of NPRR831</a:t>
            </a:r>
            <a:r>
              <a:rPr lang="en-US" dirty="0"/>
              <a:t>, Inclusion of Private Use Networks in Load Zone Price </a:t>
            </a:r>
            <a:r>
              <a:rPr lang="en-US" dirty="0" smtClean="0"/>
              <a:t>Calculations.</a:t>
            </a:r>
          </a:p>
          <a:p>
            <a:pPr lvl="1"/>
            <a:r>
              <a:rPr lang="en-US" dirty="0" smtClean="0"/>
              <a:t>Scheduled for implementation in R5</a:t>
            </a:r>
          </a:p>
          <a:p>
            <a:endParaRPr lang="en-US" dirty="0" smtClean="0"/>
          </a:p>
          <a:p>
            <a:r>
              <a:rPr lang="en-US" dirty="0" smtClean="0"/>
              <a:t>The most notable change in the methodology is that ERCOT will now be using historical net consumption at a PUN site to determine that PUN’s LDF.</a:t>
            </a:r>
          </a:p>
          <a:p>
            <a:pPr lvl="1"/>
            <a:r>
              <a:rPr lang="en-US" dirty="0" smtClean="0"/>
              <a:t>Current process sets PUN LDFs to zero within the systems.</a:t>
            </a:r>
          </a:p>
          <a:p>
            <a:endParaRPr lang="en-US" dirty="0" smtClean="0"/>
          </a:p>
          <a:p>
            <a:r>
              <a:rPr lang="en-US" dirty="0" smtClean="0"/>
              <a:t>This presentation details the analysis behind ERCOT’s recommendation.</a:t>
            </a:r>
          </a:p>
          <a:p>
            <a:endParaRPr lang="en-US" dirty="0" smtClean="0"/>
          </a:p>
          <a:p>
            <a:r>
              <a:rPr lang="en-US" dirty="0" smtClean="0"/>
              <a:t>ERCOT is seeking WMS endorsement and needs TAC approval of the methodology prior to implementation of the NPRR.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6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– LDF </a:t>
            </a:r>
            <a:r>
              <a:rPr lang="en-US" dirty="0"/>
              <a:t>Methodology </a:t>
            </a:r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V1 (2010)</a:t>
            </a:r>
          </a:p>
          <a:p>
            <a:pPr lvl="1"/>
            <a:r>
              <a:rPr lang="en-US" dirty="0" smtClean="0"/>
              <a:t>Generating </a:t>
            </a:r>
            <a:r>
              <a:rPr lang="en-US" dirty="0"/>
              <a:t>new LDF </a:t>
            </a:r>
            <a:r>
              <a:rPr lang="en-US" dirty="0" smtClean="0"/>
              <a:t>depend on month-season mapping table</a:t>
            </a:r>
          </a:p>
          <a:p>
            <a:endParaRPr lang="en-US" dirty="0" smtClean="0"/>
          </a:p>
          <a:p>
            <a:r>
              <a:rPr lang="en-US" dirty="0" smtClean="0"/>
              <a:t>V2 (2017 improvement)</a:t>
            </a:r>
          </a:p>
          <a:p>
            <a:pPr lvl="1"/>
            <a:r>
              <a:rPr lang="en-US" dirty="0">
                <a:solidFill>
                  <a:srgbClr val="00AEC7"/>
                </a:solidFill>
              </a:rPr>
              <a:t>Generating new LDF sets when required, based on significant changes in system-wide load </a:t>
            </a:r>
            <a:r>
              <a:rPr lang="en-US" dirty="0" smtClean="0">
                <a:solidFill>
                  <a:srgbClr val="00AEC7"/>
                </a:solidFill>
              </a:rPr>
              <a:t>patterns</a:t>
            </a:r>
          </a:p>
          <a:p>
            <a:pPr lvl="1"/>
            <a:r>
              <a:rPr lang="en-US" dirty="0">
                <a:solidFill>
                  <a:srgbClr val="00AEC7"/>
                </a:solidFill>
              </a:rPr>
              <a:t>New process for PUN </a:t>
            </a:r>
            <a:r>
              <a:rPr lang="en-US" dirty="0" smtClean="0">
                <a:solidFill>
                  <a:srgbClr val="00AEC7"/>
                </a:solidFill>
              </a:rPr>
              <a:t>loads</a:t>
            </a:r>
            <a:endParaRPr lang="en-US" dirty="0">
              <a:solidFill>
                <a:srgbClr val="00AEC7"/>
              </a:solidFill>
            </a:endParaRPr>
          </a:p>
          <a:p>
            <a:pPr lvl="1"/>
            <a:r>
              <a:rPr lang="en-US" dirty="0"/>
              <a:t>Based on most recent operational network </a:t>
            </a:r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50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– LDF Methodology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dirty="0" smtClean="0"/>
              <a:t>Triggers for LDF updates:</a:t>
            </a:r>
          </a:p>
          <a:p>
            <a:pPr lvl="0"/>
            <a:r>
              <a:rPr lang="en-US" dirty="0" smtClean="0"/>
              <a:t>Regular </a:t>
            </a:r>
            <a:r>
              <a:rPr lang="en-US" dirty="0"/>
              <a:t>seasonal </a:t>
            </a:r>
            <a:r>
              <a:rPr lang="en-US" dirty="0" smtClean="0"/>
              <a:t>updates</a:t>
            </a:r>
            <a:endParaRPr lang="en-US" dirty="0"/>
          </a:p>
          <a:p>
            <a:pPr lvl="0"/>
            <a:r>
              <a:rPr lang="en-US" dirty="0"/>
              <a:t>Load model changes with a database </a:t>
            </a:r>
            <a:r>
              <a:rPr lang="en-US" dirty="0" smtClean="0"/>
              <a:t>load</a:t>
            </a:r>
            <a:endParaRPr lang="en-US" dirty="0"/>
          </a:p>
          <a:p>
            <a:pPr lvl="0"/>
            <a:r>
              <a:rPr lang="en-US" dirty="0"/>
              <a:t>Significant PUN net consumption changes due to its Resource </a:t>
            </a:r>
            <a:r>
              <a:rPr lang="en-US" dirty="0" smtClean="0"/>
              <a:t>outages</a:t>
            </a:r>
            <a:endParaRPr lang="en-US" dirty="0"/>
          </a:p>
          <a:p>
            <a:pPr lvl="0"/>
            <a:r>
              <a:rPr lang="en-US" dirty="0"/>
              <a:t>Significant Block Load Transfer (BLT) of load into the ERCOT system.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8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– LDF Methodology Change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New process for PUN loads:</a:t>
            </a:r>
          </a:p>
          <a:p>
            <a:r>
              <a:rPr lang="en-US" dirty="0" smtClean="0"/>
              <a:t>Based on historical </a:t>
            </a:r>
            <a:r>
              <a:rPr lang="en-US" dirty="0"/>
              <a:t>data of the net power consumption at the </a:t>
            </a:r>
            <a:r>
              <a:rPr lang="en-US" dirty="0" smtClean="0"/>
              <a:t>PUN</a:t>
            </a:r>
          </a:p>
          <a:p>
            <a:r>
              <a:rPr lang="en-US" dirty="0" smtClean="0"/>
              <a:t>Hourly </a:t>
            </a:r>
            <a:r>
              <a:rPr lang="en-US" dirty="0"/>
              <a:t>average value of the net power consumption as the initial net load distribution at the PUN </a:t>
            </a:r>
            <a:r>
              <a:rPr lang="en-US" dirty="0" smtClean="0"/>
              <a:t>level</a:t>
            </a:r>
          </a:p>
          <a:p>
            <a:r>
              <a:rPr lang="en-US" dirty="0"/>
              <a:t>The net load distribution at the PUN level is further distributed to the individual loads inside the </a:t>
            </a:r>
            <a:r>
              <a:rPr lang="en-US" dirty="0" smtClean="0"/>
              <a:t>PUN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07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key question for the PUN LDF calculation is regarding the look-back period.</a:t>
            </a:r>
          </a:p>
          <a:p>
            <a:endParaRPr lang="en-US" dirty="0" smtClean="0"/>
          </a:p>
          <a:p>
            <a:r>
              <a:rPr lang="en-US" dirty="0" smtClean="0"/>
              <a:t>Three look-back periods were evaluated (28-day, 7-day, and 1-day) for four “snapshot” dates:</a:t>
            </a:r>
          </a:p>
          <a:p>
            <a:pPr lvl="1"/>
            <a:r>
              <a:rPr lang="en-US" dirty="0"/>
              <a:t>7/5</a:t>
            </a:r>
          </a:p>
          <a:p>
            <a:pPr lvl="1"/>
            <a:r>
              <a:rPr lang="en-US" dirty="0"/>
              <a:t>7/12</a:t>
            </a:r>
          </a:p>
          <a:p>
            <a:pPr lvl="1"/>
            <a:r>
              <a:rPr lang="en-US" dirty="0"/>
              <a:t>7/19</a:t>
            </a:r>
          </a:p>
          <a:p>
            <a:pPr lvl="1"/>
            <a:r>
              <a:rPr lang="en-US" dirty="0" smtClean="0"/>
              <a:t>7/26</a:t>
            </a:r>
          </a:p>
          <a:p>
            <a:pPr lvl="1"/>
            <a:endParaRPr lang="en-US" dirty="0"/>
          </a:p>
          <a:p>
            <a:r>
              <a:rPr lang="en-US" dirty="0" smtClean="0"/>
              <a:t>These </a:t>
            </a:r>
            <a:r>
              <a:rPr lang="en-US" dirty="0"/>
              <a:t>dates represent the start points for collecting historical data to calculate the LDFs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For each snapshot date, three separate LDFs sets were calculated using three different lengths of historical data.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4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2819401"/>
          </a:xfrm>
        </p:spPr>
        <p:txBody>
          <a:bodyPr/>
          <a:lstStyle/>
          <a:p>
            <a:r>
              <a:rPr lang="en-US" dirty="0" smtClean="0"/>
              <a:t>In the 28-day method, hourly load data from the previous 28 days from the snapshot was averaged by hour of the day to calculate the LDFs.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Left-Right Arrow 5"/>
          <p:cNvSpPr/>
          <p:nvPr/>
        </p:nvSpPr>
        <p:spPr>
          <a:xfrm>
            <a:off x="647700" y="4724400"/>
            <a:ext cx="7848600" cy="533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62400" y="5541108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Snapshot Date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371600" y="4724400"/>
            <a:ext cx="3200400" cy="533400"/>
          </a:xfrm>
          <a:prstGeom prst="rect">
            <a:avLst/>
          </a:prstGeom>
          <a:solidFill>
            <a:srgbClr val="8A0C58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095500" y="52578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8A0C58"/>
                </a:solidFill>
              </a:rPr>
              <a:t>Previous 28 days</a:t>
            </a:r>
            <a:endParaRPr lang="en-US" sz="1600" dirty="0">
              <a:solidFill>
                <a:srgbClr val="8A0C58"/>
              </a:solidFill>
            </a:endParaRPr>
          </a:p>
        </p:txBody>
      </p:sp>
      <p:sp>
        <p:nvSpPr>
          <p:cNvPr id="17" name="Right Brace 16"/>
          <p:cNvSpPr/>
          <p:nvPr/>
        </p:nvSpPr>
        <p:spPr>
          <a:xfrm rot="16200000">
            <a:off x="2828193" y="2946838"/>
            <a:ext cx="304800" cy="3182815"/>
          </a:xfrm>
          <a:prstGeom prst="rightBrace">
            <a:avLst>
              <a:gd name="adj1" fmla="val 59615"/>
              <a:gd name="adj2" fmla="val 50000"/>
            </a:avLst>
          </a:prstGeom>
          <a:ln w="19050">
            <a:solidFill>
              <a:srgbClr val="8A0C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989993" y="3862625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8A0C58"/>
                </a:solidFill>
              </a:rPr>
              <a:t>Averages by hour used to compute LDFs</a:t>
            </a:r>
            <a:endParaRPr lang="en-US" sz="1400" dirty="0">
              <a:solidFill>
                <a:srgbClr val="8A0C58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0" y="4419600"/>
            <a:ext cx="0" cy="11430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579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2819401"/>
          </a:xfrm>
        </p:spPr>
        <p:txBody>
          <a:bodyPr/>
          <a:lstStyle/>
          <a:p>
            <a:r>
              <a:rPr lang="en-US" dirty="0" smtClean="0"/>
              <a:t>In the 7-day method, hourly load data from the previous 7 days from the snapshot was averaged by hour to calculate the LDFs.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Left-Right Arrow 5"/>
          <p:cNvSpPr/>
          <p:nvPr/>
        </p:nvSpPr>
        <p:spPr>
          <a:xfrm>
            <a:off x="647700" y="4724400"/>
            <a:ext cx="7848600" cy="533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62400" y="5541108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Snapshot Date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767328" y="4724400"/>
            <a:ext cx="804672" cy="533400"/>
          </a:xfrm>
          <a:prstGeom prst="rect">
            <a:avLst/>
          </a:prstGeom>
          <a:solidFill>
            <a:srgbClr val="8A0C58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012007" y="5694996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8A0C58"/>
                </a:solidFill>
              </a:rPr>
              <a:t>Previous 7 days</a:t>
            </a:r>
            <a:endParaRPr lang="en-US" sz="1600" dirty="0">
              <a:solidFill>
                <a:srgbClr val="8A0C58"/>
              </a:solidFill>
            </a:endParaRPr>
          </a:p>
        </p:txBody>
      </p:sp>
      <p:sp>
        <p:nvSpPr>
          <p:cNvPr id="17" name="Right Brace 16"/>
          <p:cNvSpPr/>
          <p:nvPr/>
        </p:nvSpPr>
        <p:spPr>
          <a:xfrm rot="16200000">
            <a:off x="4017266" y="4135910"/>
            <a:ext cx="304800" cy="804671"/>
          </a:xfrm>
          <a:prstGeom prst="rightBrace">
            <a:avLst>
              <a:gd name="adj1" fmla="val 35508"/>
              <a:gd name="adj2" fmla="val 50000"/>
            </a:avLst>
          </a:prstGeom>
          <a:ln w="19050">
            <a:solidFill>
              <a:srgbClr val="8A0C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476135" y="3647777"/>
            <a:ext cx="13870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8A0C58"/>
                </a:solidFill>
              </a:rPr>
              <a:t>Averages by hour used to compute LDFs</a:t>
            </a:r>
            <a:endParaRPr lang="en-US" sz="1400" dirty="0">
              <a:solidFill>
                <a:srgbClr val="8A0C58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0" y="4419600"/>
            <a:ext cx="0" cy="11430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>
            <a:stCxn id="16" idx="0"/>
            <a:endCxn id="15" idx="2"/>
          </p:cNvCxnSpPr>
          <p:nvPr/>
        </p:nvCxnSpPr>
        <p:spPr>
          <a:xfrm rot="5400000" flipH="1" flipV="1">
            <a:off x="3310387" y="4835720"/>
            <a:ext cx="437196" cy="1281357"/>
          </a:xfrm>
          <a:prstGeom prst="bentConnector3">
            <a:avLst/>
          </a:prstGeom>
          <a:ln w="19050">
            <a:solidFill>
              <a:srgbClr val="8A0C58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481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2819401"/>
          </a:xfrm>
        </p:spPr>
        <p:txBody>
          <a:bodyPr/>
          <a:lstStyle/>
          <a:p>
            <a:r>
              <a:rPr lang="en-US" dirty="0" smtClean="0"/>
              <a:t>In the 7-day method, hourly load data from the previous 7 days from the snapshot was averaged by hour to calculate the LDFs.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In the </a:t>
            </a:r>
            <a:r>
              <a:rPr lang="en-US" dirty="0" smtClean="0"/>
              <a:t>1-day </a:t>
            </a:r>
            <a:r>
              <a:rPr lang="en-US" dirty="0"/>
              <a:t>method, hourly load data from the previous </a:t>
            </a:r>
            <a:r>
              <a:rPr lang="en-US" dirty="0" smtClean="0"/>
              <a:t>operating day was used  to calculate </a:t>
            </a:r>
            <a:r>
              <a:rPr lang="en-US" dirty="0"/>
              <a:t>the LDFs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Left-Right Arrow 5"/>
          <p:cNvSpPr/>
          <p:nvPr/>
        </p:nvSpPr>
        <p:spPr>
          <a:xfrm>
            <a:off x="647700" y="4724400"/>
            <a:ext cx="7848600" cy="533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62400" y="5541108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Snapshot Date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453127" y="4724400"/>
            <a:ext cx="118872" cy="533400"/>
          </a:xfrm>
          <a:prstGeom prst="rect">
            <a:avLst/>
          </a:prstGeom>
          <a:solidFill>
            <a:srgbClr val="8A0C58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012007" y="5680147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8A0C58"/>
                </a:solidFill>
              </a:rPr>
              <a:t>Previous 1 day</a:t>
            </a:r>
            <a:endParaRPr lang="en-US" sz="1600" dirty="0">
              <a:solidFill>
                <a:srgbClr val="8A0C58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76135" y="3647777"/>
            <a:ext cx="13870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8A0C58"/>
                </a:solidFill>
              </a:rPr>
              <a:t>Hourly loads used to compute LDFs</a:t>
            </a:r>
            <a:endParaRPr lang="en-US" sz="1400" dirty="0">
              <a:solidFill>
                <a:srgbClr val="8A0C58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0" y="4419600"/>
            <a:ext cx="0" cy="11430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>
            <a:stCxn id="16" idx="0"/>
            <a:endCxn id="15" idx="2"/>
          </p:cNvCxnSpPr>
          <p:nvPr/>
        </p:nvCxnSpPr>
        <p:spPr>
          <a:xfrm rot="5400000" flipH="1" flipV="1">
            <a:off x="3489262" y="4656846"/>
            <a:ext cx="422347" cy="1624256"/>
          </a:xfrm>
          <a:prstGeom prst="bentConnector3">
            <a:avLst/>
          </a:prstGeom>
          <a:ln w="19050">
            <a:solidFill>
              <a:srgbClr val="8A0C58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18" idx="2"/>
            <a:endCxn id="15" idx="0"/>
          </p:cNvCxnSpPr>
          <p:nvPr/>
        </p:nvCxnSpPr>
        <p:spPr>
          <a:xfrm rot="16200000" flipH="1">
            <a:off x="4172134" y="4383970"/>
            <a:ext cx="337959" cy="342899"/>
          </a:xfrm>
          <a:prstGeom prst="bentConnector3">
            <a:avLst/>
          </a:prstGeom>
          <a:ln w="19050">
            <a:solidFill>
              <a:srgbClr val="8A0C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399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8" grpId="0"/>
    </p:bld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43487</TotalTime>
  <Words>980</Words>
  <Application>Microsoft Office PowerPoint</Application>
  <PresentationFormat>On-screen Show (4:3)</PresentationFormat>
  <Paragraphs>142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Background</vt:lpstr>
      <vt:lpstr>Background – LDF Methodology Change</vt:lpstr>
      <vt:lpstr>Background – LDF Methodology Change</vt:lpstr>
      <vt:lpstr>Background – LDF Methodology Change  </vt:lpstr>
      <vt:lpstr>Study Methodology</vt:lpstr>
      <vt:lpstr>Study Methodology</vt:lpstr>
      <vt:lpstr>Study Methodology</vt:lpstr>
      <vt:lpstr>Study Methodology</vt:lpstr>
      <vt:lpstr>Study Methodology</vt:lpstr>
      <vt:lpstr>Study Methodology</vt:lpstr>
      <vt:lpstr>Study Results</vt:lpstr>
      <vt:lpstr>Study Results</vt:lpstr>
      <vt:lpstr>Study Results</vt:lpstr>
      <vt:lpstr>Study Results</vt:lpstr>
      <vt:lpstr>Study Results</vt:lpstr>
      <vt:lpstr>Conclusion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Springer, Agee</cp:lastModifiedBy>
  <cp:revision>544</cp:revision>
  <cp:lastPrinted>2016-01-21T20:53:15Z</cp:lastPrinted>
  <dcterms:created xsi:type="dcterms:W3CDTF">2016-01-21T15:20:31Z</dcterms:created>
  <dcterms:modified xsi:type="dcterms:W3CDTF">2017-09-01T17:05:03Z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