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274" r:id="rId8"/>
    <p:sldId id="275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2" d="100"/>
          <a:sy n="92" d="100"/>
        </p:scale>
        <p:origin x="498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252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067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413338"/>
            <a:ext cx="5029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Unregistered </a:t>
            </a:r>
            <a:r>
              <a:rPr lang="en-US" b="1" dirty="0" smtClean="0"/>
              <a:t>Distributed Generation Report: </a:t>
            </a:r>
            <a:r>
              <a:rPr lang="en-US" b="1" dirty="0" smtClean="0"/>
              <a:t>2017.Q2 Update</a:t>
            </a:r>
          </a:p>
          <a:p>
            <a:endParaRPr lang="en-US" b="1" dirty="0"/>
          </a:p>
          <a:p>
            <a:r>
              <a:rPr lang="en-US" dirty="0" smtClean="0"/>
              <a:t>Pete Warnken</a:t>
            </a:r>
            <a:endParaRPr lang="en-US" dirty="0"/>
          </a:p>
          <a:p>
            <a:r>
              <a:rPr lang="en-US" dirty="0" smtClean="0"/>
              <a:t>Manager, Resource Adequacy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September 6,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2017 Q2 Unregistered Distributed Generation Report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981200" y="1066800"/>
          <a:ext cx="5715000" cy="24063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9464"/>
                <a:gridCol w="943226"/>
                <a:gridCol w="937928"/>
                <a:gridCol w="1028012"/>
                <a:gridCol w="1025362"/>
                <a:gridCol w="771008"/>
              </a:tblGrid>
              <a:tr h="178896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Load Zone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 smtClean="0">
                          <a:effectLst/>
                          <a:latin typeface="+mn-lt"/>
                        </a:rPr>
                        <a:t>2017 Q2 Aggregate </a:t>
                      </a:r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MW by Primary Fuel Type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6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SOLAR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WIND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OTHER</a:t>
                      </a:r>
                      <a:br>
                        <a:rPr lang="en-US" sz="1100" b="1" u="none" strike="noStrike" dirty="0">
                          <a:effectLst/>
                          <a:latin typeface="+mn-lt"/>
                        </a:rPr>
                      </a:br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RENEWABLE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OTHER</a:t>
                      </a:r>
                      <a:br>
                        <a:rPr lang="en-US" sz="1100" b="1" u="none" strike="noStrike" dirty="0">
                          <a:effectLst/>
                          <a:latin typeface="+mn-lt"/>
                        </a:rPr>
                      </a:br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NON-RENEWABLE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703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LZ_AEN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14.38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14.38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03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LZ_CPS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8.80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>
                          <a:effectLst/>
                          <a:latin typeface="+mn-lt"/>
                        </a:rPr>
                        <a:t>0.23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9.02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03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LZ_HOUSTON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>
                          <a:effectLst/>
                          <a:latin typeface="+mn-lt"/>
                        </a:rPr>
                        <a:t>8.84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0.36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>
                          <a:effectLst/>
                          <a:latin typeface="+mn-lt"/>
                        </a:rPr>
                        <a:t>0.11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4.34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13.66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03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LZ_LCRA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2.31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2.31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03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LZ_NORTH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88.30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>
                          <a:effectLst/>
                          <a:latin typeface="+mn-lt"/>
                        </a:rPr>
                        <a:t>1.66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>
                          <a:effectLst/>
                          <a:latin typeface="+mn-lt"/>
                        </a:rPr>
                        <a:t>0.71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90.67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03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LZ_RAYBN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0.00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03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LZ_SOUTH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13.52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>
                          <a:effectLst/>
                          <a:latin typeface="+mn-lt"/>
                        </a:rPr>
                        <a:t>0.68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14.21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889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LZ_WEST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6.63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0.81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>
                          <a:effectLst/>
                          <a:latin typeface="+mn-lt"/>
                        </a:rPr>
                        <a:t>0.34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7.78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918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142.78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3.52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>
                          <a:effectLst/>
                          <a:latin typeface="+mn-lt"/>
                        </a:rPr>
                        <a:t>0.34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5.39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u="none" strike="noStrike" dirty="0" smtClean="0">
                          <a:effectLst/>
                          <a:latin typeface="+mn-lt"/>
                        </a:rPr>
                        <a:t>152.02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1981199" y="3657600"/>
          <a:ext cx="5715000" cy="24484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9464"/>
                <a:gridCol w="943226"/>
                <a:gridCol w="937928"/>
                <a:gridCol w="1028012"/>
                <a:gridCol w="1025362"/>
                <a:gridCol w="771008"/>
              </a:tblGrid>
              <a:tr h="178896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Load Zone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 smtClean="0">
                          <a:effectLst/>
                          <a:latin typeface="+mn-lt"/>
                        </a:rPr>
                        <a:t>Q1 </a:t>
                      </a:r>
                      <a:r>
                        <a:rPr lang="en-US" sz="1400" b="0" u="none" strike="noStrike" dirty="0" smtClean="0"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→</a:t>
                      </a:r>
                      <a:r>
                        <a:rPr lang="en-US" sz="11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1" u="none" strike="noStrike" dirty="0" smtClean="0">
                          <a:effectLst/>
                          <a:latin typeface="+mn-lt"/>
                        </a:rPr>
                        <a:t>Q2 Change in Aggregate </a:t>
                      </a:r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MW by Primary Fuel Type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668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SOLAR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WIND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OTHER</a:t>
                      </a:r>
                      <a:br>
                        <a:rPr lang="en-US" sz="1100" b="1" u="none" strike="noStrike" dirty="0">
                          <a:effectLst/>
                          <a:latin typeface="+mn-lt"/>
                        </a:rPr>
                      </a:br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RENEWABLE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OTHER</a:t>
                      </a:r>
                      <a:br>
                        <a:rPr lang="en-US" sz="1100" b="1" u="none" strike="noStrike" dirty="0">
                          <a:effectLst/>
                          <a:latin typeface="+mn-lt"/>
                        </a:rPr>
                      </a:br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NON-RENEWABLE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703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LZ_AEN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+0.34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+0.34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03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LZ_CPS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+0.77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+0.77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03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LZ_HOUSTON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+0.17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+0.18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03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LZ_LCRA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+0.13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+0.13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03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LZ_NORTH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+9.15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+9.15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03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LZ_RAYBN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037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LZ_SOUTH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+1.33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+1.33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889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LZ_WEST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+0.50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+0.07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+0.56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1918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+12.21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+0.07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-</a:t>
                      </a:r>
                      <a:endParaRPr lang="en-US" sz="9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b"/>
                      <a:endParaRPr lang="en-US" sz="9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+0.17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u="none" strike="noStrike" dirty="0" smtClean="0">
                          <a:effectLst/>
                          <a:latin typeface="+mn-lt"/>
                        </a:rPr>
                        <a:t>+12.45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98" marR="7698" marT="769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676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Unregistered DG Report News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69816"/>
            <a:ext cx="8534400" cy="4876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800" dirty="0" smtClean="0"/>
              <a:t>Unregistered DG report changed significantly in 2016 Q2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Previously, only units that exported to the grid were included</a:t>
            </a:r>
          </a:p>
          <a:p>
            <a:pPr lvl="1">
              <a:spcBef>
                <a:spcPts val="0"/>
              </a:spcBef>
            </a:pPr>
            <a:r>
              <a:rPr lang="en-US" sz="2400" dirty="0" smtClean="0"/>
              <a:t>Previously, only units greater than 50 kW capacity were included (this threshold now only applies to NOIEs)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2017 Q1 Revised report posted to MIS on July 31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2017 </a:t>
            </a:r>
            <a:r>
              <a:rPr lang="en-US" sz="2800" dirty="0" smtClean="0"/>
              <a:t>Q3 report available on October 30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ERCOT internally discussing an NPRR to </a:t>
            </a:r>
            <a:r>
              <a:rPr lang="en-US" sz="2800" dirty="0" smtClean="0"/>
              <a:t>enhance the </a:t>
            </a:r>
            <a:r>
              <a:rPr lang="en-US" sz="2800" dirty="0" smtClean="0"/>
              <a:t>unregistered DG report (to be discussed at future SAWG meetings)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9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schemas.openxmlformats.org/package/2006/metadata/core-properties"/>
    <ds:schemaRef ds:uri="c34af464-7aa1-4edd-9be4-83dffc1cb92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267</Words>
  <Application>Microsoft Office PowerPoint</Application>
  <PresentationFormat>On-screen Show (4:3)</PresentationFormat>
  <Paragraphs>140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2017 Q2 Unregistered Distributed Generation Report</vt:lpstr>
      <vt:lpstr>Unregistered DG Report News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Warnken, Pete</cp:lastModifiedBy>
  <cp:revision>24</cp:revision>
  <cp:lastPrinted>2016-01-21T20:53:15Z</cp:lastPrinted>
  <dcterms:created xsi:type="dcterms:W3CDTF">2016-01-21T15:20:31Z</dcterms:created>
  <dcterms:modified xsi:type="dcterms:W3CDTF">2017-08-30T15:56:32Z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