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83" r:id="rId7"/>
    <p:sldId id="270" r:id="rId8"/>
    <p:sldId id="271" r:id="rId9"/>
    <p:sldId id="272" r:id="rId10"/>
    <p:sldId id="273" r:id="rId11"/>
    <p:sldId id="274" r:id="rId12"/>
    <p:sldId id="275" r:id="rId13"/>
    <p:sldId id="276" r:id="rId14"/>
    <p:sldId id="277" r:id="rId15"/>
    <p:sldId id="278" r:id="rId16"/>
    <p:sldId id="282" r:id="rId17"/>
    <p:sldId id="279" r:id="rId18"/>
    <p:sldId id="280" r:id="rId19"/>
    <p:sldId id="281" r:id="rId20"/>
    <p:sldId id="284" r:id="rId21"/>
    <p:sldId id="28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85" d="100"/>
          <a:sy n="85" d="100"/>
        </p:scale>
        <p:origin x="1110"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8/30/2017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875530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784509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645784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363624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1752968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2348637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74197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626698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672317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541058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534848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875517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103670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656920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35351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a:t>
            </a:r>
            <a:r>
              <a:rPr lang="en-US" dirty="0" err="1" smtClean="0"/>
              <a:t>Mereness</a:t>
            </a:r>
            <a:endParaRPr lang="en-US" dirty="0" smtClean="0"/>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#8</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extBox 5"/>
          <p:cNvSpPr txBox="1"/>
          <p:nvPr/>
        </p:nvSpPr>
        <p:spPr>
          <a:xfrm>
            <a:off x="495115" y="5029200"/>
            <a:ext cx="8046719" cy="923330"/>
          </a:xfrm>
          <a:prstGeom prst="rect">
            <a:avLst/>
          </a:prstGeom>
          <a:noFill/>
        </p:spPr>
        <p:txBody>
          <a:bodyPr wrap="square" rtlCol="0">
            <a:spAutoFit/>
          </a:bodyPr>
          <a:lstStyle/>
          <a:p>
            <a:pPr algn="ctr"/>
            <a:r>
              <a:rPr lang="en-US" dirty="0" smtClean="0"/>
              <a:t>Ready to start now</a:t>
            </a:r>
          </a:p>
          <a:p>
            <a:pPr algn="ctr"/>
            <a:r>
              <a:rPr lang="en-US" b="1" dirty="0" smtClean="0">
                <a:solidFill>
                  <a:schemeClr val="accent1"/>
                </a:solidFill>
              </a:rPr>
              <a:t>Recommendation:</a:t>
            </a:r>
            <a:r>
              <a:rPr lang="en-US" dirty="0" smtClean="0"/>
              <a:t> Assign primary frequency response study to PDCWG; RPG will study voltage support requirements at the conclusion of Directive #5</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Voltage support study based on outcome of Directive #5</a:t>
            </a:r>
          </a:p>
          <a:p>
            <a:pPr lvl="1"/>
            <a:r>
              <a:rPr lang="en-US" sz="1400" dirty="0" smtClean="0">
                <a:solidFill>
                  <a:schemeClr val="tx1"/>
                </a:solidFill>
              </a:rPr>
              <a:t>What is the most efficient location for required reactive support?</a:t>
            </a:r>
          </a:p>
          <a:p>
            <a:r>
              <a:rPr lang="en-US" sz="1600" dirty="0" smtClean="0">
                <a:solidFill>
                  <a:schemeClr val="tx1"/>
                </a:solidFill>
              </a:rPr>
              <a:t>Primary frequency response study</a:t>
            </a:r>
            <a:endParaRPr lang="en-US" sz="14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1163009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#9</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a:solidFill>
                  <a:schemeClr val="tx1"/>
                </a:solidFill>
              </a:rPr>
              <a:t>Most Severe Single Contingency (MSSC)</a:t>
            </a:r>
          </a:p>
          <a:p>
            <a:r>
              <a:rPr lang="en-US" sz="1600" dirty="0">
                <a:solidFill>
                  <a:schemeClr val="tx1"/>
                </a:solidFill>
              </a:rPr>
              <a:t>Non-Spin Reserve Service has a minimum floor based on MSSC from 6 am to 10 pm. </a:t>
            </a:r>
          </a:p>
          <a:p>
            <a:r>
              <a:rPr lang="en-US" sz="1600" dirty="0">
                <a:solidFill>
                  <a:schemeClr val="tx1"/>
                </a:solidFill>
              </a:rPr>
              <a:t>Margin between minimum Responsive Reserve Service (RRS) procurement and minimum Contingency Reserve requirement. </a:t>
            </a:r>
          </a:p>
          <a:p>
            <a:r>
              <a:rPr lang="en-US" sz="1600" dirty="0">
                <a:solidFill>
                  <a:schemeClr val="tx1"/>
                </a:solidFill>
              </a:rPr>
              <a:t>Impact on Regulation Service during DC-Tie ramps</a:t>
            </a:r>
          </a:p>
          <a:p>
            <a:r>
              <a:rPr lang="en-US" sz="1600" dirty="0">
                <a:solidFill>
                  <a:schemeClr val="tx1"/>
                </a:solidFill>
              </a:rPr>
              <a:t>Study impact on Frequency due to forced outage of DC Tie while </a:t>
            </a:r>
            <a:r>
              <a:rPr lang="en-US" sz="1600" b="1" dirty="0">
                <a:solidFill>
                  <a:schemeClr val="tx1"/>
                </a:solidFill>
              </a:rPr>
              <a:t>exporting,</a:t>
            </a:r>
            <a:r>
              <a:rPr lang="en-US" sz="1600" dirty="0">
                <a:solidFill>
                  <a:schemeClr val="tx1"/>
                </a:solidFill>
              </a:rPr>
              <a:t> identify if new AS is needed to address the overshoot issue and review existing UFR settings on LRs.</a:t>
            </a:r>
          </a:p>
          <a:p>
            <a:r>
              <a:rPr lang="en-US" sz="1600" dirty="0">
                <a:solidFill>
                  <a:schemeClr val="tx1"/>
                </a:solidFill>
              </a:rPr>
              <a:t>Incremental AS cost </a:t>
            </a:r>
            <a:r>
              <a:rPr lang="en-US" sz="1600" dirty="0" smtClean="0">
                <a:solidFill>
                  <a:schemeClr val="tx1"/>
                </a:solidFill>
              </a:rPr>
              <a:t>allocation</a:t>
            </a:r>
          </a:p>
          <a:p>
            <a:endParaRPr lang="en-US" sz="1600" dirty="0">
              <a:solidFill>
                <a:schemeClr val="tx1"/>
              </a:solidFill>
            </a:endParaRPr>
          </a:p>
        </p:txBody>
      </p:sp>
    </p:spTree>
    <p:extLst>
      <p:ext uri="{BB962C8B-B14F-4D97-AF65-F5344CB8AC3E}">
        <p14:creationId xmlns:p14="http://schemas.microsoft.com/office/powerpoint/2010/main" val="3656061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#9 (cont’d)</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9" name="Content Placeholder 1"/>
          <p:cNvSpPr txBox="1">
            <a:spLocks/>
          </p:cNvSpPr>
          <p:nvPr/>
        </p:nvSpPr>
        <p:spPr>
          <a:xfrm>
            <a:off x="292983" y="2743200"/>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600" dirty="0" smtClean="0">
                <a:solidFill>
                  <a:schemeClr val="tx1"/>
                </a:solidFill>
              </a:rPr>
              <a:t>Ready to Start Now</a:t>
            </a:r>
          </a:p>
          <a:p>
            <a:pPr marL="0" indent="0">
              <a:buNone/>
            </a:pPr>
            <a:r>
              <a:rPr lang="en-US" sz="1600" b="1" dirty="0" smtClean="0">
                <a:solidFill>
                  <a:schemeClr val="accent1"/>
                </a:solidFill>
              </a:rPr>
              <a:t>Recommendation</a:t>
            </a:r>
            <a:r>
              <a:rPr lang="en-US" sz="1600" b="1" dirty="0">
                <a:solidFill>
                  <a:schemeClr val="accent1"/>
                </a:solidFill>
              </a:rPr>
              <a:t>:</a:t>
            </a:r>
          </a:p>
          <a:p>
            <a:pPr>
              <a:buFont typeface="+mj-lt"/>
              <a:buAutoNum type="arabicPeriod"/>
            </a:pPr>
            <a:r>
              <a:rPr lang="en-US" sz="1600" dirty="0">
                <a:solidFill>
                  <a:schemeClr val="tx1"/>
                </a:solidFill>
              </a:rPr>
              <a:t>Assign issues related to MSSC and margin between min RRS procurement and Contingency Reserve requirements to OWG</a:t>
            </a:r>
          </a:p>
          <a:p>
            <a:pPr>
              <a:buFont typeface="+mj-lt"/>
              <a:buAutoNum type="arabicPeriod"/>
            </a:pPr>
            <a:r>
              <a:rPr lang="en-US" sz="1600" dirty="0">
                <a:solidFill>
                  <a:schemeClr val="tx1"/>
                </a:solidFill>
              </a:rPr>
              <a:t>Issues related to NSRS and Regulation Service to PDCWG</a:t>
            </a:r>
          </a:p>
          <a:p>
            <a:pPr>
              <a:buFont typeface="+mj-lt"/>
              <a:buAutoNum type="arabicPeriod"/>
            </a:pPr>
            <a:r>
              <a:rPr lang="en-US" sz="1600" dirty="0">
                <a:solidFill>
                  <a:schemeClr val="tx1"/>
                </a:solidFill>
              </a:rPr>
              <a:t>Issues related to study of frequency overshoot and LRs UFR setting to DWG </a:t>
            </a:r>
          </a:p>
          <a:p>
            <a:pPr marL="0" indent="0">
              <a:buNone/>
            </a:pPr>
            <a:endParaRPr lang="en-US" sz="1600" b="1" dirty="0">
              <a:solidFill>
                <a:schemeClr val="accent1"/>
              </a:solidFill>
            </a:endParaRPr>
          </a:p>
          <a:p>
            <a:pPr marL="0" indent="0">
              <a:buNone/>
            </a:pPr>
            <a:r>
              <a:rPr lang="en-US" sz="1600" b="1" dirty="0">
                <a:solidFill>
                  <a:schemeClr val="accent1"/>
                </a:solidFill>
              </a:rPr>
              <a:t>Recommendation based on outcome of 1-3 above:</a:t>
            </a:r>
            <a:endParaRPr lang="en-US" sz="1600" dirty="0">
              <a:solidFill>
                <a:schemeClr val="tx1"/>
              </a:solidFill>
            </a:endParaRPr>
          </a:p>
          <a:p>
            <a:pPr>
              <a:buFont typeface="+mj-lt"/>
              <a:buAutoNum type="arabicPeriod" startAt="4"/>
            </a:pPr>
            <a:r>
              <a:rPr lang="en-US" sz="1600" dirty="0">
                <a:solidFill>
                  <a:schemeClr val="tx1"/>
                </a:solidFill>
              </a:rPr>
              <a:t>Issues related to potential new AS to address frequency overshoot to PDCWG/QMWG</a:t>
            </a:r>
          </a:p>
          <a:p>
            <a:pPr>
              <a:buFont typeface="+mj-lt"/>
              <a:buAutoNum type="arabicPeriod" startAt="4"/>
            </a:pPr>
            <a:r>
              <a:rPr lang="en-US" sz="1600" dirty="0">
                <a:solidFill>
                  <a:schemeClr val="tx1"/>
                </a:solidFill>
              </a:rPr>
              <a:t>Incremental AS cost allocation to </a:t>
            </a:r>
            <a:r>
              <a:rPr lang="en-US" sz="1600" dirty="0" smtClean="0">
                <a:solidFill>
                  <a:schemeClr val="tx1"/>
                </a:solidFill>
              </a:rPr>
              <a:t>QMWG</a:t>
            </a:r>
            <a:endParaRPr lang="en-US" sz="1600" dirty="0">
              <a:solidFill>
                <a:schemeClr val="tx1"/>
              </a:solidFill>
            </a:endParaRPr>
          </a:p>
        </p:txBody>
      </p:sp>
    </p:spTree>
    <p:extLst>
      <p:ext uri="{BB962C8B-B14F-4D97-AF65-F5344CB8AC3E}">
        <p14:creationId xmlns:p14="http://schemas.microsoft.com/office/powerpoint/2010/main" val="217516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#10</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b="1" dirty="0" smtClean="0">
                <a:solidFill>
                  <a:schemeClr val="accent1"/>
                </a:solidFill>
              </a:rPr>
              <a:t>Recommendation:</a:t>
            </a:r>
            <a:r>
              <a:rPr lang="en-US" dirty="0" smtClean="0"/>
              <a:t> Following NPRR 768, determine whether additional discussion on this Directive is required.</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Same as the discussions currently taking place with NPRR 768.</a:t>
            </a:r>
          </a:p>
          <a:p>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3891284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#11</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6" name="TextBox 5"/>
          <p:cNvSpPr txBox="1"/>
          <p:nvPr/>
        </p:nvSpPr>
        <p:spPr>
          <a:xfrm>
            <a:off x="495115" y="5029200"/>
            <a:ext cx="8046719" cy="369332"/>
          </a:xfrm>
          <a:prstGeom prst="rect">
            <a:avLst/>
          </a:prstGeom>
          <a:noFill/>
        </p:spPr>
        <p:txBody>
          <a:bodyPr wrap="square" rtlCol="0">
            <a:spAutoFit/>
          </a:bodyPr>
          <a:lstStyle/>
          <a:p>
            <a:pPr algn="ctr"/>
            <a:r>
              <a:rPr lang="en-US" dirty="0" smtClean="0"/>
              <a:t>Not yet assigned</a:t>
            </a:r>
            <a:endParaRPr lang="en-US" dirty="0"/>
          </a:p>
        </p:txBody>
      </p:sp>
    </p:spTree>
    <p:extLst>
      <p:ext uri="{BB962C8B-B14F-4D97-AF65-F5344CB8AC3E}">
        <p14:creationId xmlns:p14="http://schemas.microsoft.com/office/powerpoint/2010/main" val="101860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study and determine for export-related costs whether the qualified scheduling entity should be assigned costs that ordinarily would ultimately be paid by the end-use customer.</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#12</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6" name="TextBox 5"/>
          <p:cNvSpPr txBox="1"/>
          <p:nvPr/>
        </p:nvSpPr>
        <p:spPr>
          <a:xfrm>
            <a:off x="495115" y="5029200"/>
            <a:ext cx="8046719" cy="369332"/>
          </a:xfrm>
          <a:prstGeom prst="rect">
            <a:avLst/>
          </a:prstGeom>
          <a:noFill/>
        </p:spPr>
        <p:txBody>
          <a:bodyPr wrap="square" rtlCol="0">
            <a:spAutoFit/>
          </a:bodyPr>
          <a:lstStyle/>
          <a:p>
            <a:pPr algn="ctr"/>
            <a:r>
              <a:rPr lang="en-US" dirty="0"/>
              <a:t>Not yet assigned</a:t>
            </a:r>
          </a:p>
        </p:txBody>
      </p:sp>
    </p:spTree>
    <p:extLst>
      <p:ext uri="{BB962C8B-B14F-4D97-AF65-F5344CB8AC3E}">
        <p14:creationId xmlns:p14="http://schemas.microsoft.com/office/powerpoint/2010/main" val="3062917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periodically update the Commission regarding its progress in completing the above tasks.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#13</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6" name="TextBox 5"/>
          <p:cNvSpPr txBox="1"/>
          <p:nvPr/>
        </p:nvSpPr>
        <p:spPr>
          <a:xfrm>
            <a:off x="495115" y="5029200"/>
            <a:ext cx="8046719" cy="369332"/>
          </a:xfrm>
          <a:prstGeom prst="rect">
            <a:avLst/>
          </a:prstGeom>
          <a:noFill/>
        </p:spPr>
        <p:txBody>
          <a:bodyPr wrap="square" rtlCol="0">
            <a:spAutoFit/>
          </a:bodyPr>
          <a:lstStyle/>
          <a:p>
            <a:pPr algn="ctr"/>
            <a:r>
              <a:rPr lang="en-US" dirty="0" smtClean="0"/>
              <a:t>This is an ERCOT assignment</a:t>
            </a:r>
            <a:endParaRPr lang="en-US" dirty="0"/>
          </a:p>
        </p:txBody>
      </p:sp>
    </p:spTree>
    <p:extLst>
      <p:ext uri="{BB962C8B-B14F-4D97-AF65-F5344CB8AC3E}">
        <p14:creationId xmlns:p14="http://schemas.microsoft.com/office/powerpoint/2010/main" val="504578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as soon as practicable, notify the Commission of reasonable completion dates for the above tasks and shall report any changes to those completion dates as changes become known.</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#14</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6" name="TextBox 5"/>
          <p:cNvSpPr txBox="1"/>
          <p:nvPr/>
        </p:nvSpPr>
        <p:spPr>
          <a:xfrm>
            <a:off x="495115" y="5029200"/>
            <a:ext cx="8046719" cy="369332"/>
          </a:xfrm>
          <a:prstGeom prst="rect">
            <a:avLst/>
          </a:prstGeom>
          <a:noFill/>
        </p:spPr>
        <p:txBody>
          <a:bodyPr wrap="square" rtlCol="0">
            <a:spAutoFit/>
          </a:bodyPr>
          <a:lstStyle/>
          <a:p>
            <a:pPr algn="ctr"/>
            <a:r>
              <a:rPr lang="en-US" dirty="0"/>
              <a:t>This is an ERCOT assignment</a:t>
            </a:r>
          </a:p>
        </p:txBody>
      </p:sp>
    </p:spTree>
    <p:extLst>
      <p:ext uri="{BB962C8B-B14F-4D97-AF65-F5344CB8AC3E}">
        <p14:creationId xmlns:p14="http://schemas.microsoft.com/office/powerpoint/2010/main" val="1657815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 Southern Cross Transmission Working Group Assignments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a:spLocks noGrp="1"/>
          </p:cNvSpPr>
          <p:nvPr>
            <p:ph idx="1"/>
          </p:nvPr>
        </p:nvSpPr>
        <p:spPr>
          <a:xfrm>
            <a:off x="266700" y="1447800"/>
            <a:ext cx="8534400" cy="1384995"/>
          </a:xfrm>
        </p:spPr>
        <p:txBody>
          <a:bodyPr>
            <a:spAutoFit/>
          </a:bodyPr>
          <a:lstStyle/>
          <a:p>
            <a:r>
              <a:rPr lang="en-US" sz="2000" dirty="0" smtClean="0">
                <a:solidFill>
                  <a:schemeClr val="tx1"/>
                </a:solidFill>
              </a:rPr>
              <a:t>ERCOT is seeking input from WMS and ROS on working group assignments for directives </a:t>
            </a:r>
          </a:p>
          <a:p>
            <a:r>
              <a:rPr lang="en-US" sz="2000" dirty="0" smtClean="0">
                <a:solidFill>
                  <a:schemeClr val="tx1"/>
                </a:solidFill>
              </a:rPr>
              <a:t>It is anticipated that work done by working groups will be brought back to joint WMS/ROS meetings.</a:t>
            </a:r>
          </a:p>
        </p:txBody>
      </p:sp>
    </p:spTree>
    <p:extLst>
      <p:ext uri="{BB962C8B-B14F-4D97-AF65-F5344CB8AC3E}">
        <p14:creationId xmlns:p14="http://schemas.microsoft.com/office/powerpoint/2010/main" val="1661764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2240398"/>
          </a:xfrm>
        </p:spPr>
        <p:txBody>
          <a:bodyPr>
            <a:noAutofit/>
          </a:bodyPr>
          <a:lstStyle/>
          <a:p>
            <a:pPr marL="0" indent="0">
              <a:buNone/>
            </a:pPr>
            <a:r>
              <a:rPr lang="en-US" sz="1600" dirty="0" smtClean="0">
                <a:solidFill>
                  <a:schemeClr val="tx1"/>
                </a:solidFill>
              </a:rPr>
              <a:t>ERCOT </a:t>
            </a:r>
            <a:r>
              <a:rPr lang="en-US" sz="1600" dirty="0">
                <a:solidFill>
                  <a:schemeClr val="tx1"/>
                </a:solidFill>
              </a:rPr>
              <a:t>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p>
        </p:txBody>
      </p:sp>
      <p:sp>
        <p:nvSpPr>
          <p:cNvPr id="3" name="Title 2"/>
          <p:cNvSpPr>
            <a:spLocks noGrp="1"/>
          </p:cNvSpPr>
          <p:nvPr>
            <p:ph type="title"/>
          </p:nvPr>
        </p:nvSpPr>
        <p:spPr/>
        <p:txBody>
          <a:bodyPr/>
          <a:lstStyle/>
          <a:p>
            <a:r>
              <a:rPr lang="en-US" sz="2000" dirty="0" smtClean="0"/>
              <a:t>Directive #</a:t>
            </a:r>
            <a:r>
              <a:rPr lang="en-US" sz="2000" dirty="0"/>
              <a:t>1</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This is a TAC assignment</a:t>
            </a:r>
          </a:p>
          <a:p>
            <a:pPr algn="ctr"/>
            <a:r>
              <a:rPr lang="en-US" dirty="0"/>
              <a:t>Registration Workshop scheduled for Sept. 7, </a:t>
            </a:r>
            <a:r>
              <a:rPr lang="en-US" dirty="0" smtClean="0"/>
              <a:t>2017</a:t>
            </a:r>
            <a:endParaRPr lang="en-US" dirty="0"/>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p>
        </p:txBody>
      </p:sp>
      <p:sp>
        <p:nvSpPr>
          <p:cNvPr id="3" name="Title 2"/>
          <p:cNvSpPr>
            <a:spLocks noGrp="1"/>
          </p:cNvSpPr>
          <p:nvPr>
            <p:ph type="title"/>
          </p:nvPr>
        </p:nvSpPr>
        <p:spPr/>
        <p:txBody>
          <a:bodyPr/>
          <a:lstStyle/>
          <a:p>
            <a:r>
              <a:rPr lang="en-US" sz="2000" dirty="0" smtClean="0"/>
              <a:t>Directive #2</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Anticipated Start Q2 2020</a:t>
            </a:r>
          </a:p>
          <a:p>
            <a:pPr algn="ctr"/>
            <a:r>
              <a:rPr lang="en-US" dirty="0" smtClean="0"/>
              <a:t>Will ask for WMS/ROS Working Group assignment(s) at a later time</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Not yet identified</a:t>
            </a:r>
          </a:p>
          <a:p>
            <a:endParaRPr lang="en-US" sz="1600" dirty="0">
              <a:solidFill>
                <a:schemeClr val="tx1"/>
              </a:solidFill>
            </a:endParaRPr>
          </a:p>
        </p:txBody>
      </p:sp>
    </p:spTree>
    <p:extLst>
      <p:ext uri="{BB962C8B-B14F-4D97-AF65-F5344CB8AC3E}">
        <p14:creationId xmlns:p14="http://schemas.microsoft.com/office/powerpoint/2010/main" val="1903826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determine what ramp rate restrictions, if any, will be necessary to accommodate the interconnection of the Southern Cross DC tie and shall implement those restrictions and shall certify to the Commission when it has completed these actions.</a:t>
            </a:r>
          </a:p>
        </p:txBody>
      </p:sp>
      <p:sp>
        <p:nvSpPr>
          <p:cNvPr id="3" name="Title 2"/>
          <p:cNvSpPr>
            <a:spLocks noGrp="1"/>
          </p:cNvSpPr>
          <p:nvPr>
            <p:ph type="title"/>
          </p:nvPr>
        </p:nvSpPr>
        <p:spPr/>
        <p:txBody>
          <a:bodyPr/>
          <a:lstStyle/>
          <a:p>
            <a:r>
              <a:rPr lang="en-US" sz="2000" dirty="0" smtClean="0"/>
              <a:t>Directive #3</a:t>
            </a:r>
            <a:endParaRPr lang="en-US" sz="2000"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Anticipated Start Q1 2019</a:t>
            </a:r>
          </a:p>
          <a:p>
            <a:pPr algn="ctr"/>
            <a:r>
              <a:rPr lang="en-US" dirty="0"/>
              <a:t>Will ask for WMS/ROS Working Group assignment(s) at a later time</a:t>
            </a:r>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a:solidFill>
                  <a:schemeClr val="tx1"/>
                </a:solidFill>
              </a:rPr>
              <a:t>Potential 4200 MW DC Tie schedule change (Maximum export to maximum import).</a:t>
            </a:r>
          </a:p>
          <a:p>
            <a:r>
              <a:rPr lang="en-US" sz="1600" dirty="0">
                <a:solidFill>
                  <a:schemeClr val="tx1"/>
                </a:solidFill>
              </a:rPr>
              <a:t>Study impact to net load variability due to DC tie ramp, impact on ERCOT’s ability to recover from Frequency events including a DCS event during the DC Tie ramps. </a:t>
            </a:r>
          </a:p>
          <a:p>
            <a:r>
              <a:rPr lang="en-US" sz="1600" dirty="0">
                <a:solidFill>
                  <a:schemeClr val="tx1"/>
                </a:solidFill>
              </a:rPr>
              <a:t>Recommend Ramp rate restrictions and or other requirements such that grid reliability risks are mitigated. </a:t>
            </a:r>
          </a:p>
          <a:p>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1344100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develop and implement a methodology to reliably and cost-effectively coordinate outages following the interconnection of the Southern Cross DC tie and shall certify to the Commission when it has completed these actions.</a:t>
            </a:r>
          </a:p>
        </p:txBody>
      </p:sp>
      <p:sp>
        <p:nvSpPr>
          <p:cNvPr id="3" name="Title 2"/>
          <p:cNvSpPr>
            <a:spLocks noGrp="1"/>
          </p:cNvSpPr>
          <p:nvPr>
            <p:ph type="title"/>
          </p:nvPr>
        </p:nvSpPr>
        <p:spPr/>
        <p:txBody>
          <a:bodyPr/>
          <a:lstStyle/>
          <a:p>
            <a:r>
              <a:rPr lang="en-US" sz="2000" dirty="0" smtClean="0"/>
              <a:t>Directive #4</a:t>
            </a:r>
            <a:endParaRPr lang="en-US" sz="2000"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Anticipated Start Q1 2019</a:t>
            </a:r>
          </a:p>
          <a:p>
            <a:pPr algn="ctr"/>
            <a:r>
              <a:rPr lang="en-US" dirty="0"/>
              <a:t>Will ask for WMS/ROS Working Group assignment(s) at a later time</a:t>
            </a:r>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Need to determine transfer assumptions for use in outage coordination studies that will balance need to transfer power over tie and need to take transmission outages that may reduce transfer capability</a:t>
            </a:r>
          </a:p>
          <a:p>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3005539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study and determine how best to model the Southern Cross DC tie in its transmission planning cases, make any necessary revisions to its standards, guides, systems, and protocols as appropriate, and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#5</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Ready to start now</a:t>
            </a:r>
          </a:p>
          <a:p>
            <a:pPr algn="ctr"/>
            <a:r>
              <a:rPr lang="en-US" b="1" dirty="0" smtClean="0">
                <a:solidFill>
                  <a:schemeClr val="accent1"/>
                </a:solidFill>
              </a:rPr>
              <a:t>Recommendation:</a:t>
            </a:r>
            <a:r>
              <a:rPr lang="en-US" dirty="0" smtClean="0"/>
              <a:t> Assign to PLWG</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How to model Southern Cross DC tie equipment in the steady state and dynamics models</a:t>
            </a:r>
          </a:p>
          <a:p>
            <a:r>
              <a:rPr lang="en-US" sz="1600" dirty="0" smtClean="0">
                <a:solidFill>
                  <a:schemeClr val="tx1"/>
                </a:solidFill>
              </a:rPr>
              <a:t>Import / export assumptions</a:t>
            </a:r>
          </a:p>
          <a:p>
            <a:r>
              <a:rPr lang="en-US" sz="1600" dirty="0" smtClean="0">
                <a:solidFill>
                  <a:schemeClr val="tx1"/>
                </a:solidFill>
              </a:rPr>
              <a:t>Criteria for transmission system improvements</a:t>
            </a:r>
          </a:p>
          <a:p>
            <a:r>
              <a:rPr lang="en-US" sz="1600" dirty="0" smtClean="0">
                <a:solidFill>
                  <a:schemeClr val="tx1"/>
                </a:solidFill>
              </a:rPr>
              <a:t>How to determine Southern Cross cost responsibility for improvements</a:t>
            </a:r>
          </a:p>
          <a:p>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1941909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#6</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p:cNvSpPr txBox="1"/>
          <p:nvPr/>
        </p:nvSpPr>
        <p:spPr>
          <a:xfrm>
            <a:off x="495115" y="5029200"/>
            <a:ext cx="8046719" cy="646331"/>
          </a:xfrm>
          <a:prstGeom prst="rect">
            <a:avLst/>
          </a:prstGeom>
          <a:noFill/>
        </p:spPr>
        <p:txBody>
          <a:bodyPr wrap="square" rtlCol="0">
            <a:spAutoFit/>
          </a:bodyPr>
          <a:lstStyle/>
          <a:p>
            <a:pPr algn="ctr"/>
            <a:r>
              <a:rPr lang="en-US" dirty="0" smtClean="0"/>
              <a:t>Anticipated Start Q2 2018</a:t>
            </a:r>
          </a:p>
          <a:p>
            <a:pPr algn="ctr"/>
            <a:r>
              <a:rPr lang="en-US" b="1" dirty="0" smtClean="0">
                <a:solidFill>
                  <a:schemeClr val="accent1"/>
                </a:solidFill>
              </a:rPr>
              <a:t>Recommendation:</a:t>
            </a:r>
            <a:r>
              <a:rPr lang="en-US" dirty="0" smtClean="0"/>
              <a:t> RPG will work on this at the conclusion of Directive #5</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smtClean="0">
                <a:solidFill>
                  <a:schemeClr val="tx1"/>
                </a:solidFill>
              </a:rPr>
              <a:t>Perform study based on outcome of Directive #5</a:t>
            </a:r>
          </a:p>
          <a:p>
            <a:endParaRPr lang="en-US" sz="1600" dirty="0" smtClean="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4013465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838200"/>
            <a:ext cx="8450982" cy="1416756"/>
          </a:xfrm>
        </p:spPr>
        <p:txBody>
          <a:bodyPr>
            <a:noAutofit/>
          </a:bodyPr>
          <a:lstStyle/>
          <a:p>
            <a:pPr marL="0" indent="0">
              <a:buNone/>
            </a:pPr>
            <a:r>
              <a:rPr lang="en-US" sz="1600" dirty="0">
                <a:solidFill>
                  <a:schemeClr val="tx1"/>
                </a:solidFill>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a:t>
            </a:r>
            <a:endParaRPr lang="en-US" sz="1600" dirty="0">
              <a:solidFill>
                <a:schemeClr val="tx1"/>
              </a:solidFill>
              <a:effectLst/>
            </a:endParaRPr>
          </a:p>
        </p:txBody>
      </p:sp>
      <p:sp>
        <p:nvSpPr>
          <p:cNvPr id="3" name="Title 2"/>
          <p:cNvSpPr>
            <a:spLocks noGrp="1"/>
          </p:cNvSpPr>
          <p:nvPr>
            <p:ph type="title"/>
          </p:nvPr>
        </p:nvSpPr>
        <p:spPr/>
        <p:txBody>
          <a:bodyPr/>
          <a:lstStyle/>
          <a:p>
            <a:r>
              <a:rPr lang="en-US" sz="2000" dirty="0" smtClean="0"/>
              <a:t>Directive #7</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TextBox 5"/>
          <p:cNvSpPr txBox="1"/>
          <p:nvPr/>
        </p:nvSpPr>
        <p:spPr>
          <a:xfrm>
            <a:off x="495115" y="5029200"/>
            <a:ext cx="8046719" cy="923330"/>
          </a:xfrm>
          <a:prstGeom prst="rect">
            <a:avLst/>
          </a:prstGeom>
          <a:noFill/>
        </p:spPr>
        <p:txBody>
          <a:bodyPr wrap="square" rtlCol="0">
            <a:spAutoFit/>
          </a:bodyPr>
          <a:lstStyle/>
          <a:p>
            <a:pPr algn="ctr"/>
            <a:r>
              <a:rPr lang="en-US" dirty="0" smtClean="0"/>
              <a:t>ERCOT is working internally to draft issues and possible options with an anticipated target date for market discussions in Q2 2018</a:t>
            </a:r>
          </a:p>
          <a:p>
            <a:pPr algn="ctr"/>
            <a:r>
              <a:rPr lang="en-US" b="1" dirty="0" smtClean="0">
                <a:solidFill>
                  <a:schemeClr val="accent1"/>
                </a:solidFill>
              </a:rPr>
              <a:t>Recommendation:</a:t>
            </a:r>
            <a:r>
              <a:rPr lang="en-US" dirty="0" smtClean="0">
                <a:solidFill>
                  <a:srgbClr val="FF0000"/>
                </a:solidFill>
              </a:rPr>
              <a:t> </a:t>
            </a:r>
            <a:r>
              <a:rPr lang="en-US" dirty="0" smtClean="0"/>
              <a:t>Joint QMWG/CMWG meetings</a:t>
            </a:r>
            <a:endParaRPr lang="en-US" dirty="0"/>
          </a:p>
        </p:txBody>
      </p:sp>
      <p:sp>
        <p:nvSpPr>
          <p:cNvPr id="9" name="Content Placeholder 1"/>
          <p:cNvSpPr txBox="1">
            <a:spLocks/>
          </p:cNvSpPr>
          <p:nvPr/>
        </p:nvSpPr>
        <p:spPr>
          <a:xfrm>
            <a:off x="292983" y="2483474"/>
            <a:ext cx="8450982" cy="170699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a:t>
            </a:r>
          </a:p>
          <a:p>
            <a:r>
              <a:rPr lang="en-US" sz="1600" dirty="0">
                <a:solidFill>
                  <a:schemeClr val="tx1"/>
                </a:solidFill>
              </a:rPr>
              <a:t>Economic dispatch is </a:t>
            </a:r>
            <a:r>
              <a:rPr lang="en-US" sz="1600" dirty="0" smtClean="0">
                <a:solidFill>
                  <a:schemeClr val="tx1"/>
                </a:solidFill>
              </a:rPr>
              <a:t>a long </a:t>
            </a:r>
            <a:r>
              <a:rPr lang="en-US" sz="1600" dirty="0">
                <a:solidFill>
                  <a:schemeClr val="tx1"/>
                </a:solidFill>
              </a:rPr>
              <a:t>term goal for proper price formation and dispatch signals; however, we need to discuss the mechanics and practical application of scheduling and price discovery across tie lines</a:t>
            </a:r>
            <a:r>
              <a:rPr lang="en-US" sz="1600" dirty="0" smtClean="0">
                <a:solidFill>
                  <a:schemeClr val="tx1"/>
                </a:solidFill>
              </a:rPr>
              <a:t>.</a:t>
            </a:r>
          </a:p>
          <a:p>
            <a:endParaRPr lang="en-US" sz="1600" dirty="0">
              <a:solidFill>
                <a:schemeClr val="tx1"/>
              </a:solidFill>
            </a:endParaRPr>
          </a:p>
        </p:txBody>
      </p:sp>
    </p:spTree>
    <p:extLst>
      <p:ext uri="{BB962C8B-B14F-4D97-AF65-F5344CB8AC3E}">
        <p14:creationId xmlns:p14="http://schemas.microsoft.com/office/powerpoint/2010/main" val="2681179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3508</TotalTime>
  <Words>1529</Words>
  <Application>Microsoft Office PowerPoint</Application>
  <PresentationFormat>On-screen Show (4:3)</PresentationFormat>
  <Paragraphs>129</Paragraphs>
  <Slides>17</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Arial</vt:lpstr>
      <vt:lpstr>Calibri</vt:lpstr>
      <vt:lpstr>1_Custom Design</vt:lpstr>
      <vt:lpstr>Office Theme</vt:lpstr>
      <vt:lpstr>PowerPoint Presentation</vt:lpstr>
      <vt:lpstr>ERCOT – Southern Cross Transmission Working Group Assignments</vt:lpstr>
      <vt:lpstr>Directive #1</vt:lpstr>
      <vt:lpstr>Directive #2</vt:lpstr>
      <vt:lpstr>Directive #3</vt:lpstr>
      <vt:lpstr>Directive #4</vt:lpstr>
      <vt:lpstr>Directive #5</vt:lpstr>
      <vt:lpstr>Directive #6</vt:lpstr>
      <vt:lpstr>Directive #7</vt:lpstr>
      <vt:lpstr>Directive #8</vt:lpstr>
      <vt:lpstr>Directive #9</vt:lpstr>
      <vt:lpstr>Directive #9 (cont’d)</vt:lpstr>
      <vt:lpstr>Directive #10</vt:lpstr>
      <vt:lpstr>Directive #11</vt:lpstr>
      <vt:lpstr>Directive #12</vt:lpstr>
      <vt:lpstr>Directive #13</vt:lpstr>
      <vt:lpstr>Directive #14</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Savage, Lauren</cp:lastModifiedBy>
  <cp:revision>94</cp:revision>
  <cp:lastPrinted>2016-01-21T20:53:15Z</cp:lastPrinted>
  <dcterms:created xsi:type="dcterms:W3CDTF">2016-01-21T15:20:31Z</dcterms:created>
  <dcterms:modified xsi:type="dcterms:W3CDTF">2017-08-30T19:47:01Z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