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4"/>
    <p:sldMasterId id="2147483648" r:id="rId5"/>
    <p:sldMasterId id="2147483661" r:id="rId6"/>
    <p:sldMasterId id="2147483663" r:id="rId7"/>
  </p:sldMasterIdLst>
  <p:notesMasterIdLst>
    <p:notesMasterId r:id="rId37"/>
  </p:notesMasterIdLst>
  <p:handoutMasterIdLst>
    <p:handoutMasterId r:id="rId38"/>
  </p:handoutMasterIdLst>
  <p:sldIdLst>
    <p:sldId id="260" r:id="rId8"/>
    <p:sldId id="267" r:id="rId9"/>
    <p:sldId id="270" r:id="rId10"/>
    <p:sldId id="295" r:id="rId11"/>
    <p:sldId id="296" r:id="rId12"/>
    <p:sldId id="279" r:id="rId13"/>
    <p:sldId id="285" r:id="rId14"/>
    <p:sldId id="294" r:id="rId15"/>
    <p:sldId id="300" r:id="rId16"/>
    <p:sldId id="286" r:id="rId17"/>
    <p:sldId id="287" r:id="rId18"/>
    <p:sldId id="301" r:id="rId19"/>
    <p:sldId id="297" r:id="rId20"/>
    <p:sldId id="288" r:id="rId21"/>
    <p:sldId id="289" r:id="rId22"/>
    <p:sldId id="290" r:id="rId23"/>
    <p:sldId id="291" r:id="rId24"/>
    <p:sldId id="298" r:id="rId25"/>
    <p:sldId id="292" r:id="rId26"/>
    <p:sldId id="293" r:id="rId27"/>
    <p:sldId id="280" r:id="rId28"/>
    <p:sldId id="281" r:id="rId29"/>
    <p:sldId id="273" r:id="rId30"/>
    <p:sldId id="274" r:id="rId31"/>
    <p:sldId id="275" r:id="rId32"/>
    <p:sldId id="276" r:id="rId33"/>
    <p:sldId id="278" r:id="rId34"/>
    <p:sldId id="268" r:id="rId35"/>
    <p:sldId id="282"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80" d="100"/>
          <a:sy n="80" d="100"/>
        </p:scale>
        <p:origin x="96" y="876"/>
      </p:cViewPr>
      <p:guideLst>
        <p:guide orient="horz" pos="2160"/>
        <p:guide pos="2880"/>
      </p:guideLst>
    </p:cSldViewPr>
  </p:slideViewPr>
  <p:notesTextViewPr>
    <p:cViewPr>
      <p:scale>
        <a:sx n="3" d="2"/>
        <a:sy n="3" d="2"/>
      </p:scale>
      <p:origin x="0" y="0"/>
    </p:cViewPr>
  </p:notesText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8/21/2017</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dirty="0"/>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8/21/2017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dirty="0"/>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Philippe Petit's amazing World Trade Center - 1974</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7</a:t>
            </a:fld>
            <a:endParaRPr lang="en-US" dirty="0"/>
          </a:p>
        </p:txBody>
      </p:sp>
    </p:spTree>
    <p:extLst>
      <p:ext uri="{BB962C8B-B14F-4D97-AF65-F5344CB8AC3E}">
        <p14:creationId xmlns:p14="http://schemas.microsoft.com/office/powerpoint/2010/main" val="3297819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671BF0-B9A6-4991-87A3-688B7968C5A3}" type="datetimeFigureOut">
              <a:rPr lang="en-US" smtClean="0">
                <a:solidFill>
                  <a:prstClr val="black">
                    <a:tint val="75000"/>
                  </a:prstClr>
                </a:solidFill>
              </a:rPr>
              <a:pPr/>
              <a:t>8/21/2017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41BFC47-BF17-4BA7-843B-CCEA56A62E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75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671BF0-B9A6-4991-87A3-688B7968C5A3}" type="datetimeFigureOut">
              <a:rPr lang="en-US" smtClean="0">
                <a:solidFill>
                  <a:prstClr val="black">
                    <a:tint val="75000"/>
                  </a:prstClr>
                </a:solidFill>
              </a:rPr>
              <a:pPr/>
              <a:t>8/21/2017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41BFC47-BF17-4BA7-843B-CCEA56A62E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688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671BF0-B9A6-4991-87A3-688B7968C5A3}" type="datetimeFigureOut">
              <a:rPr lang="en-US" smtClean="0">
                <a:solidFill>
                  <a:prstClr val="black">
                    <a:tint val="75000"/>
                  </a:prstClr>
                </a:solidFill>
              </a:rPr>
              <a:pPr/>
              <a:t>8/21/2017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41BFC47-BF17-4BA7-843B-CCEA56A62E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4587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671BF0-B9A6-4991-87A3-688B7968C5A3}" type="datetimeFigureOut">
              <a:rPr lang="en-US" smtClean="0">
                <a:solidFill>
                  <a:prstClr val="black">
                    <a:tint val="75000"/>
                  </a:prstClr>
                </a:solidFill>
              </a:rPr>
              <a:pPr/>
              <a:t>8/21/2017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1BFC47-BF17-4BA7-843B-CCEA56A62E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573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671BF0-B9A6-4991-87A3-688B7968C5A3}" type="datetimeFigureOut">
              <a:rPr lang="en-US" smtClean="0">
                <a:solidFill>
                  <a:prstClr val="black">
                    <a:tint val="75000"/>
                  </a:prstClr>
                </a:solidFill>
              </a:rPr>
              <a:pPr/>
              <a:t>8/21/2017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1BFC47-BF17-4BA7-843B-CCEA56A62E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4203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43682"/>
            <a:ext cx="8382000" cy="518318"/>
          </a:xfrm>
          <a:prstGeom prst="rect">
            <a:avLst/>
          </a:prstGeom>
        </p:spPr>
        <p:txBody>
          <a:bodyPr/>
          <a:lstStyle>
            <a:lvl1pPr algn="l">
              <a:defRPr sz="2000" b="1">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1066800"/>
            <a:ext cx="8534400" cy="485323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4"/>
          </p:nvPr>
        </p:nvSpPr>
        <p:spPr>
          <a:xfrm>
            <a:off x="4343400" y="6569075"/>
            <a:ext cx="457200" cy="212725"/>
          </a:xfrm>
          <a:prstGeom prst="rect">
            <a:avLst/>
          </a:prstGeom>
        </p:spPr>
        <p:txBody>
          <a:bodyPr vert="horz" lIns="91440" tIns="45720" rIns="91440" bIns="45720" rtlCol="0" anchor="ctr"/>
          <a:lstStyle>
            <a:lvl1pPr algn="ctr">
              <a:defRPr sz="11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279008485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D93BD3E-1E9A-4970-A6F7-E7AC52762E0C}" type="slidenum">
              <a:rPr lang="en-US" smtClean="0"/>
              <a:t>‹#›</a:t>
            </a:fld>
            <a:endParaRPr lang="en-US" dirty="0"/>
          </a:p>
        </p:txBody>
      </p:sp>
      <p:sp>
        <p:nvSpPr>
          <p:cNvPr id="4" name="Content Placeholder 2"/>
          <p:cNvSpPr>
            <a:spLocks noGrp="1"/>
          </p:cNvSpPr>
          <p:nvPr>
            <p:ph idx="1"/>
          </p:nvPr>
        </p:nvSpPr>
        <p:spPr>
          <a:xfrm>
            <a:off x="304800" y="304800"/>
            <a:ext cx="5257800" cy="571500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0817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9671BF0-B9A6-4991-87A3-688B7968C5A3}" type="datetimeFigureOut">
              <a:rPr lang="en-US" smtClean="0">
                <a:solidFill>
                  <a:prstClr val="black">
                    <a:tint val="75000"/>
                  </a:prstClr>
                </a:solidFill>
              </a:rPr>
              <a:pPr/>
              <a:t>8/21/2017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1BFC47-BF17-4BA7-843B-CCEA56A62E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3471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671BF0-B9A6-4991-87A3-688B7968C5A3}" type="datetimeFigureOut">
              <a:rPr lang="en-US" smtClean="0">
                <a:solidFill>
                  <a:prstClr val="black">
                    <a:tint val="75000"/>
                  </a:prstClr>
                </a:solidFill>
              </a:rPr>
              <a:pPr/>
              <a:t>8/21/2017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1BFC47-BF17-4BA7-843B-CCEA56A62E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567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671BF0-B9A6-4991-87A3-688B7968C5A3}" type="datetimeFigureOut">
              <a:rPr lang="en-US" smtClean="0">
                <a:solidFill>
                  <a:prstClr val="black">
                    <a:tint val="75000"/>
                  </a:prstClr>
                </a:solidFill>
              </a:rPr>
              <a:pPr/>
              <a:t>8/21/2017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1BFC47-BF17-4BA7-843B-CCEA56A62E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2736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671BF0-B9A6-4991-87A3-688B7968C5A3}" type="datetimeFigureOut">
              <a:rPr lang="en-US" smtClean="0">
                <a:solidFill>
                  <a:prstClr val="black">
                    <a:tint val="75000"/>
                  </a:prstClr>
                </a:solidFill>
              </a:rPr>
              <a:pPr/>
              <a:t>8/21/2017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41BFC47-BF17-4BA7-843B-CCEA56A62E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2956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671BF0-B9A6-4991-87A3-688B7968C5A3}" type="datetimeFigureOut">
              <a:rPr lang="en-US" smtClean="0">
                <a:solidFill>
                  <a:prstClr val="black">
                    <a:tint val="75000"/>
                  </a:prstClr>
                </a:solidFill>
              </a:rPr>
              <a:pPr/>
              <a:t>8/21/2017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41BFC47-BF17-4BA7-843B-CCEA56A62E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0963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671BF0-B9A6-4991-87A3-688B7968C5A3}" type="datetimeFigureOut">
              <a:rPr lang="en-US" smtClean="0">
                <a:solidFill>
                  <a:prstClr val="black">
                    <a:tint val="75000"/>
                  </a:prstClr>
                </a:solidFill>
              </a:rPr>
              <a:pPr/>
              <a:t>8/21/2017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1BFC47-BF17-4BA7-843B-CCEA56A62E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3356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4.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
            <a:ext cx="9143999" cy="6857999"/>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5" name="Slide Number Placeholder 5"/>
          <p:cNvSpPr>
            <a:spLocks noGrp="1"/>
          </p:cNvSpPr>
          <p:nvPr>
            <p:ph type="sldNum" sz="quarter" idx="4"/>
          </p:nvPr>
        </p:nvSpPr>
        <p:spPr>
          <a:xfrm>
            <a:off x="4343400" y="6569075"/>
            <a:ext cx="457200" cy="212725"/>
          </a:xfrm>
          <a:prstGeom prst="rect">
            <a:avLst/>
          </a:prstGeom>
        </p:spPr>
        <p:txBody>
          <a:bodyPr vert="horz" lIns="91440" tIns="45720" rIns="91440" bIns="45720" rtlCol="0" anchor="ctr"/>
          <a:lstStyle>
            <a:lvl1pPr algn="ctr">
              <a:defRPr sz="1100">
                <a:solidFill>
                  <a:schemeClr val="tx1">
                    <a:tint val="75000"/>
                  </a:schemeClr>
                </a:solidFill>
              </a:defRPr>
            </a:lvl1pPr>
          </a:lstStyle>
          <a:p>
            <a:fld id="{1D93BD3E-1E9A-4970-A6F7-E7AC52762E0C}" type="slidenum">
              <a:rPr lang="en-US" smtClean="0"/>
              <a:pPr/>
              <a:t>‹#›</a:t>
            </a:fld>
            <a:endParaRPr lang="en-US" dirty="0"/>
          </a:p>
        </p:txBody>
      </p:sp>
      <p:sp>
        <p:nvSpPr>
          <p:cNvPr id="7" name="TextBox 6"/>
          <p:cNvSpPr txBox="1"/>
          <p:nvPr userDrawn="1"/>
        </p:nvSpPr>
        <p:spPr>
          <a:xfrm>
            <a:off x="54675" y="6527884"/>
            <a:ext cx="707325" cy="253916"/>
          </a:xfrm>
          <a:prstGeom prst="rect">
            <a:avLst/>
          </a:prstGeom>
          <a:noFill/>
        </p:spPr>
        <p:txBody>
          <a:bodyPr wrap="square" rtlCol="0">
            <a:spAutoFit/>
          </a:bodyPr>
          <a:lstStyle/>
          <a:p>
            <a:pPr algn="l"/>
            <a:r>
              <a:rPr lang="en-US" sz="1000" b="1" baseline="0" dirty="0" smtClean="0">
                <a:solidFill>
                  <a:schemeClr val="tx2"/>
                </a:solidFill>
              </a:rPr>
              <a:t>PUBLIC</a:t>
            </a:r>
            <a:endParaRPr lang="en-US" sz="1000" b="1" dirty="0">
              <a:solidFill>
                <a:schemeClr val="tx2"/>
              </a:solidFill>
            </a:endParaRPr>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50" r:id="rId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4457700" y="6569075"/>
            <a:ext cx="228600" cy="212725"/>
          </a:xfrm>
          <a:prstGeom prst="rect">
            <a:avLst/>
          </a:prstGeom>
        </p:spPr>
        <p:txBody>
          <a:bodyPr vert="horz" lIns="91440" tIns="45720" rIns="91440" bIns="45720" rtlCol="0" anchor="ctr"/>
          <a:lstStyle>
            <a:lvl1pPr algn="r">
              <a:defRPr sz="1200">
                <a:solidFill>
                  <a:schemeClr val="tx1">
                    <a:tint val="75000"/>
                  </a:schemeClr>
                </a:solidFill>
              </a:defRPr>
            </a:lvl1pPr>
          </a:lstStyle>
          <a:p>
            <a:fld id="{1D93BD3E-1E9A-4970-A6F7-E7AC52762E0C}" type="slidenum">
              <a:rPr lang="en-US" smtClean="0"/>
              <a:t>‹#›</a:t>
            </a:fld>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Tree>
    <p:extLst>
      <p:ext uri="{BB962C8B-B14F-4D97-AF65-F5344CB8AC3E}">
        <p14:creationId xmlns:p14="http://schemas.microsoft.com/office/powerpoint/2010/main" val="4015008231"/>
      </p:ext>
    </p:extLst>
  </p:cSld>
  <p:clrMap bg1="lt1" tx1="dk1" bg2="lt2" tx2="dk2" accent1="accent1" accent2="accent2" accent3="accent3" accent4="accent4" accent5="accent5" accent6="accent6" hlink="hlink" folHlink="folHlink"/>
  <p:sldLayoutIdLst>
    <p:sldLayoutId id="214748366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671BF0-B9A6-4991-87A3-688B7968C5A3}" type="datetimeFigureOut">
              <a:rPr lang="en-US" smtClean="0">
                <a:solidFill>
                  <a:prstClr val="black">
                    <a:tint val="75000"/>
                  </a:prstClr>
                </a:solidFill>
              </a:rPr>
              <a:pPr/>
              <a:t>8/21/2017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1BFC47-BF17-4BA7-843B-CCEA56A62E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139402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Calvin.Opheim@ercot.com" TargetMode="External"/><Relationship Id="rId2" Type="http://schemas.openxmlformats.org/officeDocument/2006/relationships/hyperlink" Target="mailto:Sandeep.Borkar@ercot.co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97966" y="2438400"/>
            <a:ext cx="5646034" cy="1631216"/>
          </a:xfrm>
          <a:prstGeom prst="rect">
            <a:avLst/>
          </a:prstGeom>
          <a:noFill/>
        </p:spPr>
        <p:txBody>
          <a:bodyPr wrap="square" rtlCol="0">
            <a:spAutoFit/>
          </a:bodyPr>
          <a:lstStyle/>
          <a:p>
            <a:r>
              <a:rPr lang="en-US" sz="2000" b="1" dirty="0" smtClean="0">
                <a:solidFill>
                  <a:schemeClr val="bg1"/>
                </a:solidFill>
              </a:rPr>
              <a:t>Load Review Process</a:t>
            </a:r>
          </a:p>
          <a:p>
            <a:endParaRPr lang="en-US" sz="2000" b="1" dirty="0">
              <a:solidFill>
                <a:schemeClr val="bg1"/>
              </a:solidFill>
            </a:endParaRPr>
          </a:p>
          <a:p>
            <a:r>
              <a:rPr lang="en-US" sz="2000" b="1" dirty="0" smtClean="0">
                <a:solidFill>
                  <a:schemeClr val="bg1"/>
                </a:solidFill>
              </a:rPr>
              <a:t>Sandeep Borkar and Calvin Opheim</a:t>
            </a:r>
          </a:p>
          <a:p>
            <a:r>
              <a:rPr lang="en-US" sz="2000" b="1" dirty="0" smtClean="0">
                <a:solidFill>
                  <a:schemeClr val="bg1"/>
                </a:solidFill>
              </a:rPr>
              <a:t>August 2017</a:t>
            </a:r>
          </a:p>
          <a:p>
            <a:r>
              <a:rPr lang="en-US" sz="2000" b="1" dirty="0" smtClean="0">
                <a:solidFill>
                  <a:schemeClr val="bg1"/>
                </a:solidFill>
              </a:rPr>
              <a:t>RPG Meeting</a:t>
            </a:r>
          </a:p>
        </p:txBody>
      </p:sp>
    </p:spTree>
    <p:extLst>
      <p:ext uri="{BB962C8B-B14F-4D97-AF65-F5344CB8AC3E}">
        <p14:creationId xmlns:p14="http://schemas.microsoft.com/office/powerpoint/2010/main" val="7306037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 Forecast Comparison</a:t>
            </a:r>
            <a:endParaRPr lang="en-US" dirty="0"/>
          </a:p>
        </p:txBody>
      </p:sp>
      <p:sp>
        <p:nvSpPr>
          <p:cNvPr id="3" name="Content Placeholder 2"/>
          <p:cNvSpPr>
            <a:spLocks noGrp="1"/>
          </p:cNvSpPr>
          <p:nvPr>
            <p:ph idx="1"/>
          </p:nvPr>
        </p:nvSpPr>
        <p:spPr/>
        <p:txBody>
          <a:bodyPr/>
          <a:lstStyle/>
          <a:p>
            <a:r>
              <a:rPr lang="en-US" dirty="0" smtClean="0"/>
              <a:t>If Weather Zone SSWG forecast is higher than ERCOT 90</a:t>
            </a:r>
            <a:r>
              <a:rPr lang="en-US" baseline="30000" dirty="0" smtClean="0"/>
              <a:t>th</a:t>
            </a:r>
            <a:r>
              <a:rPr lang="en-US" dirty="0" smtClean="0"/>
              <a:t> percentile forecast + 5% bound</a:t>
            </a:r>
          </a:p>
          <a:p>
            <a:pPr lvl="1"/>
            <a:r>
              <a:rPr lang="en-US" dirty="0" smtClean="0"/>
              <a:t>TSP can provide signed financially binding agreements from customers as evidence of increased load in their territory</a:t>
            </a:r>
          </a:p>
          <a:p>
            <a:pPr lvl="1"/>
            <a:r>
              <a:rPr lang="en-US" dirty="0" smtClean="0"/>
              <a:t>These agreements are kept confidential by ERCOT</a:t>
            </a:r>
          </a:p>
          <a:p>
            <a:pPr lvl="1"/>
            <a:endParaRPr lang="en-US" dirty="0" smtClean="0"/>
          </a:p>
        </p:txBody>
      </p:sp>
      <p:sp>
        <p:nvSpPr>
          <p:cNvPr id="4" name="Slide Number Placeholder 3"/>
          <p:cNvSpPr>
            <a:spLocks noGrp="1"/>
          </p:cNvSpPr>
          <p:nvPr>
            <p:ph type="sldNum" sz="quarter" idx="4"/>
          </p:nvPr>
        </p:nvSpPr>
        <p:spPr/>
        <p:txBody>
          <a:bodyPr/>
          <a:lstStyle/>
          <a:p>
            <a:fld id="{1D93BD3E-1E9A-4970-A6F7-E7AC52762E0C}" type="slidenum">
              <a:rPr lang="en-US" smtClean="0"/>
              <a:pPr/>
              <a:t>10</a:t>
            </a:fld>
            <a:endParaRPr lang="en-US" dirty="0"/>
          </a:p>
        </p:txBody>
      </p:sp>
    </p:spTree>
    <p:extLst>
      <p:ext uri="{BB962C8B-B14F-4D97-AF65-F5344CB8AC3E}">
        <p14:creationId xmlns:p14="http://schemas.microsoft.com/office/powerpoint/2010/main" val="29045305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 Forecast Comparison</a:t>
            </a:r>
            <a:endParaRPr lang="en-US" dirty="0"/>
          </a:p>
        </p:txBody>
      </p:sp>
      <p:sp>
        <p:nvSpPr>
          <p:cNvPr id="3" name="Content Placeholder 2"/>
          <p:cNvSpPr>
            <a:spLocks noGrp="1"/>
          </p:cNvSpPr>
          <p:nvPr>
            <p:ph idx="1"/>
          </p:nvPr>
        </p:nvSpPr>
        <p:spPr/>
        <p:txBody>
          <a:bodyPr/>
          <a:lstStyle/>
          <a:p>
            <a:r>
              <a:rPr lang="en-US" dirty="0" smtClean="0"/>
              <a:t>Review TSP SSWG forecast</a:t>
            </a:r>
          </a:p>
          <a:p>
            <a:pPr lvl="1"/>
            <a:r>
              <a:rPr lang="en-US" dirty="0" smtClean="0"/>
              <a:t>If TSP forecast looks significantly larger than the overall growth in a weather zone</a:t>
            </a:r>
          </a:p>
          <a:p>
            <a:pPr lvl="1"/>
            <a:r>
              <a:rPr lang="en-US" dirty="0" smtClean="0"/>
              <a:t>TSP can provide signed financially binding agreements from customers as evidence of increased load in their territory</a:t>
            </a:r>
          </a:p>
          <a:p>
            <a:pPr lvl="1"/>
            <a:r>
              <a:rPr lang="en-US" dirty="0" smtClean="0"/>
              <a:t>These agreements are kept confidential by ERCOT</a:t>
            </a:r>
          </a:p>
          <a:p>
            <a:pPr lvl="1"/>
            <a:endParaRPr lang="en-US" dirty="0" smtClean="0"/>
          </a:p>
        </p:txBody>
      </p:sp>
      <p:sp>
        <p:nvSpPr>
          <p:cNvPr id="4" name="Slide Number Placeholder 3"/>
          <p:cNvSpPr>
            <a:spLocks noGrp="1"/>
          </p:cNvSpPr>
          <p:nvPr>
            <p:ph type="sldNum" sz="quarter" idx="4"/>
          </p:nvPr>
        </p:nvSpPr>
        <p:spPr/>
        <p:txBody>
          <a:bodyPr/>
          <a:lstStyle/>
          <a:p>
            <a:fld id="{1D93BD3E-1E9A-4970-A6F7-E7AC52762E0C}" type="slidenum">
              <a:rPr lang="en-US" smtClean="0"/>
              <a:pPr/>
              <a:t>11</a:t>
            </a:fld>
            <a:endParaRPr lang="en-US" dirty="0"/>
          </a:p>
        </p:txBody>
      </p:sp>
    </p:spTree>
    <p:extLst>
      <p:ext uri="{BB962C8B-B14F-4D97-AF65-F5344CB8AC3E}">
        <p14:creationId xmlns:p14="http://schemas.microsoft.com/office/powerpoint/2010/main" val="23017876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5351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 Forecast Comparison</a:t>
            </a:r>
            <a:endParaRPr lang="en-US" dirty="0"/>
          </a:p>
        </p:txBody>
      </p:sp>
      <p:sp>
        <p:nvSpPr>
          <p:cNvPr id="3" name="Content Placeholder 2"/>
          <p:cNvSpPr>
            <a:spLocks noGrp="1"/>
          </p:cNvSpPr>
          <p:nvPr>
            <p:ph idx="1"/>
          </p:nvPr>
        </p:nvSpPr>
        <p:spPr/>
        <p:txBody>
          <a:bodyPr/>
          <a:lstStyle/>
          <a:p>
            <a:r>
              <a:rPr lang="en-US" dirty="0" smtClean="0"/>
              <a:t>Review TSP SSWG forecast</a:t>
            </a:r>
          </a:p>
          <a:p>
            <a:pPr marL="0" indent="0">
              <a:buNone/>
            </a:pPr>
            <a:r>
              <a:rPr lang="en-US" dirty="0" smtClean="0"/>
              <a:t>   High growth but not from large customers</a:t>
            </a:r>
          </a:p>
          <a:p>
            <a:pPr lvl="1"/>
            <a:r>
              <a:rPr lang="en-US" dirty="0" smtClean="0"/>
              <a:t>Supporting documentation of the forecast</a:t>
            </a:r>
          </a:p>
          <a:p>
            <a:pPr marL="457200" lvl="1" indent="0">
              <a:buNone/>
            </a:pPr>
            <a:r>
              <a:rPr lang="en-US" dirty="0" smtClean="0"/>
              <a:t>   Includes:</a:t>
            </a:r>
          </a:p>
          <a:p>
            <a:pPr lvl="2"/>
            <a:r>
              <a:rPr lang="en-US" dirty="0" smtClean="0"/>
              <a:t>Growth driver</a:t>
            </a:r>
          </a:p>
          <a:p>
            <a:pPr lvl="2"/>
            <a:r>
              <a:rPr lang="en-US" dirty="0" smtClean="0"/>
              <a:t>Forecast model</a:t>
            </a:r>
          </a:p>
          <a:p>
            <a:pPr lvl="1"/>
            <a:endParaRPr lang="en-US" dirty="0" smtClean="0"/>
          </a:p>
        </p:txBody>
      </p:sp>
      <p:sp>
        <p:nvSpPr>
          <p:cNvPr id="4" name="Slide Number Placeholder 3"/>
          <p:cNvSpPr>
            <a:spLocks noGrp="1"/>
          </p:cNvSpPr>
          <p:nvPr>
            <p:ph type="sldNum" sz="quarter" idx="4"/>
          </p:nvPr>
        </p:nvSpPr>
        <p:spPr/>
        <p:txBody>
          <a:bodyPr/>
          <a:lstStyle/>
          <a:p>
            <a:fld id="{1D93BD3E-1E9A-4970-A6F7-E7AC52762E0C}" type="slidenum">
              <a:rPr lang="en-US" smtClean="0"/>
              <a:pPr/>
              <a:t>13</a:t>
            </a:fld>
            <a:endParaRPr lang="en-US" dirty="0"/>
          </a:p>
        </p:txBody>
      </p:sp>
    </p:spTree>
    <p:extLst>
      <p:ext uri="{BB962C8B-B14F-4D97-AF65-F5344CB8AC3E}">
        <p14:creationId xmlns:p14="http://schemas.microsoft.com/office/powerpoint/2010/main" val="22375307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Documentation</a:t>
            </a:r>
            <a:endParaRPr lang="en-US" dirty="0"/>
          </a:p>
        </p:txBody>
      </p:sp>
      <p:sp>
        <p:nvSpPr>
          <p:cNvPr id="3" name="Content Placeholder 2"/>
          <p:cNvSpPr>
            <a:spLocks noGrp="1"/>
          </p:cNvSpPr>
          <p:nvPr>
            <p:ph idx="1"/>
          </p:nvPr>
        </p:nvSpPr>
        <p:spPr/>
        <p:txBody>
          <a:bodyPr/>
          <a:lstStyle/>
          <a:p>
            <a:r>
              <a:rPr lang="en-US" dirty="0" smtClean="0"/>
              <a:t>Signed financially binding document is required</a:t>
            </a:r>
          </a:p>
          <a:p>
            <a:pPr lvl="1"/>
            <a:r>
              <a:rPr lang="en-US" dirty="0" smtClean="0"/>
              <a:t>No speculative load is included</a:t>
            </a:r>
          </a:p>
          <a:p>
            <a:pPr lvl="1"/>
            <a:r>
              <a:rPr lang="en-US" dirty="0" smtClean="0"/>
              <a:t>If there is no signed financially binding document, the load is not included</a:t>
            </a:r>
          </a:p>
          <a:p>
            <a:pPr lvl="1"/>
            <a:endParaRPr lang="en-US" dirty="0" smtClean="0"/>
          </a:p>
        </p:txBody>
      </p:sp>
      <p:sp>
        <p:nvSpPr>
          <p:cNvPr id="4" name="Slide Number Placeholder 3"/>
          <p:cNvSpPr>
            <a:spLocks noGrp="1"/>
          </p:cNvSpPr>
          <p:nvPr>
            <p:ph type="sldNum" sz="quarter" idx="4"/>
          </p:nvPr>
        </p:nvSpPr>
        <p:spPr/>
        <p:txBody>
          <a:bodyPr/>
          <a:lstStyle/>
          <a:p>
            <a:fld id="{1D93BD3E-1E9A-4970-A6F7-E7AC52762E0C}" type="slidenum">
              <a:rPr lang="en-US" smtClean="0"/>
              <a:pPr/>
              <a:t>14</a:t>
            </a:fld>
            <a:endParaRPr lang="en-US" dirty="0"/>
          </a:p>
        </p:txBody>
      </p:sp>
    </p:spTree>
    <p:extLst>
      <p:ext uri="{BB962C8B-B14F-4D97-AF65-F5344CB8AC3E}">
        <p14:creationId xmlns:p14="http://schemas.microsoft.com/office/powerpoint/2010/main" val="31924679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New Load Additions</a:t>
            </a:r>
            <a:endParaRPr lang="en-US" dirty="0"/>
          </a:p>
        </p:txBody>
      </p:sp>
      <p:sp>
        <p:nvSpPr>
          <p:cNvPr id="3" name="Content Placeholder 2"/>
          <p:cNvSpPr>
            <a:spLocks noGrp="1"/>
          </p:cNvSpPr>
          <p:nvPr>
            <p:ph idx="1"/>
          </p:nvPr>
        </p:nvSpPr>
        <p:spPr/>
        <p:txBody>
          <a:bodyPr/>
          <a:lstStyle/>
          <a:p>
            <a:r>
              <a:rPr lang="en-US" dirty="0" smtClean="0"/>
              <a:t>Compare the load from the financially binding document to its actual load</a:t>
            </a:r>
          </a:p>
          <a:p>
            <a:pPr lvl="1"/>
            <a:r>
              <a:rPr lang="en-US" dirty="0" smtClean="0"/>
              <a:t>If it’s a new load delivery point, the kw listed is added to ERCOT’s forecast</a:t>
            </a:r>
          </a:p>
          <a:p>
            <a:pPr lvl="1"/>
            <a:r>
              <a:rPr lang="en-US" dirty="0" smtClean="0"/>
              <a:t>The kw value is not reduced at this time </a:t>
            </a:r>
          </a:p>
          <a:p>
            <a:endParaRPr lang="en-US" dirty="0" smtClean="0"/>
          </a:p>
        </p:txBody>
      </p:sp>
      <p:sp>
        <p:nvSpPr>
          <p:cNvPr id="4" name="Slide Number Placeholder 3"/>
          <p:cNvSpPr>
            <a:spLocks noGrp="1"/>
          </p:cNvSpPr>
          <p:nvPr>
            <p:ph type="sldNum" sz="quarter" idx="4"/>
          </p:nvPr>
        </p:nvSpPr>
        <p:spPr/>
        <p:txBody>
          <a:bodyPr/>
          <a:lstStyle/>
          <a:p>
            <a:fld id="{1D93BD3E-1E9A-4970-A6F7-E7AC52762E0C}" type="slidenum">
              <a:rPr lang="en-US" smtClean="0"/>
              <a:pPr/>
              <a:t>15</a:t>
            </a:fld>
            <a:endParaRPr lang="en-US" dirty="0"/>
          </a:p>
        </p:txBody>
      </p:sp>
    </p:spTree>
    <p:extLst>
      <p:ext uri="{BB962C8B-B14F-4D97-AF65-F5344CB8AC3E}">
        <p14:creationId xmlns:p14="http://schemas.microsoft.com/office/powerpoint/2010/main" val="40964305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New Load Additions</a:t>
            </a:r>
            <a:endParaRPr lang="en-US" dirty="0"/>
          </a:p>
        </p:txBody>
      </p:sp>
      <p:sp>
        <p:nvSpPr>
          <p:cNvPr id="3" name="Content Placeholder 2"/>
          <p:cNvSpPr>
            <a:spLocks noGrp="1"/>
          </p:cNvSpPr>
          <p:nvPr>
            <p:ph idx="1"/>
          </p:nvPr>
        </p:nvSpPr>
        <p:spPr/>
        <p:txBody>
          <a:bodyPr/>
          <a:lstStyle/>
          <a:p>
            <a:r>
              <a:rPr lang="en-US" dirty="0" smtClean="0"/>
              <a:t>Some documents were dated in the past</a:t>
            </a:r>
          </a:p>
          <a:p>
            <a:pPr lvl="1"/>
            <a:r>
              <a:rPr lang="en-US" dirty="0" smtClean="0"/>
              <a:t>Reviewed the current load level to the load level from historically signed documents time</a:t>
            </a:r>
          </a:p>
          <a:p>
            <a:pPr lvl="1"/>
            <a:r>
              <a:rPr lang="en-US" dirty="0" smtClean="0"/>
              <a:t>Revealed differences between contracted load and actual load</a:t>
            </a:r>
          </a:p>
          <a:p>
            <a:pPr marL="457200" lvl="1" indent="0">
              <a:buNone/>
            </a:pPr>
            <a:r>
              <a:rPr lang="en-US" dirty="0" smtClean="0"/>
              <a:t> </a:t>
            </a:r>
          </a:p>
          <a:p>
            <a:endParaRPr lang="en-US" dirty="0" smtClean="0"/>
          </a:p>
        </p:txBody>
      </p:sp>
      <p:sp>
        <p:nvSpPr>
          <p:cNvPr id="4" name="Slide Number Placeholder 3"/>
          <p:cNvSpPr>
            <a:spLocks noGrp="1"/>
          </p:cNvSpPr>
          <p:nvPr>
            <p:ph type="sldNum" sz="quarter" idx="4"/>
          </p:nvPr>
        </p:nvSpPr>
        <p:spPr/>
        <p:txBody>
          <a:bodyPr/>
          <a:lstStyle/>
          <a:p>
            <a:fld id="{1D93BD3E-1E9A-4970-A6F7-E7AC52762E0C}" type="slidenum">
              <a:rPr lang="en-US" smtClean="0"/>
              <a:pPr/>
              <a:t>16</a:t>
            </a:fld>
            <a:endParaRPr lang="en-US" dirty="0"/>
          </a:p>
        </p:txBody>
      </p:sp>
    </p:spTree>
    <p:extLst>
      <p:ext uri="{BB962C8B-B14F-4D97-AF65-F5344CB8AC3E}">
        <p14:creationId xmlns:p14="http://schemas.microsoft.com/office/powerpoint/2010/main" val="19181630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New Load Additions</a:t>
            </a:r>
            <a:endParaRPr lang="en-US" dirty="0"/>
          </a:p>
        </p:txBody>
      </p:sp>
      <p:sp>
        <p:nvSpPr>
          <p:cNvPr id="3" name="Content Placeholder 2"/>
          <p:cNvSpPr>
            <a:spLocks noGrp="1"/>
          </p:cNvSpPr>
          <p:nvPr>
            <p:ph idx="1"/>
          </p:nvPr>
        </p:nvSpPr>
        <p:spPr/>
        <p:txBody>
          <a:bodyPr/>
          <a:lstStyle/>
          <a:p>
            <a:r>
              <a:rPr lang="en-US" dirty="0" smtClean="0"/>
              <a:t>Example</a:t>
            </a:r>
          </a:p>
          <a:p>
            <a:pPr lvl="1"/>
            <a:r>
              <a:rPr lang="en-US" dirty="0" smtClean="0"/>
              <a:t>Customer signed agreement indicates 100 MW of load effective 1/1/2016</a:t>
            </a:r>
          </a:p>
          <a:p>
            <a:pPr lvl="1"/>
            <a:r>
              <a:rPr lang="en-US" dirty="0" smtClean="0"/>
              <a:t>Current load level is 10 MW</a:t>
            </a:r>
          </a:p>
          <a:p>
            <a:pPr lvl="1"/>
            <a:r>
              <a:rPr lang="en-US" dirty="0" smtClean="0"/>
              <a:t>TSP forecast is 100 MW in 2017</a:t>
            </a:r>
          </a:p>
          <a:p>
            <a:endParaRPr lang="en-US" dirty="0" smtClean="0"/>
          </a:p>
        </p:txBody>
      </p:sp>
      <p:sp>
        <p:nvSpPr>
          <p:cNvPr id="4" name="Slide Number Placeholder 3"/>
          <p:cNvSpPr>
            <a:spLocks noGrp="1"/>
          </p:cNvSpPr>
          <p:nvPr>
            <p:ph type="sldNum" sz="quarter" idx="4"/>
          </p:nvPr>
        </p:nvSpPr>
        <p:spPr/>
        <p:txBody>
          <a:bodyPr/>
          <a:lstStyle/>
          <a:p>
            <a:fld id="{1D93BD3E-1E9A-4970-A6F7-E7AC52762E0C}" type="slidenum">
              <a:rPr lang="en-US" smtClean="0"/>
              <a:pPr/>
              <a:t>17</a:t>
            </a:fld>
            <a:endParaRPr lang="en-US" dirty="0"/>
          </a:p>
        </p:txBody>
      </p:sp>
    </p:spTree>
    <p:extLst>
      <p:ext uri="{BB962C8B-B14F-4D97-AF65-F5344CB8AC3E}">
        <p14:creationId xmlns:p14="http://schemas.microsoft.com/office/powerpoint/2010/main" val="5828966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New Load Additions</a:t>
            </a:r>
            <a:endParaRPr lang="en-US" dirty="0"/>
          </a:p>
        </p:txBody>
      </p:sp>
      <p:sp>
        <p:nvSpPr>
          <p:cNvPr id="3" name="Content Placeholder 2"/>
          <p:cNvSpPr>
            <a:spLocks noGrp="1"/>
          </p:cNvSpPr>
          <p:nvPr>
            <p:ph idx="1"/>
          </p:nvPr>
        </p:nvSpPr>
        <p:spPr/>
        <p:txBody>
          <a:bodyPr/>
          <a:lstStyle/>
          <a:p>
            <a:r>
              <a:rPr lang="en-US" dirty="0" smtClean="0"/>
              <a:t>Example</a:t>
            </a:r>
          </a:p>
          <a:p>
            <a:pPr lvl="1"/>
            <a:r>
              <a:rPr lang="en-US" dirty="0" smtClean="0"/>
              <a:t>Customer signed agreement indicates 100 MW of load effective 1/1/2016</a:t>
            </a:r>
          </a:p>
          <a:p>
            <a:pPr lvl="1"/>
            <a:r>
              <a:rPr lang="en-US" dirty="0" smtClean="0"/>
              <a:t>Current load level is 10 MW</a:t>
            </a:r>
          </a:p>
          <a:p>
            <a:pPr lvl="1"/>
            <a:r>
              <a:rPr lang="en-US" dirty="0" smtClean="0"/>
              <a:t>TSP forecast is 100 MW in 2017</a:t>
            </a:r>
          </a:p>
          <a:p>
            <a:pPr lvl="1"/>
            <a:r>
              <a:rPr lang="en-US" dirty="0" smtClean="0"/>
              <a:t>ERCOT forecast adjustment is 10 MW</a:t>
            </a:r>
          </a:p>
          <a:p>
            <a:endParaRPr lang="en-US" dirty="0" smtClean="0"/>
          </a:p>
        </p:txBody>
      </p:sp>
      <p:sp>
        <p:nvSpPr>
          <p:cNvPr id="4" name="Slide Number Placeholder 3"/>
          <p:cNvSpPr>
            <a:spLocks noGrp="1"/>
          </p:cNvSpPr>
          <p:nvPr>
            <p:ph type="sldNum" sz="quarter" idx="4"/>
          </p:nvPr>
        </p:nvSpPr>
        <p:spPr/>
        <p:txBody>
          <a:bodyPr/>
          <a:lstStyle/>
          <a:p>
            <a:fld id="{1D93BD3E-1E9A-4970-A6F7-E7AC52762E0C}" type="slidenum">
              <a:rPr lang="en-US" smtClean="0"/>
              <a:pPr/>
              <a:t>18</a:t>
            </a:fld>
            <a:endParaRPr lang="en-US" dirty="0"/>
          </a:p>
        </p:txBody>
      </p:sp>
    </p:spTree>
    <p:extLst>
      <p:ext uri="{BB962C8B-B14F-4D97-AF65-F5344CB8AC3E}">
        <p14:creationId xmlns:p14="http://schemas.microsoft.com/office/powerpoint/2010/main" val="19091655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New Load Additions</a:t>
            </a:r>
            <a:endParaRPr lang="en-US" dirty="0"/>
          </a:p>
        </p:txBody>
      </p:sp>
      <p:sp>
        <p:nvSpPr>
          <p:cNvPr id="3" name="Content Placeholder 2"/>
          <p:cNvSpPr>
            <a:spLocks noGrp="1"/>
          </p:cNvSpPr>
          <p:nvPr>
            <p:ph idx="1"/>
          </p:nvPr>
        </p:nvSpPr>
        <p:spPr/>
        <p:txBody>
          <a:bodyPr/>
          <a:lstStyle/>
          <a:p>
            <a:r>
              <a:rPr lang="en-US" dirty="0" smtClean="0"/>
              <a:t>Example continued</a:t>
            </a:r>
          </a:p>
          <a:p>
            <a:pPr lvl="1"/>
            <a:r>
              <a:rPr lang="en-US" dirty="0" smtClean="0"/>
              <a:t>ERCOT’s proposal would be to contact the customer and receive an updated load forecast</a:t>
            </a:r>
          </a:p>
          <a:p>
            <a:pPr lvl="1"/>
            <a:r>
              <a:rPr lang="en-US" dirty="0" smtClean="0"/>
              <a:t>Also shows the difference between contracted load and actual</a:t>
            </a:r>
          </a:p>
          <a:p>
            <a:pPr lvl="1"/>
            <a:r>
              <a:rPr lang="en-US" dirty="0" smtClean="0"/>
              <a:t>ERCOT will be gathering data to quantify actual load versus contracted load</a:t>
            </a:r>
          </a:p>
          <a:p>
            <a:endParaRPr lang="en-US" dirty="0" smtClean="0"/>
          </a:p>
        </p:txBody>
      </p:sp>
      <p:sp>
        <p:nvSpPr>
          <p:cNvPr id="4" name="Slide Number Placeholder 3"/>
          <p:cNvSpPr>
            <a:spLocks noGrp="1"/>
          </p:cNvSpPr>
          <p:nvPr>
            <p:ph type="sldNum" sz="quarter" idx="4"/>
          </p:nvPr>
        </p:nvSpPr>
        <p:spPr/>
        <p:txBody>
          <a:bodyPr/>
          <a:lstStyle/>
          <a:p>
            <a:fld id="{1D93BD3E-1E9A-4970-A6F7-E7AC52762E0C}" type="slidenum">
              <a:rPr lang="en-US" smtClean="0"/>
              <a:pPr/>
              <a:t>19</a:t>
            </a:fld>
            <a:endParaRPr lang="en-US" dirty="0"/>
          </a:p>
        </p:txBody>
      </p:sp>
    </p:spTree>
    <p:extLst>
      <p:ext uri="{BB962C8B-B14F-4D97-AF65-F5344CB8AC3E}">
        <p14:creationId xmlns:p14="http://schemas.microsoft.com/office/powerpoint/2010/main" val="30606766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Background</a:t>
            </a:r>
          </a:p>
          <a:p>
            <a:r>
              <a:rPr lang="en-US" dirty="0" smtClean="0"/>
              <a:t>Process overview</a:t>
            </a:r>
          </a:p>
          <a:p>
            <a:r>
              <a:rPr lang="en-US" dirty="0" smtClean="0"/>
              <a:t>Schedule and timeline</a:t>
            </a:r>
          </a:p>
          <a:p>
            <a:r>
              <a:rPr lang="en-US" dirty="0" smtClean="0"/>
              <a:t>Next steps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a:t>
            </a:fld>
            <a:endParaRPr lang="en-US" dirty="0"/>
          </a:p>
        </p:txBody>
      </p:sp>
    </p:spTree>
    <p:extLst>
      <p:ext uri="{BB962C8B-B14F-4D97-AF65-F5344CB8AC3E}">
        <p14:creationId xmlns:p14="http://schemas.microsoft.com/office/powerpoint/2010/main" val="18336668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ERCOT has developed procedures that will be used to review load forecasts</a:t>
            </a:r>
          </a:p>
          <a:p>
            <a:pPr lvl="1"/>
            <a:r>
              <a:rPr lang="en-US" dirty="0" smtClean="0"/>
              <a:t>The goal is to ensure that ERCOT is comfortable with the load forecasts</a:t>
            </a:r>
          </a:p>
          <a:p>
            <a:pPr lvl="1"/>
            <a:r>
              <a:rPr lang="en-US" dirty="0" smtClean="0"/>
              <a:t>ERCOT is appreciative of the support provided by TSPs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20</a:t>
            </a:fld>
            <a:endParaRPr lang="en-US" dirty="0"/>
          </a:p>
        </p:txBody>
      </p:sp>
    </p:spTree>
    <p:extLst>
      <p:ext uri="{BB962C8B-B14F-4D97-AF65-F5344CB8AC3E}">
        <p14:creationId xmlns:p14="http://schemas.microsoft.com/office/powerpoint/2010/main" val="4790710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 and Timeline for RTP loads</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21</a:t>
            </a:fld>
            <a:endParaRPr lang="en-US" dirty="0"/>
          </a:p>
        </p:txBody>
      </p:sp>
      <p:pic>
        <p:nvPicPr>
          <p:cNvPr id="7" name="Picture 6"/>
          <p:cNvPicPr>
            <a:picLocks noChangeAspect="1"/>
          </p:cNvPicPr>
          <p:nvPr/>
        </p:nvPicPr>
        <p:blipFill>
          <a:blip r:embed="rId2"/>
          <a:stretch>
            <a:fillRect/>
          </a:stretch>
        </p:blipFill>
        <p:spPr>
          <a:xfrm>
            <a:off x="381000" y="910289"/>
            <a:ext cx="8382000" cy="5510496"/>
          </a:xfrm>
          <a:prstGeom prst="rect">
            <a:avLst/>
          </a:prstGeom>
        </p:spPr>
      </p:pic>
    </p:spTree>
    <p:extLst>
      <p:ext uri="{BB962C8B-B14F-4D97-AF65-F5344CB8AC3E}">
        <p14:creationId xmlns:p14="http://schemas.microsoft.com/office/powerpoint/2010/main" val="32593247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Tier 1 related load reviews</a:t>
            </a:r>
            <a:endParaRPr lang="en-US" dirty="0"/>
          </a:p>
        </p:txBody>
      </p:sp>
      <p:sp>
        <p:nvSpPr>
          <p:cNvPr id="3" name="Content Placeholder 2"/>
          <p:cNvSpPr>
            <a:spLocks noGrp="1"/>
          </p:cNvSpPr>
          <p:nvPr>
            <p:ph idx="1"/>
          </p:nvPr>
        </p:nvSpPr>
        <p:spPr/>
        <p:txBody>
          <a:bodyPr/>
          <a:lstStyle/>
          <a:p>
            <a:r>
              <a:rPr lang="en-US" dirty="0" smtClean="0"/>
              <a:t>Any loads added in addition to those included in RTP cases will require load review</a:t>
            </a:r>
          </a:p>
          <a:p>
            <a:r>
              <a:rPr lang="en-US" dirty="0" smtClean="0"/>
              <a:t>Timeline for this load review will be identified in the RPG Independent Review scope</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22</a:t>
            </a:fld>
            <a:endParaRPr lang="en-US" dirty="0"/>
          </a:p>
        </p:txBody>
      </p:sp>
    </p:spTree>
    <p:extLst>
      <p:ext uri="{BB962C8B-B14F-4D97-AF65-F5344CB8AC3E}">
        <p14:creationId xmlns:p14="http://schemas.microsoft.com/office/powerpoint/2010/main" val="21143911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dirty="0" smtClean="0"/>
              <a:t>Seek feedback about proposed changes </a:t>
            </a:r>
          </a:p>
          <a:p>
            <a:r>
              <a:rPr lang="en-US" dirty="0"/>
              <a:t>Propose that 5% threshold be used per Section 3.1.7 at </a:t>
            </a:r>
            <a:r>
              <a:rPr lang="en-US" dirty="0" smtClean="0"/>
              <a:t>the following meetings</a:t>
            </a:r>
          </a:p>
          <a:p>
            <a:pPr lvl="1"/>
            <a:r>
              <a:rPr lang="en-US" dirty="0" smtClean="0"/>
              <a:t>September TAC</a:t>
            </a:r>
          </a:p>
          <a:p>
            <a:pPr lvl="1"/>
            <a:r>
              <a:rPr lang="en-US" dirty="0" smtClean="0"/>
              <a:t>October Board  </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23</a:t>
            </a:fld>
            <a:endParaRPr lang="en-US" dirty="0"/>
          </a:p>
        </p:txBody>
      </p:sp>
    </p:spTree>
    <p:extLst>
      <p:ext uri="{BB962C8B-B14F-4D97-AF65-F5344CB8AC3E}">
        <p14:creationId xmlns:p14="http://schemas.microsoft.com/office/powerpoint/2010/main" val="24495034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24</a:t>
            </a:fld>
            <a:endParaRPr lang="en-US" dirty="0"/>
          </a:p>
        </p:txBody>
      </p:sp>
      <p:sp>
        <p:nvSpPr>
          <p:cNvPr id="5" name="TextBox 4"/>
          <p:cNvSpPr txBox="1"/>
          <p:nvPr/>
        </p:nvSpPr>
        <p:spPr>
          <a:xfrm>
            <a:off x="533400" y="1828800"/>
            <a:ext cx="3098925" cy="1200329"/>
          </a:xfrm>
          <a:prstGeom prst="rect">
            <a:avLst/>
          </a:prstGeom>
          <a:noFill/>
        </p:spPr>
        <p:txBody>
          <a:bodyPr wrap="none" rtlCol="0">
            <a:spAutoFit/>
          </a:bodyPr>
          <a:lstStyle/>
          <a:p>
            <a:r>
              <a:rPr lang="en-US" dirty="0"/>
              <a:t>Sandeep Borkar</a:t>
            </a:r>
          </a:p>
          <a:p>
            <a:r>
              <a:rPr lang="en-US" dirty="0" smtClean="0">
                <a:hlinkClick r:id="rId2"/>
              </a:rPr>
              <a:t>Sandeep.Borkar@ercot.com</a:t>
            </a:r>
            <a:endParaRPr lang="en-US" dirty="0" smtClean="0"/>
          </a:p>
          <a:p>
            <a:r>
              <a:rPr lang="en-US" dirty="0" smtClean="0"/>
              <a:t>512-248-6642</a:t>
            </a:r>
          </a:p>
          <a:p>
            <a:endParaRPr lang="en-US" dirty="0"/>
          </a:p>
        </p:txBody>
      </p:sp>
      <p:sp>
        <p:nvSpPr>
          <p:cNvPr id="6" name="TextBox 5"/>
          <p:cNvSpPr txBox="1"/>
          <p:nvPr/>
        </p:nvSpPr>
        <p:spPr>
          <a:xfrm>
            <a:off x="533400" y="4648200"/>
            <a:ext cx="2945037" cy="1200329"/>
          </a:xfrm>
          <a:prstGeom prst="rect">
            <a:avLst/>
          </a:prstGeom>
          <a:noFill/>
        </p:spPr>
        <p:txBody>
          <a:bodyPr wrap="none" rtlCol="0">
            <a:spAutoFit/>
          </a:bodyPr>
          <a:lstStyle/>
          <a:p>
            <a:r>
              <a:rPr lang="en-US" dirty="0" smtClean="0"/>
              <a:t>Calvin Opheim</a:t>
            </a:r>
            <a:endParaRPr lang="en-US" dirty="0"/>
          </a:p>
          <a:p>
            <a:r>
              <a:rPr lang="en-US" dirty="0" smtClean="0">
                <a:hlinkClick r:id="rId3"/>
              </a:rPr>
              <a:t>Calvin.Opheim@ercot.com</a:t>
            </a:r>
            <a:endParaRPr lang="en-US" dirty="0" smtClean="0"/>
          </a:p>
          <a:p>
            <a:r>
              <a:rPr lang="en-US" dirty="0" smtClean="0"/>
              <a:t>512-248-3944</a:t>
            </a:r>
          </a:p>
          <a:p>
            <a:endParaRPr lang="en-US" dirty="0"/>
          </a:p>
        </p:txBody>
      </p:sp>
    </p:spTree>
    <p:extLst>
      <p:ext uri="{BB962C8B-B14F-4D97-AF65-F5344CB8AC3E}">
        <p14:creationId xmlns:p14="http://schemas.microsoft.com/office/powerpoint/2010/main" val="2142668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ctr"/>
          <a:lstStyle/>
          <a:p>
            <a:pPr marL="0" indent="0" algn="ctr">
              <a:buNone/>
            </a:pPr>
            <a:r>
              <a:rPr lang="en-US" dirty="0"/>
              <a:t>Appendix</a:t>
            </a:r>
          </a:p>
        </p:txBody>
      </p:sp>
      <p:sp>
        <p:nvSpPr>
          <p:cNvPr id="4" name="Slide Number Placeholder 3"/>
          <p:cNvSpPr>
            <a:spLocks noGrp="1"/>
          </p:cNvSpPr>
          <p:nvPr>
            <p:ph type="sldNum" sz="quarter" idx="4"/>
          </p:nvPr>
        </p:nvSpPr>
        <p:spPr/>
        <p:txBody>
          <a:bodyPr/>
          <a:lstStyle/>
          <a:p>
            <a:fld id="{1D93BD3E-1E9A-4970-A6F7-E7AC52762E0C}" type="slidenum">
              <a:rPr lang="en-US" smtClean="0"/>
              <a:pPr/>
              <a:t>25</a:t>
            </a:fld>
            <a:endParaRPr lang="en-US" dirty="0"/>
          </a:p>
        </p:txBody>
      </p:sp>
    </p:spTree>
    <p:extLst>
      <p:ext uri="{BB962C8B-B14F-4D97-AF65-F5344CB8AC3E}">
        <p14:creationId xmlns:p14="http://schemas.microsoft.com/office/powerpoint/2010/main" val="24208872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Bounded higher-of methodology (Conceptual)</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26</a:t>
            </a:fld>
            <a:endParaRPr lang="en-US" dirty="0"/>
          </a:p>
        </p:txBody>
      </p:sp>
      <p:pic>
        <p:nvPicPr>
          <p:cNvPr id="8" name="Picture 7"/>
          <p:cNvPicPr>
            <a:picLocks noChangeAspect="1"/>
          </p:cNvPicPr>
          <p:nvPr/>
        </p:nvPicPr>
        <p:blipFill>
          <a:blip r:embed="rId2"/>
          <a:stretch>
            <a:fillRect/>
          </a:stretch>
        </p:blipFill>
        <p:spPr>
          <a:xfrm>
            <a:off x="381000" y="900028"/>
            <a:ext cx="7764563" cy="5559688"/>
          </a:xfrm>
          <a:prstGeom prst="rect">
            <a:avLst/>
          </a:prstGeom>
        </p:spPr>
      </p:pic>
    </p:spTree>
    <p:extLst>
      <p:ext uri="{BB962C8B-B14F-4D97-AF65-F5344CB8AC3E}">
        <p14:creationId xmlns:p14="http://schemas.microsoft.com/office/powerpoint/2010/main" val="14519376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flipH="1">
            <a:off x="3907971" y="2057400"/>
            <a:ext cx="130863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Load review process (Conceptual)</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27</a:t>
            </a:fld>
            <a:endParaRPr lang="en-US" dirty="0"/>
          </a:p>
        </p:txBody>
      </p:sp>
      <p:sp>
        <p:nvSpPr>
          <p:cNvPr id="6" name="Rectangle 5"/>
          <p:cNvSpPr/>
          <p:nvPr/>
        </p:nvSpPr>
        <p:spPr>
          <a:xfrm>
            <a:off x="5181600" y="3967512"/>
            <a:ext cx="3387802" cy="203132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smtClean="0"/>
              <a:t>Rationale: </a:t>
            </a:r>
          </a:p>
          <a:p>
            <a:pPr marL="285750" indent="-285750">
              <a:buFont typeface="Arial" panose="020B0604020202020204" pitchFamily="34" charset="0"/>
              <a:buChar char="•"/>
            </a:pPr>
            <a:r>
              <a:rPr lang="en-US" dirty="0" smtClean="0"/>
              <a:t>Historic </a:t>
            </a:r>
            <a:r>
              <a:rPr lang="en-US" dirty="0"/>
              <a:t>load growth</a:t>
            </a:r>
          </a:p>
          <a:p>
            <a:pPr marL="285750" indent="-285750">
              <a:buFont typeface="Arial" panose="020B0604020202020204" pitchFamily="34" charset="0"/>
              <a:buChar char="•"/>
            </a:pPr>
            <a:r>
              <a:rPr lang="en-US" dirty="0"/>
              <a:t>Committed load additions</a:t>
            </a:r>
          </a:p>
          <a:p>
            <a:pPr marL="285750" indent="-285750">
              <a:buFont typeface="Arial" panose="020B0604020202020204" pitchFamily="34" charset="0"/>
              <a:buChar char="•"/>
            </a:pPr>
            <a:r>
              <a:rPr lang="en-US" dirty="0"/>
              <a:t>Forecast methodology</a:t>
            </a:r>
          </a:p>
          <a:p>
            <a:pPr marL="285750" indent="-285750">
              <a:buFont typeface="Arial" panose="020B0604020202020204" pitchFamily="34" charset="0"/>
              <a:buChar char="•"/>
            </a:pPr>
            <a:r>
              <a:rPr lang="en-US" dirty="0"/>
              <a:t>Past forecast performance</a:t>
            </a:r>
          </a:p>
          <a:p>
            <a:pPr marL="285750" indent="-285750">
              <a:buFont typeface="Arial" panose="020B0604020202020204" pitchFamily="34" charset="0"/>
              <a:buChar char="•"/>
            </a:pPr>
            <a:r>
              <a:rPr lang="en-US" dirty="0"/>
              <a:t>Special circumstances</a:t>
            </a:r>
          </a:p>
          <a:p>
            <a:pPr marL="285750" indent="-285750">
              <a:buFont typeface="Arial" panose="020B0604020202020204" pitchFamily="34" charset="0"/>
              <a:buChar char="•"/>
            </a:pPr>
            <a:r>
              <a:rPr lang="en-US" dirty="0" smtClean="0"/>
              <a:t>Other</a:t>
            </a:r>
            <a:r>
              <a:rPr lang="en-US" dirty="0"/>
              <a:t>?</a:t>
            </a:r>
          </a:p>
        </p:txBody>
      </p:sp>
      <p:sp>
        <p:nvSpPr>
          <p:cNvPr id="7" name="Rectangle 6"/>
          <p:cNvSpPr/>
          <p:nvPr/>
        </p:nvSpPr>
        <p:spPr>
          <a:xfrm>
            <a:off x="555171" y="4114800"/>
            <a:ext cx="3352800"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smtClean="0"/>
              <a:t>Preliminary RTP start cases will be shared to allow TDSPs to review the impact of load distribution on pockets within the weather zones.</a:t>
            </a:r>
            <a:endParaRPr lang="en-US" dirty="0"/>
          </a:p>
        </p:txBody>
      </p:sp>
      <p:cxnSp>
        <p:nvCxnSpPr>
          <p:cNvPr id="9" name="Straight Connector 8"/>
          <p:cNvCxnSpPr/>
          <p:nvPr/>
        </p:nvCxnSpPr>
        <p:spPr>
          <a:xfrm flipH="1">
            <a:off x="555172" y="2057400"/>
            <a:ext cx="3483428"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181600" y="3467100"/>
            <a:ext cx="354464" cy="480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781800" y="3467100"/>
            <a:ext cx="1769534" cy="500412"/>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a:stretch>
            <a:fillRect/>
          </a:stretch>
        </p:blipFill>
        <p:spPr>
          <a:xfrm>
            <a:off x="555171" y="1131881"/>
            <a:ext cx="7996163" cy="2335219"/>
          </a:xfrm>
          <a:prstGeom prst="rect">
            <a:avLst/>
          </a:prstGeom>
        </p:spPr>
      </p:pic>
    </p:spTree>
    <p:extLst>
      <p:ext uri="{BB962C8B-B14F-4D97-AF65-F5344CB8AC3E}">
        <p14:creationId xmlns:p14="http://schemas.microsoft.com/office/powerpoint/2010/main" val="37559378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Guide 3.17 Reference</a:t>
            </a:r>
            <a:endParaRPr lang="en-US" dirty="0"/>
          </a:p>
        </p:txBody>
      </p:sp>
      <p:sp>
        <p:nvSpPr>
          <p:cNvPr id="3" name="Content Placeholder 2"/>
          <p:cNvSpPr>
            <a:spLocks noGrp="1"/>
          </p:cNvSpPr>
          <p:nvPr>
            <p:ph idx="1"/>
          </p:nvPr>
        </p:nvSpPr>
        <p:spPr>
          <a:xfrm>
            <a:off x="304800" y="1066800"/>
            <a:ext cx="8534400" cy="4343399"/>
          </a:xfrm>
        </p:spPr>
        <p:txBody>
          <a:bodyPr/>
          <a:lstStyle/>
          <a:p>
            <a:pPr marL="0" indent="0">
              <a:buNone/>
            </a:pPr>
            <a:r>
              <a:rPr lang="en-US" sz="1800" b="1" i="1" dirty="0"/>
              <a:t>[PGRR042: Insert Section 3.1.7 below on January 1, 2018:] </a:t>
            </a:r>
            <a:endParaRPr lang="en-US" sz="1800" dirty="0"/>
          </a:p>
          <a:p>
            <a:pPr marL="0" indent="0">
              <a:buNone/>
            </a:pPr>
            <a:r>
              <a:rPr lang="en-US" sz="1800" b="1" i="1" dirty="0"/>
              <a:t>3.1.7 Steady State Transmission Planning Load Forecast </a:t>
            </a:r>
            <a:endParaRPr lang="en-US" sz="1800" dirty="0"/>
          </a:p>
          <a:p>
            <a:pPr marL="0" indent="0">
              <a:buNone/>
            </a:pPr>
            <a:r>
              <a:rPr lang="en-US" sz="1800" dirty="0"/>
              <a:t>(1) ERCOT shall use the following process for determining the Load level to be used in the starting base cases for the Regional Transmission Plan and in the steady-state evaluation of a Tier 1 project pursuant to Protocol Section 3.11.4, Regional Planning Group Project Review Process: </a:t>
            </a:r>
          </a:p>
          <a:p>
            <a:pPr marL="0" indent="0">
              <a:buNone/>
            </a:pPr>
            <a:r>
              <a:rPr lang="en-US" sz="1800" dirty="0"/>
              <a:t>(a) ERCOT will compare the ERCOT 90/10 Load forecast with the summed SSWG bus-level Load forecast for each Weather Zone. </a:t>
            </a:r>
          </a:p>
          <a:p>
            <a:pPr marL="0" indent="0">
              <a:buNone/>
            </a:pPr>
            <a:r>
              <a:rPr lang="en-US" sz="1800" dirty="0"/>
              <a:t>(b) If the ERCOT 90/10 Load forecast is higher, ERCOT will use this forecast for the Weather Zone. </a:t>
            </a:r>
          </a:p>
          <a:p>
            <a:pPr marL="0" indent="0">
              <a:buNone/>
            </a:pPr>
            <a:r>
              <a:rPr lang="en-US" sz="1800" dirty="0"/>
              <a:t>(c) If the SSWG Load forecast is higher than or equal to the ERCOT 90/10 Load forecast, but below the ERCOT 90/10 Load forecast plus a boundary threshold determined in accordance with paragraph (f) below, ERCOT will use the SSWG Load forecast for the Weather Zone</a:t>
            </a:r>
            <a:r>
              <a:rPr lang="en-US" sz="1800" dirty="0" smtClean="0"/>
              <a:t>.</a:t>
            </a:r>
            <a:r>
              <a:rPr lang="en-US" sz="1800" dirty="0"/>
              <a:t> </a:t>
            </a:r>
            <a:endParaRPr lang="en-US" sz="1800" dirty="0" smtClean="0"/>
          </a:p>
          <a:p>
            <a:pPr marL="0" indent="0">
              <a:buNone/>
            </a:pPr>
            <a:r>
              <a:rPr lang="en-US" sz="1800" dirty="0" smtClean="0"/>
              <a:t>(</a:t>
            </a:r>
            <a:r>
              <a:rPr lang="en-US" sz="1800" dirty="0"/>
              <a:t>d) If the SSWG Load forecast is higher than or equal to the ERCOT 90/10 Load forecast plus the boundary threshold, ERCOT will use the ERCOT 90/10 Load forecast plus the boundary threshold for the Weather Zone. </a:t>
            </a:r>
          </a:p>
          <a:p>
            <a:endParaRPr lang="en-US" sz="1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28</a:t>
            </a:fld>
            <a:endParaRPr lang="en-US" dirty="0"/>
          </a:p>
        </p:txBody>
      </p:sp>
    </p:spTree>
    <p:extLst>
      <p:ext uri="{BB962C8B-B14F-4D97-AF65-F5344CB8AC3E}">
        <p14:creationId xmlns:p14="http://schemas.microsoft.com/office/powerpoint/2010/main" val="42666901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Guide 3.17 </a:t>
            </a:r>
            <a:r>
              <a:rPr lang="en-US" dirty="0" smtClean="0"/>
              <a:t>Reference (Cont.)</a:t>
            </a:r>
            <a:endParaRPr lang="en-US" dirty="0"/>
          </a:p>
        </p:txBody>
      </p:sp>
      <p:sp>
        <p:nvSpPr>
          <p:cNvPr id="3" name="Content Placeholder 2"/>
          <p:cNvSpPr>
            <a:spLocks noGrp="1"/>
          </p:cNvSpPr>
          <p:nvPr>
            <p:ph idx="1"/>
          </p:nvPr>
        </p:nvSpPr>
        <p:spPr>
          <a:xfrm>
            <a:off x="304800" y="777240"/>
            <a:ext cx="8534400" cy="4343399"/>
          </a:xfrm>
        </p:spPr>
        <p:txBody>
          <a:bodyPr/>
          <a:lstStyle/>
          <a:p>
            <a:pPr marL="0" indent="0">
              <a:buNone/>
            </a:pPr>
            <a:r>
              <a:rPr lang="en-US" sz="2000" dirty="0" smtClean="0"/>
              <a:t>(</a:t>
            </a:r>
            <a:r>
              <a:rPr lang="en-US" sz="2000" dirty="0"/>
              <a:t>e) If a TSP(s) believes that the ERCOT 90/10 Load forecast plus the boundary threshold does not adequately represent the Weather Zone or an area within the Weather Zone, the TSP(s) may present ERCOT with additional information to justify using a higher Load forecast, including the SSWG Load forecast, for that Weather Zone. ERCOT, in its sole discretion, may choose to use a higher Load forecast than indicated in paragraph (d) above if it reasonably determines that the Load forecast indicated in paragraph (d) above does not adequately represent the Weather Zone or an area within the Weather Zone. If ERCOT uses a Load forecast higher than the ERCOT 90/10 Load forecast plus the boundary threshold in the evaluation of a Tier 1 project, ERCOT must explain and document the basis for that choice, using aggregated information as needed to shield Protected Information, in its independent review. </a:t>
            </a:r>
          </a:p>
          <a:p>
            <a:pPr marL="0" indent="0">
              <a:buNone/>
            </a:pPr>
            <a:r>
              <a:rPr lang="en-US" sz="2000" dirty="0"/>
              <a:t>(f) ERCOT-proposed revisions to the boundary threshold used to implement the requirements of this section will be recommended by the Technical Advisory Committee (TAC) and approved by the ERCOT </a:t>
            </a:r>
            <a:r>
              <a:rPr lang="en-US" sz="2000" dirty="0" smtClean="0"/>
              <a:t>Board</a:t>
            </a:r>
            <a:r>
              <a:rPr lang="en-US" sz="2000" dirty="0"/>
              <a:t>.</a:t>
            </a:r>
          </a:p>
        </p:txBody>
      </p:sp>
      <p:sp>
        <p:nvSpPr>
          <p:cNvPr id="4" name="Slide Number Placeholder 3"/>
          <p:cNvSpPr>
            <a:spLocks noGrp="1"/>
          </p:cNvSpPr>
          <p:nvPr>
            <p:ph type="sldNum" sz="quarter" idx="4"/>
          </p:nvPr>
        </p:nvSpPr>
        <p:spPr/>
        <p:txBody>
          <a:bodyPr/>
          <a:lstStyle/>
          <a:p>
            <a:fld id="{1D93BD3E-1E9A-4970-A6F7-E7AC52762E0C}" type="slidenum">
              <a:rPr lang="en-US" smtClean="0"/>
              <a:pPr/>
              <a:t>29</a:t>
            </a:fld>
            <a:endParaRPr lang="en-US" dirty="0"/>
          </a:p>
        </p:txBody>
      </p:sp>
    </p:spTree>
    <p:extLst>
      <p:ext uri="{BB962C8B-B14F-4D97-AF65-F5344CB8AC3E}">
        <p14:creationId xmlns:p14="http://schemas.microsoft.com/office/powerpoint/2010/main" val="18341564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dirty="0" smtClean="0">
                <a:solidFill>
                  <a:schemeClr val="tx2"/>
                </a:solidFill>
              </a:rPr>
              <a:t>PG section 3.1.7 specifies the process used for determining Load level used in start cases for RTP and Tier 1 independent review</a:t>
            </a:r>
          </a:p>
          <a:p>
            <a:r>
              <a:rPr lang="en-US" dirty="0" smtClean="0">
                <a:solidFill>
                  <a:schemeClr val="tx2"/>
                </a:solidFill>
              </a:rPr>
              <a:t>SSWG load forecast was compared to ERCOT 90</a:t>
            </a:r>
            <a:r>
              <a:rPr lang="en-US" baseline="30000" dirty="0" smtClean="0">
                <a:solidFill>
                  <a:schemeClr val="tx2"/>
                </a:solidFill>
              </a:rPr>
              <a:t>th</a:t>
            </a:r>
            <a:r>
              <a:rPr lang="en-US" dirty="0" smtClean="0">
                <a:solidFill>
                  <a:schemeClr val="tx2"/>
                </a:solidFill>
              </a:rPr>
              <a:t> percentile forecast for all weather zones</a:t>
            </a:r>
          </a:p>
          <a:p>
            <a:r>
              <a:rPr lang="en-US" dirty="0" smtClean="0">
                <a:solidFill>
                  <a:schemeClr val="tx2"/>
                </a:solidFill>
              </a:rPr>
              <a:t>Load reviews performed for Coast and Far West weather zone for the 2017 RTP</a:t>
            </a:r>
          </a:p>
        </p:txBody>
      </p:sp>
      <p:sp>
        <p:nvSpPr>
          <p:cNvPr id="4" name="Slide Number Placeholder 3"/>
          <p:cNvSpPr>
            <a:spLocks noGrp="1"/>
          </p:cNvSpPr>
          <p:nvPr>
            <p:ph type="sldNum" sz="quarter" idx="4"/>
          </p:nvPr>
        </p:nvSpPr>
        <p:spPr/>
        <p:txBody>
          <a:bodyPr/>
          <a:lstStyle/>
          <a:p>
            <a:fld id="{1D93BD3E-1E9A-4970-A6F7-E7AC52762E0C}" type="slidenum">
              <a:rPr lang="en-US" smtClean="0"/>
              <a:pPr/>
              <a:t>3</a:t>
            </a:fld>
            <a:endParaRPr lang="en-US" dirty="0"/>
          </a:p>
        </p:txBody>
      </p:sp>
    </p:spTree>
    <p:extLst>
      <p:ext uri="{BB962C8B-B14F-4D97-AF65-F5344CB8AC3E}">
        <p14:creationId xmlns:p14="http://schemas.microsoft.com/office/powerpoint/2010/main" val="28840769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 Forecast Review Process</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4</a:t>
            </a:fld>
            <a:endParaRPr lang="en-US" dirty="0"/>
          </a:p>
        </p:txBody>
      </p:sp>
      <p:sp>
        <p:nvSpPr>
          <p:cNvPr id="6" name="Rounded Rectangle 5"/>
          <p:cNvSpPr/>
          <p:nvPr/>
        </p:nvSpPr>
        <p:spPr>
          <a:xfrm>
            <a:off x="533400" y="2811463"/>
            <a:ext cx="914400" cy="29717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t>ERCOT 90</a:t>
            </a:r>
            <a:r>
              <a:rPr lang="en-US" baseline="30000" dirty="0" smtClean="0"/>
              <a:t>th</a:t>
            </a:r>
            <a:r>
              <a:rPr lang="en-US" dirty="0" smtClean="0"/>
              <a:t> percentile Forecast</a:t>
            </a:r>
            <a:endParaRPr lang="en-US" dirty="0"/>
          </a:p>
        </p:txBody>
      </p:sp>
      <p:sp>
        <p:nvSpPr>
          <p:cNvPr id="7" name="Rounded Rectangle 6"/>
          <p:cNvSpPr/>
          <p:nvPr/>
        </p:nvSpPr>
        <p:spPr>
          <a:xfrm>
            <a:off x="1676400" y="3200399"/>
            <a:ext cx="914400" cy="2569415"/>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t>SSWG Load Level</a:t>
            </a:r>
            <a:endParaRPr lang="en-US" dirty="0"/>
          </a:p>
        </p:txBody>
      </p:sp>
      <p:sp>
        <p:nvSpPr>
          <p:cNvPr id="17" name="Rounded Rectangle 16"/>
          <p:cNvSpPr/>
          <p:nvPr/>
        </p:nvSpPr>
        <p:spPr>
          <a:xfrm>
            <a:off x="3581400" y="1828800"/>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t>5% Bound</a:t>
            </a:r>
            <a:endParaRPr lang="en-US" dirty="0"/>
          </a:p>
        </p:txBody>
      </p:sp>
      <p:sp>
        <p:nvSpPr>
          <p:cNvPr id="18" name="Rounded Rectangle 17"/>
          <p:cNvSpPr/>
          <p:nvPr/>
        </p:nvSpPr>
        <p:spPr>
          <a:xfrm>
            <a:off x="3581400" y="2811463"/>
            <a:ext cx="914400" cy="29717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t>ERCOT 90</a:t>
            </a:r>
            <a:r>
              <a:rPr lang="en-US" baseline="30000" dirty="0" smtClean="0"/>
              <a:t>th</a:t>
            </a:r>
            <a:r>
              <a:rPr lang="en-US" dirty="0" smtClean="0"/>
              <a:t> percentile Forecast</a:t>
            </a:r>
            <a:endParaRPr lang="en-US" dirty="0"/>
          </a:p>
        </p:txBody>
      </p:sp>
      <p:sp>
        <p:nvSpPr>
          <p:cNvPr id="19" name="Rounded Rectangle 18"/>
          <p:cNvSpPr/>
          <p:nvPr/>
        </p:nvSpPr>
        <p:spPr>
          <a:xfrm>
            <a:off x="4724400" y="2209801"/>
            <a:ext cx="914400" cy="3560014"/>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t>SSWG Load Level</a:t>
            </a:r>
            <a:endParaRPr lang="en-US" dirty="0"/>
          </a:p>
        </p:txBody>
      </p:sp>
      <p:sp>
        <p:nvSpPr>
          <p:cNvPr id="20" name="Rounded Rectangle 19"/>
          <p:cNvSpPr/>
          <p:nvPr/>
        </p:nvSpPr>
        <p:spPr>
          <a:xfrm>
            <a:off x="6858000" y="1828800"/>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t>5% Bound</a:t>
            </a:r>
            <a:endParaRPr lang="en-US" dirty="0"/>
          </a:p>
        </p:txBody>
      </p:sp>
      <p:sp>
        <p:nvSpPr>
          <p:cNvPr id="21" name="Rounded Rectangle 20"/>
          <p:cNvSpPr/>
          <p:nvPr/>
        </p:nvSpPr>
        <p:spPr>
          <a:xfrm>
            <a:off x="6858000" y="2811463"/>
            <a:ext cx="914400" cy="29717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t>ERCOT 90</a:t>
            </a:r>
            <a:r>
              <a:rPr lang="en-US" baseline="30000" dirty="0" smtClean="0"/>
              <a:t>th</a:t>
            </a:r>
            <a:r>
              <a:rPr lang="en-US" dirty="0" smtClean="0"/>
              <a:t> percentile Forecast</a:t>
            </a:r>
            <a:endParaRPr lang="en-US" dirty="0"/>
          </a:p>
        </p:txBody>
      </p:sp>
      <p:sp>
        <p:nvSpPr>
          <p:cNvPr id="22" name="Rounded Rectangle 21"/>
          <p:cNvSpPr/>
          <p:nvPr/>
        </p:nvSpPr>
        <p:spPr>
          <a:xfrm>
            <a:off x="8001000" y="1447801"/>
            <a:ext cx="914400" cy="4322014"/>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t>SSWG Load Level</a:t>
            </a:r>
            <a:endParaRPr lang="en-US" dirty="0"/>
          </a:p>
        </p:txBody>
      </p:sp>
      <p:sp>
        <p:nvSpPr>
          <p:cNvPr id="23" name="AutoShape 2" descr="Image result for ques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 name="AutoShape 4" descr="Image result for question"/>
          <p:cNvSpPr>
            <a:spLocks noChangeAspect="1" noChangeArrowheads="1"/>
          </p:cNvSpPr>
          <p:nvPr/>
        </p:nvSpPr>
        <p:spPr bwMode="auto">
          <a:xfrm>
            <a:off x="307974" y="7937"/>
            <a:ext cx="1287459" cy="12874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cxnSp>
        <p:nvCxnSpPr>
          <p:cNvPr id="26" name="Straight Arrow Connector 25"/>
          <p:cNvCxnSpPr/>
          <p:nvPr/>
        </p:nvCxnSpPr>
        <p:spPr>
          <a:xfrm>
            <a:off x="7162800" y="1257301"/>
            <a:ext cx="729343" cy="50323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6659354" y="926068"/>
            <a:ext cx="1159292" cy="369332"/>
          </a:xfrm>
          <a:prstGeom prst="rect">
            <a:avLst/>
          </a:prstGeom>
          <a:noFill/>
        </p:spPr>
        <p:txBody>
          <a:bodyPr wrap="none" rtlCol="0">
            <a:spAutoFit/>
          </a:bodyPr>
          <a:lstStyle/>
          <a:p>
            <a:r>
              <a:rPr lang="en-US" dirty="0" smtClean="0"/>
              <a:t>Justified?</a:t>
            </a:r>
            <a:endParaRPr lang="en-US" dirty="0"/>
          </a:p>
        </p:txBody>
      </p:sp>
      <p:cxnSp>
        <p:nvCxnSpPr>
          <p:cNvPr id="28" name="Straight Arrow Connector 27"/>
          <p:cNvCxnSpPr>
            <a:endCxn id="6" idx="0"/>
          </p:cNvCxnSpPr>
          <p:nvPr/>
        </p:nvCxnSpPr>
        <p:spPr>
          <a:xfrm>
            <a:off x="990600" y="1481931"/>
            <a:ext cx="0" cy="13295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endCxn id="19" idx="0"/>
          </p:cNvCxnSpPr>
          <p:nvPr/>
        </p:nvCxnSpPr>
        <p:spPr>
          <a:xfrm>
            <a:off x="5181600" y="1600200"/>
            <a:ext cx="0" cy="60960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155575" y="1110734"/>
            <a:ext cx="1901825" cy="369332"/>
          </a:xfrm>
          <a:prstGeom prst="rect">
            <a:avLst/>
          </a:prstGeom>
          <a:noFill/>
        </p:spPr>
        <p:txBody>
          <a:bodyPr wrap="square" rtlCol="0">
            <a:spAutoFit/>
          </a:bodyPr>
          <a:lstStyle/>
          <a:p>
            <a:r>
              <a:rPr lang="en-US" dirty="0" smtClean="0"/>
              <a:t>RTP Load Level</a:t>
            </a:r>
            <a:endParaRPr lang="en-US" dirty="0"/>
          </a:p>
        </p:txBody>
      </p:sp>
      <p:sp>
        <p:nvSpPr>
          <p:cNvPr id="35" name="TextBox 34"/>
          <p:cNvSpPr txBox="1"/>
          <p:nvPr/>
        </p:nvSpPr>
        <p:spPr>
          <a:xfrm>
            <a:off x="4230687" y="1139587"/>
            <a:ext cx="1901825" cy="369332"/>
          </a:xfrm>
          <a:prstGeom prst="rect">
            <a:avLst/>
          </a:prstGeom>
          <a:noFill/>
        </p:spPr>
        <p:txBody>
          <a:bodyPr wrap="square" rtlCol="0">
            <a:spAutoFit/>
          </a:bodyPr>
          <a:lstStyle/>
          <a:p>
            <a:r>
              <a:rPr lang="en-US" dirty="0" smtClean="0"/>
              <a:t>RTP Load Level</a:t>
            </a:r>
            <a:endParaRPr lang="en-US" dirty="0"/>
          </a:p>
        </p:txBody>
      </p:sp>
      <p:sp>
        <p:nvSpPr>
          <p:cNvPr id="36" name="TextBox 35"/>
          <p:cNvSpPr txBox="1"/>
          <p:nvPr/>
        </p:nvSpPr>
        <p:spPr>
          <a:xfrm>
            <a:off x="533400" y="5893891"/>
            <a:ext cx="6477000" cy="646331"/>
          </a:xfrm>
          <a:prstGeom prst="rect">
            <a:avLst/>
          </a:prstGeom>
          <a:noFill/>
        </p:spPr>
        <p:txBody>
          <a:bodyPr wrap="square" rtlCol="0">
            <a:spAutoFit/>
          </a:bodyPr>
          <a:lstStyle/>
          <a:p>
            <a:r>
              <a:rPr lang="en-US" dirty="0" smtClean="0"/>
              <a:t>RTP: Loads compared by weather zone</a:t>
            </a:r>
          </a:p>
          <a:p>
            <a:r>
              <a:rPr lang="en-US" dirty="0" smtClean="0"/>
              <a:t>Tier 1 RPG review: Loads compared by TO (if necessary)</a:t>
            </a:r>
            <a:endParaRPr lang="en-US" dirty="0"/>
          </a:p>
        </p:txBody>
      </p:sp>
    </p:spTree>
    <p:extLst>
      <p:ext uri="{BB962C8B-B14F-4D97-AF65-F5344CB8AC3E}">
        <p14:creationId xmlns:p14="http://schemas.microsoft.com/office/powerpoint/2010/main" val="40124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par>
                                <p:cTn id="56" presetID="10" presetClass="entr" presetSubtype="0" fill="hold"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7" grpId="0" animBg="1"/>
      <p:bldP spid="18" grpId="0" animBg="1"/>
      <p:bldP spid="19" grpId="0" animBg="1"/>
      <p:bldP spid="20" grpId="0" animBg="1"/>
      <p:bldP spid="21" grpId="0" animBg="1"/>
      <p:bldP spid="22" grpId="0" animBg="1"/>
      <p:bldP spid="27" grpId="0"/>
      <p:bldP spid="34" grpId="0"/>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RTP/Tier 1 Load </a:t>
            </a:r>
            <a:r>
              <a:rPr lang="en-US" dirty="0"/>
              <a:t>L</a:t>
            </a:r>
            <a:r>
              <a:rPr lang="en-US" dirty="0" smtClean="0"/>
              <a:t>evel</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5</a:t>
            </a:fld>
            <a:endParaRPr lang="en-US" dirty="0"/>
          </a:p>
        </p:txBody>
      </p:sp>
      <p:sp>
        <p:nvSpPr>
          <p:cNvPr id="5" name="Rounded Rectangle 4"/>
          <p:cNvSpPr/>
          <p:nvPr/>
        </p:nvSpPr>
        <p:spPr>
          <a:xfrm>
            <a:off x="533400" y="1828800"/>
            <a:ext cx="914400" cy="914400"/>
          </a:xfrm>
          <a:prstGeom prst="roundRect">
            <a:avLst/>
          </a:prstGeom>
          <a:solidFill>
            <a:schemeClr val="accent1">
              <a:alpha val="8000"/>
            </a:schemeClr>
          </a:solidFill>
          <a:ln>
            <a:solidFill>
              <a:schemeClr val="accent1">
                <a:shade val="50000"/>
                <a:alpha val="12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t>5% Bound</a:t>
            </a:r>
            <a:endParaRPr lang="en-US" dirty="0"/>
          </a:p>
        </p:txBody>
      </p:sp>
      <p:sp>
        <p:nvSpPr>
          <p:cNvPr id="6" name="Rounded Rectangle 5"/>
          <p:cNvSpPr/>
          <p:nvPr/>
        </p:nvSpPr>
        <p:spPr>
          <a:xfrm>
            <a:off x="533400" y="2811463"/>
            <a:ext cx="914400" cy="29717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t>ERCOT 90</a:t>
            </a:r>
            <a:r>
              <a:rPr lang="en-US" baseline="30000" dirty="0" smtClean="0"/>
              <a:t>th</a:t>
            </a:r>
            <a:r>
              <a:rPr lang="en-US" dirty="0" smtClean="0"/>
              <a:t> percentile Forecast</a:t>
            </a:r>
            <a:endParaRPr lang="en-US" dirty="0"/>
          </a:p>
        </p:txBody>
      </p:sp>
      <p:sp>
        <p:nvSpPr>
          <p:cNvPr id="7" name="Rounded Rectangle 6"/>
          <p:cNvSpPr/>
          <p:nvPr/>
        </p:nvSpPr>
        <p:spPr>
          <a:xfrm>
            <a:off x="1676400" y="3200399"/>
            <a:ext cx="914400" cy="2569415"/>
          </a:xfrm>
          <a:prstGeom prst="roundRect">
            <a:avLst/>
          </a:prstGeom>
          <a:solidFill>
            <a:schemeClr val="tx2">
              <a:lumMod val="75000"/>
              <a:alpha val="12000"/>
            </a:schemeClr>
          </a:solidFill>
          <a:ln>
            <a:solidFill>
              <a:schemeClr val="accent1">
                <a:shade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t>SSWG Load Level</a:t>
            </a:r>
            <a:endParaRPr lang="en-US" dirty="0"/>
          </a:p>
        </p:txBody>
      </p:sp>
      <p:sp>
        <p:nvSpPr>
          <p:cNvPr id="17" name="Rounded Rectangle 16"/>
          <p:cNvSpPr/>
          <p:nvPr/>
        </p:nvSpPr>
        <p:spPr>
          <a:xfrm>
            <a:off x="3581400" y="1828800"/>
            <a:ext cx="914400" cy="914400"/>
          </a:xfrm>
          <a:prstGeom prst="roundRect">
            <a:avLst/>
          </a:prstGeom>
          <a:solidFill>
            <a:schemeClr val="accent1">
              <a:alpha val="11000"/>
            </a:schemeClr>
          </a:solidFill>
          <a:ln>
            <a:solidFill>
              <a:schemeClr val="accent1">
                <a:shade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t>5% Bound</a:t>
            </a:r>
            <a:endParaRPr lang="en-US" dirty="0"/>
          </a:p>
        </p:txBody>
      </p:sp>
      <p:sp>
        <p:nvSpPr>
          <p:cNvPr id="18" name="Rounded Rectangle 17"/>
          <p:cNvSpPr/>
          <p:nvPr/>
        </p:nvSpPr>
        <p:spPr>
          <a:xfrm>
            <a:off x="3581400" y="2811463"/>
            <a:ext cx="914400" cy="2971799"/>
          </a:xfrm>
          <a:prstGeom prst="roundRect">
            <a:avLst/>
          </a:prstGeom>
          <a:solidFill>
            <a:schemeClr val="accent1">
              <a:alpha val="11000"/>
            </a:schemeClr>
          </a:solidFill>
          <a:ln>
            <a:solidFill>
              <a:schemeClr val="accent1">
                <a:shade val="50000"/>
                <a:alpha val="14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t>ERCOT 90</a:t>
            </a:r>
            <a:r>
              <a:rPr lang="en-US" baseline="30000" dirty="0" smtClean="0"/>
              <a:t>th</a:t>
            </a:r>
            <a:r>
              <a:rPr lang="en-US" dirty="0" smtClean="0"/>
              <a:t> percentile Forecast</a:t>
            </a:r>
            <a:endParaRPr lang="en-US" dirty="0"/>
          </a:p>
        </p:txBody>
      </p:sp>
      <p:sp>
        <p:nvSpPr>
          <p:cNvPr id="19" name="Rounded Rectangle 18"/>
          <p:cNvSpPr/>
          <p:nvPr/>
        </p:nvSpPr>
        <p:spPr>
          <a:xfrm>
            <a:off x="4724400" y="2209801"/>
            <a:ext cx="914400" cy="3560014"/>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t>SSWG Load Level</a:t>
            </a:r>
            <a:endParaRPr lang="en-US" dirty="0"/>
          </a:p>
        </p:txBody>
      </p:sp>
      <p:sp>
        <p:nvSpPr>
          <p:cNvPr id="20" name="Rounded Rectangle 19"/>
          <p:cNvSpPr/>
          <p:nvPr/>
        </p:nvSpPr>
        <p:spPr>
          <a:xfrm>
            <a:off x="6858000" y="1828800"/>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t>5% Bound</a:t>
            </a:r>
            <a:endParaRPr lang="en-US" dirty="0"/>
          </a:p>
        </p:txBody>
      </p:sp>
      <p:sp>
        <p:nvSpPr>
          <p:cNvPr id="21" name="Rounded Rectangle 20"/>
          <p:cNvSpPr/>
          <p:nvPr/>
        </p:nvSpPr>
        <p:spPr>
          <a:xfrm>
            <a:off x="6858000" y="2811463"/>
            <a:ext cx="914400" cy="29717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t>ERCOT 90</a:t>
            </a:r>
            <a:r>
              <a:rPr lang="en-US" baseline="30000" dirty="0" smtClean="0"/>
              <a:t>th</a:t>
            </a:r>
            <a:r>
              <a:rPr lang="en-US" dirty="0" smtClean="0"/>
              <a:t> percentile Forecast</a:t>
            </a:r>
            <a:endParaRPr lang="en-US" dirty="0"/>
          </a:p>
        </p:txBody>
      </p:sp>
      <p:sp>
        <p:nvSpPr>
          <p:cNvPr id="22" name="Rounded Rectangle 21"/>
          <p:cNvSpPr/>
          <p:nvPr/>
        </p:nvSpPr>
        <p:spPr>
          <a:xfrm>
            <a:off x="8001000" y="1447801"/>
            <a:ext cx="914400" cy="4322014"/>
          </a:xfrm>
          <a:prstGeom prst="roundRect">
            <a:avLst/>
          </a:prstGeom>
          <a:solidFill>
            <a:schemeClr val="tx2">
              <a:lumMod val="75000"/>
              <a:alpha val="13000"/>
            </a:schemeClr>
          </a:solidFill>
          <a:ln>
            <a:solidFill>
              <a:schemeClr val="accent1">
                <a:shade val="50000"/>
                <a:alpha val="11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t>SSWG Load Level</a:t>
            </a:r>
            <a:endParaRPr lang="en-US" dirty="0"/>
          </a:p>
        </p:txBody>
      </p:sp>
      <p:sp>
        <p:nvSpPr>
          <p:cNvPr id="13" name="Rounded Rectangle 12"/>
          <p:cNvSpPr/>
          <p:nvPr/>
        </p:nvSpPr>
        <p:spPr>
          <a:xfrm>
            <a:off x="8001000" y="1828800"/>
            <a:ext cx="914400" cy="39624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t>SSWG Load Level</a:t>
            </a:r>
            <a:endParaRPr lang="en-US" dirty="0"/>
          </a:p>
        </p:txBody>
      </p:sp>
      <p:cxnSp>
        <p:nvCxnSpPr>
          <p:cNvPr id="14" name="Straight Arrow Connector 13"/>
          <p:cNvCxnSpPr/>
          <p:nvPr/>
        </p:nvCxnSpPr>
        <p:spPr>
          <a:xfrm>
            <a:off x="990600" y="1481931"/>
            <a:ext cx="0" cy="13295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55575" y="1110734"/>
            <a:ext cx="1901825" cy="369332"/>
          </a:xfrm>
          <a:prstGeom prst="rect">
            <a:avLst/>
          </a:prstGeom>
          <a:noFill/>
        </p:spPr>
        <p:txBody>
          <a:bodyPr wrap="square" rtlCol="0">
            <a:spAutoFit/>
          </a:bodyPr>
          <a:lstStyle/>
          <a:p>
            <a:r>
              <a:rPr lang="en-US" dirty="0" smtClean="0"/>
              <a:t>RTP Load Level</a:t>
            </a:r>
            <a:endParaRPr lang="en-US" dirty="0"/>
          </a:p>
        </p:txBody>
      </p:sp>
      <p:cxnSp>
        <p:nvCxnSpPr>
          <p:cNvPr id="16" name="Straight Arrow Connector 15"/>
          <p:cNvCxnSpPr>
            <a:endCxn id="19" idx="0"/>
          </p:cNvCxnSpPr>
          <p:nvPr/>
        </p:nvCxnSpPr>
        <p:spPr>
          <a:xfrm>
            <a:off x="5181600" y="1564203"/>
            <a:ext cx="0" cy="6455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4346575" y="1194871"/>
            <a:ext cx="1901825" cy="369332"/>
          </a:xfrm>
          <a:prstGeom prst="rect">
            <a:avLst/>
          </a:prstGeom>
          <a:noFill/>
        </p:spPr>
        <p:txBody>
          <a:bodyPr wrap="square" rtlCol="0">
            <a:spAutoFit/>
          </a:bodyPr>
          <a:lstStyle/>
          <a:p>
            <a:r>
              <a:rPr lang="en-US" dirty="0" smtClean="0"/>
              <a:t>RTP Load Level</a:t>
            </a:r>
            <a:endParaRPr lang="en-US" dirty="0"/>
          </a:p>
        </p:txBody>
      </p:sp>
      <p:cxnSp>
        <p:nvCxnSpPr>
          <p:cNvPr id="24" name="Straight Arrow Connector 23"/>
          <p:cNvCxnSpPr/>
          <p:nvPr/>
        </p:nvCxnSpPr>
        <p:spPr>
          <a:xfrm>
            <a:off x="8458200" y="1295400"/>
            <a:ext cx="0" cy="5334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7239000" y="914400"/>
            <a:ext cx="1901825" cy="369332"/>
          </a:xfrm>
          <a:prstGeom prst="rect">
            <a:avLst/>
          </a:prstGeom>
          <a:noFill/>
        </p:spPr>
        <p:txBody>
          <a:bodyPr wrap="square" rtlCol="0">
            <a:spAutoFit/>
          </a:bodyPr>
          <a:lstStyle/>
          <a:p>
            <a:r>
              <a:rPr lang="en-US" dirty="0" smtClean="0"/>
              <a:t>RTP Load Level</a:t>
            </a:r>
            <a:endParaRPr lang="en-US" dirty="0"/>
          </a:p>
        </p:txBody>
      </p:sp>
    </p:spTree>
    <p:extLst>
      <p:ext uri="{BB962C8B-B14F-4D97-AF65-F5344CB8AC3E}">
        <p14:creationId xmlns:p14="http://schemas.microsoft.com/office/powerpoint/2010/main" val="17459927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Experience from 2017 Load Forecast Review</a:t>
            </a:r>
            <a:endParaRPr lang="en-US" dirty="0"/>
          </a:p>
        </p:txBody>
      </p:sp>
      <p:sp>
        <p:nvSpPr>
          <p:cNvPr id="3" name="Content Placeholder 2"/>
          <p:cNvSpPr>
            <a:spLocks noGrp="1"/>
          </p:cNvSpPr>
          <p:nvPr>
            <p:ph idx="1"/>
          </p:nvPr>
        </p:nvSpPr>
        <p:spPr>
          <a:xfrm>
            <a:off x="152400" y="1090367"/>
            <a:ext cx="8534400" cy="4853233"/>
          </a:xfrm>
        </p:spPr>
        <p:txBody>
          <a:bodyPr/>
          <a:lstStyle/>
          <a:p>
            <a:r>
              <a:rPr lang="en-US" dirty="0" smtClean="0"/>
              <a:t>What evidence is accepted?</a:t>
            </a:r>
          </a:p>
          <a:p>
            <a:r>
              <a:rPr lang="en-US" dirty="0" smtClean="0"/>
              <a:t>Is there a MW cutoff?</a:t>
            </a:r>
          </a:p>
          <a:p>
            <a:r>
              <a:rPr lang="en-US" dirty="0" smtClean="0"/>
              <a:t>Confidentiality</a:t>
            </a:r>
          </a:p>
          <a:p>
            <a:r>
              <a:rPr lang="en-US" dirty="0" smtClean="0"/>
              <a:t>How will the new loads be handled</a:t>
            </a:r>
          </a:p>
          <a:p>
            <a:r>
              <a:rPr lang="en-US" dirty="0" smtClean="0"/>
              <a:t>Fast growing load area concerns?</a:t>
            </a:r>
          </a:p>
          <a:p>
            <a:r>
              <a:rPr lang="en-US" dirty="0" smtClean="0"/>
              <a:t>Anything TOs can do ahead of time to make this easier</a:t>
            </a:r>
          </a:p>
        </p:txBody>
      </p:sp>
      <p:sp>
        <p:nvSpPr>
          <p:cNvPr id="4" name="Slide Number Placeholder 3"/>
          <p:cNvSpPr>
            <a:spLocks noGrp="1"/>
          </p:cNvSpPr>
          <p:nvPr>
            <p:ph type="sldNum" sz="quarter" idx="4"/>
          </p:nvPr>
        </p:nvSpPr>
        <p:spPr/>
        <p:txBody>
          <a:bodyPr/>
          <a:lstStyle/>
          <a:p>
            <a:fld id="{1D93BD3E-1E9A-4970-A6F7-E7AC52762E0C}" type="slidenum">
              <a:rPr lang="en-US" smtClean="0"/>
              <a:pPr/>
              <a:t>6</a:t>
            </a:fld>
            <a:endParaRPr lang="en-US" dirty="0"/>
          </a:p>
        </p:txBody>
      </p:sp>
    </p:spTree>
    <p:extLst>
      <p:ext uri="{BB962C8B-B14F-4D97-AF65-F5344CB8AC3E}">
        <p14:creationId xmlns:p14="http://schemas.microsoft.com/office/powerpoint/2010/main" val="33817251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 Forecast Review Process</a:t>
            </a:r>
            <a:endParaRPr lang="en-US" dirty="0"/>
          </a:p>
        </p:txBody>
      </p:sp>
      <p:pic>
        <p:nvPicPr>
          <p:cNvPr id="5" name="Content Placeholder 4"/>
          <p:cNvPicPr>
            <a:picLocks noGrp="1" noChangeAspect="1"/>
          </p:cNvPicPr>
          <p:nvPr>
            <p:ph idx="1"/>
          </p:nvPr>
        </p:nvPicPr>
        <p:blipFill>
          <a:blip r:embed="rId3"/>
          <a:stretch>
            <a:fillRect/>
          </a:stretch>
        </p:blipFill>
        <p:spPr>
          <a:xfrm>
            <a:off x="304800" y="1083581"/>
            <a:ext cx="8534400" cy="4819425"/>
          </a:xfrm>
          <a:prstGeom prst="rect">
            <a:avLst/>
          </a:prstGeom>
        </p:spPr>
      </p:pic>
      <p:sp>
        <p:nvSpPr>
          <p:cNvPr id="4" name="Slide Number Placeholder 3"/>
          <p:cNvSpPr>
            <a:spLocks noGrp="1"/>
          </p:cNvSpPr>
          <p:nvPr>
            <p:ph type="sldNum" sz="quarter" idx="4"/>
          </p:nvPr>
        </p:nvSpPr>
        <p:spPr/>
        <p:txBody>
          <a:bodyPr/>
          <a:lstStyle/>
          <a:p>
            <a:fld id="{1D93BD3E-1E9A-4970-A6F7-E7AC52762E0C}" type="slidenum">
              <a:rPr lang="en-US" smtClean="0"/>
              <a:pPr/>
              <a:t>7</a:t>
            </a:fld>
            <a:endParaRPr lang="en-US" dirty="0"/>
          </a:p>
        </p:txBody>
      </p:sp>
    </p:spTree>
    <p:extLst>
      <p:ext uri="{BB962C8B-B14F-4D97-AF65-F5344CB8AC3E}">
        <p14:creationId xmlns:p14="http://schemas.microsoft.com/office/powerpoint/2010/main" val="21644019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 Forecast Review Process</a:t>
            </a:r>
            <a:endParaRPr lang="en-US" dirty="0"/>
          </a:p>
        </p:txBody>
      </p:sp>
      <p:sp>
        <p:nvSpPr>
          <p:cNvPr id="3" name="Content Placeholder 2"/>
          <p:cNvSpPr>
            <a:spLocks noGrp="1"/>
          </p:cNvSpPr>
          <p:nvPr>
            <p:ph idx="1"/>
          </p:nvPr>
        </p:nvSpPr>
        <p:spPr/>
        <p:txBody>
          <a:bodyPr/>
          <a:lstStyle/>
          <a:p>
            <a:r>
              <a:rPr lang="en-US" dirty="0" smtClean="0"/>
              <a:t>Comparison of Load Forecasts</a:t>
            </a:r>
          </a:p>
          <a:p>
            <a:pPr lvl="1"/>
            <a:r>
              <a:rPr lang="en-US" dirty="0" smtClean="0"/>
              <a:t>Weather Zone</a:t>
            </a:r>
          </a:p>
          <a:p>
            <a:pPr lvl="1"/>
            <a:r>
              <a:rPr lang="en-US" dirty="0" smtClean="0"/>
              <a:t>TSP</a:t>
            </a:r>
          </a:p>
          <a:p>
            <a:r>
              <a:rPr lang="en-US" dirty="0" smtClean="0"/>
              <a:t>Required documentation to support the TSPs load forecast</a:t>
            </a:r>
          </a:p>
          <a:p>
            <a:r>
              <a:rPr lang="en-US" dirty="0" smtClean="0"/>
              <a:t>Additional review of load delivery points</a:t>
            </a:r>
          </a:p>
          <a:p>
            <a:r>
              <a:rPr lang="en-US" dirty="0" smtClean="0"/>
              <a:t>Example</a:t>
            </a:r>
          </a:p>
          <a:p>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8</a:t>
            </a:fld>
            <a:endParaRPr lang="en-US" dirty="0"/>
          </a:p>
        </p:txBody>
      </p:sp>
    </p:spTree>
    <p:extLst>
      <p:ext uri="{BB962C8B-B14F-4D97-AF65-F5344CB8AC3E}">
        <p14:creationId xmlns:p14="http://schemas.microsoft.com/office/powerpoint/2010/main" val="17366208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19481996"/>
      </p:ext>
    </p:extLst>
  </p:cSld>
  <p:clrMapOvr>
    <a:masterClrMapping/>
  </p:clrMapOvr>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0" ma:contentTypeDescription="Create a new document." ma:contentTypeScope="" ma:versionID="2e49056469cb591c67c33c10da96a07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7D44DB-2AE0-4249-B147-A7557EC862F7}">
  <ds:schemaRefs>
    <ds:schemaRef ds:uri="http://schemas.microsoft.com/office/2006/documentManagement/types"/>
    <ds:schemaRef ds:uri="http://purl.org/dc/dcmitype/"/>
    <ds:schemaRef ds:uri="http://purl.org/dc/terms/"/>
    <ds:schemaRef ds:uri="http://purl.org/dc/elements/1.1/"/>
    <ds:schemaRef ds:uri="c34af464-7aa1-4edd-9be4-83dffc1cb926"/>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C215A72-787F-41D3-8B2A-EB6708CB3E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A625DC4-75AC-4019-A9C6-4DC532EFDC2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4612</TotalTime>
  <Words>1188</Words>
  <Application>Microsoft Office PowerPoint</Application>
  <PresentationFormat>On-screen Show (4:3)</PresentationFormat>
  <Paragraphs>172</Paragraphs>
  <Slides>29</Slides>
  <Notes>1</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29</vt:i4>
      </vt:variant>
    </vt:vector>
  </HeadingPairs>
  <TitlesOfParts>
    <vt:vector size="35" baseType="lpstr">
      <vt:lpstr>Arial</vt:lpstr>
      <vt:lpstr>Calibri</vt:lpstr>
      <vt:lpstr>1_Custom Design</vt:lpstr>
      <vt:lpstr>Office Theme</vt:lpstr>
      <vt:lpstr>Custom Design</vt:lpstr>
      <vt:lpstr>1_Office Theme</vt:lpstr>
      <vt:lpstr>PowerPoint Presentation</vt:lpstr>
      <vt:lpstr>Agenda</vt:lpstr>
      <vt:lpstr>Background</vt:lpstr>
      <vt:lpstr>Load Forecast Review Process</vt:lpstr>
      <vt:lpstr>RTP/Tier 1 Load Level</vt:lpstr>
      <vt:lpstr>Experience from 2017 Load Forecast Review</vt:lpstr>
      <vt:lpstr>Load Forecast Review Process</vt:lpstr>
      <vt:lpstr>Load Forecast Review Process</vt:lpstr>
      <vt:lpstr>PowerPoint Presentation</vt:lpstr>
      <vt:lpstr>Load Forecast Comparison</vt:lpstr>
      <vt:lpstr>Load Forecast Comparison</vt:lpstr>
      <vt:lpstr>PowerPoint Presentation</vt:lpstr>
      <vt:lpstr>Load Forecast Comparison</vt:lpstr>
      <vt:lpstr>Required Documentation</vt:lpstr>
      <vt:lpstr>Review New Load Additions</vt:lpstr>
      <vt:lpstr>Review New Load Additions</vt:lpstr>
      <vt:lpstr>Review New Load Additions</vt:lpstr>
      <vt:lpstr>Review New Load Additions</vt:lpstr>
      <vt:lpstr>Review New Load Additions</vt:lpstr>
      <vt:lpstr>Conclusion</vt:lpstr>
      <vt:lpstr>Schedule and Timeline for RTP loads</vt:lpstr>
      <vt:lpstr>Tier 1 related load reviews</vt:lpstr>
      <vt:lpstr>Next steps</vt:lpstr>
      <vt:lpstr>Questions</vt:lpstr>
      <vt:lpstr>PowerPoint Presentation</vt:lpstr>
      <vt:lpstr>Bounded higher-of methodology (Conceptual)</vt:lpstr>
      <vt:lpstr>Load review process (Conceptual)</vt:lpstr>
      <vt:lpstr>Planning Guide 3.17 Reference</vt:lpstr>
      <vt:lpstr>Planning Guide 3.17 Reference (Cont.)</vt:lpstr>
    </vt:vector>
  </TitlesOfParts>
  <Company>The Electric Reliability Council of Texas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Opheim, Calvin</cp:lastModifiedBy>
  <cp:revision>129</cp:revision>
  <cp:lastPrinted>2016-01-21T20:53:15Z</cp:lastPrinted>
  <dcterms:created xsi:type="dcterms:W3CDTF">2016-01-21T15:20:31Z</dcterms:created>
  <dcterms:modified xsi:type="dcterms:W3CDTF">2017-08-21T13:18:52Z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ies>
</file>