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9"/>
  </p:notesMasterIdLst>
  <p:handoutMasterIdLst>
    <p:handoutMasterId r:id="rId20"/>
  </p:handoutMasterIdLst>
  <p:sldIdLst>
    <p:sldId id="260" r:id="rId7"/>
    <p:sldId id="293" r:id="rId8"/>
    <p:sldId id="295" r:id="rId9"/>
    <p:sldId id="296" r:id="rId10"/>
    <p:sldId id="291" r:id="rId11"/>
    <p:sldId id="297" r:id="rId12"/>
    <p:sldId id="299" r:id="rId13"/>
    <p:sldId id="300" r:id="rId14"/>
    <p:sldId id="292" r:id="rId15"/>
    <p:sldId id="302" r:id="rId16"/>
    <p:sldId id="282" r:id="rId17"/>
    <p:sldId id="281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0742359-91D9-428B-9D45-B16091FF240E}">
          <p14:sldIdLst>
            <p14:sldId id="260"/>
            <p14:sldId id="293"/>
            <p14:sldId id="295"/>
            <p14:sldId id="296"/>
            <p14:sldId id="291"/>
            <p14:sldId id="297"/>
            <p14:sldId id="299"/>
            <p14:sldId id="300"/>
          </p14:sldIdLst>
        </p14:section>
        <p14:section name="Dynamics" id="{067B9F4B-9662-4F10-B57C-CD0CF11AD65B}">
          <p14:sldIdLst>
            <p14:sldId id="292"/>
            <p14:sldId id="302"/>
            <p14:sldId id="282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nanam, Gnanaprabhu" initials="GG" lastIdx="1" clrIdx="0">
    <p:extLst>
      <p:ext uri="{19B8F6BF-5375-455C-9EA6-DF929625EA0E}">
        <p15:presenceInfo xmlns:p15="http://schemas.microsoft.com/office/powerpoint/2012/main" userId="S-1-5-21-639947351-343809578-3807592339-2751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C9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01" autoAdjust="0"/>
  </p:normalViewPr>
  <p:slideViewPr>
    <p:cSldViewPr showGuides="1"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0256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1792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7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2400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ontent/wcm/current_guides/53526/04_050115.doc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33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400" b="1" dirty="0" smtClean="0"/>
              <a:t>Freeport Area Master Plan Project - </a:t>
            </a:r>
          </a:p>
          <a:p>
            <a:r>
              <a:rPr lang="en-US" altLang="en-US" sz="2400" b="1" dirty="0" smtClean="0"/>
              <a:t>ERCOT Independent Review Update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August 22, 2017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Analysis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534400" cy="5257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1800" dirty="0" smtClean="0"/>
              <a:t>Phase I: 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VSAT analysis with SSWG contingencies + project contingencies submitted by CNP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P1, P2,P4,P5 and P7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Filtering based on top limiting contingencies from voltage stability standpoint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Convert and generate P3, P6 contingencies based on filtered set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1800" dirty="0" smtClean="0"/>
              <a:t>Phase II: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Transient study for events: VSAT analysis + CNP list + SSWG converted contingencies (Study area)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Monitor bus Transient Voltage Recovery and relay trip events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endParaRPr lang="en-US" sz="1400" dirty="0" smtClean="0"/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endParaRPr lang="en-US" sz="1400" dirty="0" smtClean="0"/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endParaRPr lang="en-US" sz="1400" dirty="0" smtClean="0"/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endParaRPr lang="en-US" sz="1400" dirty="0" smtClean="0"/>
          </a:p>
          <a:p>
            <a:pPr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endParaRPr lang="en-US" sz="1800" dirty="0" smtClean="0"/>
          </a:p>
          <a:p>
            <a:pPr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endParaRPr lang="en-US" sz="1800" dirty="0" smtClean="0"/>
          </a:p>
          <a:p>
            <a:pPr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endParaRPr lang="en-US" sz="1800" dirty="0" smtClean="0"/>
          </a:p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endParaRPr lang="en-US" sz="1800" dirty="0" smtClean="0"/>
          </a:p>
          <a:p>
            <a:pPr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endParaRPr lang="en-US" sz="1800" dirty="0" smtClean="0"/>
          </a:p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endParaRPr lang="en-US" sz="1700" dirty="0" smtClean="0"/>
          </a:p>
          <a:p>
            <a:pPr lvl="1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74592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" y="990600"/>
            <a:ext cx="8534400" cy="4572000"/>
          </a:xfrm>
        </p:spPr>
        <p:txBody>
          <a:bodyPr/>
          <a:lstStyle/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1800" dirty="0" smtClean="0"/>
              <a:t>Complete the Steady State and Dynamic Stability </a:t>
            </a:r>
            <a:r>
              <a:rPr lang="en-US" sz="1800" dirty="0"/>
              <a:t>A</a:t>
            </a:r>
            <a:r>
              <a:rPr lang="en-US" sz="1800" dirty="0" smtClean="0"/>
              <a:t>nalysis</a:t>
            </a: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1800" dirty="0" smtClean="0"/>
              <a:t>Identify and evaluate project alternatives </a:t>
            </a: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1800" dirty="0" smtClean="0"/>
              <a:t>Sensitivity Analysis</a:t>
            </a:r>
          </a:p>
          <a:p>
            <a:pPr marL="742950" lvl="2" indent="-342900">
              <a:spcBef>
                <a:spcPts val="0"/>
              </a:spcBef>
              <a:spcAft>
                <a:spcPts val="1200"/>
              </a:spcAft>
            </a:pPr>
            <a:r>
              <a:rPr lang="en-US" sz="1800" dirty="0" smtClean="0"/>
              <a:t>Higher Load (potential loads)</a:t>
            </a:r>
            <a:endParaRPr lang="en-US" sz="1800" dirty="0"/>
          </a:p>
          <a:p>
            <a:pPr marL="742950" lvl="2" indent="-342900">
              <a:spcBef>
                <a:spcPts val="0"/>
              </a:spcBef>
              <a:spcAft>
                <a:spcPts val="1200"/>
              </a:spcAft>
            </a:pPr>
            <a:r>
              <a:rPr lang="en-US" sz="1800" dirty="0" smtClean="0"/>
              <a:t>PGRR0042-Generator </a:t>
            </a:r>
            <a:r>
              <a:rPr lang="en-US" sz="1800" dirty="0"/>
              <a:t>additions with Signed Interconnection Agreements </a:t>
            </a:r>
            <a:r>
              <a:rPr lang="en-US" sz="1800" dirty="0" smtClean="0"/>
              <a:t>that </a:t>
            </a:r>
            <a:r>
              <a:rPr lang="en-US" sz="1800" dirty="0"/>
              <a:t>DO NOT meet Planning Guide Section 6.9 criteria in study </a:t>
            </a:r>
            <a:r>
              <a:rPr lang="en-US" sz="1800" dirty="0" smtClean="0"/>
              <a:t>region</a:t>
            </a:r>
            <a:endParaRPr lang="en-US" sz="1800" dirty="0"/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1800" dirty="0" smtClean="0"/>
              <a:t>Tentative Timeline </a:t>
            </a:r>
          </a:p>
          <a:p>
            <a:pPr marL="685800" lvl="2" indent="-285750">
              <a:spcBef>
                <a:spcPts val="0"/>
              </a:spcBef>
              <a:spcAft>
                <a:spcPts val="1200"/>
              </a:spcAft>
            </a:pPr>
            <a:r>
              <a:rPr lang="en-US" sz="1800" dirty="0" smtClean="0"/>
              <a:t>Final EIR update to RPG – September</a:t>
            </a:r>
            <a:endParaRPr lang="en-US" sz="1800" dirty="0"/>
          </a:p>
          <a:p>
            <a:pPr marL="685800" lvl="2" indent="-285750">
              <a:spcBef>
                <a:spcPts val="0"/>
              </a:spcBef>
              <a:spcAft>
                <a:spcPts val="1200"/>
              </a:spcAft>
            </a:pPr>
            <a:r>
              <a:rPr lang="en-US" sz="1800" dirty="0" smtClean="0"/>
              <a:t>EIR recommendation to TAC – September</a:t>
            </a:r>
            <a:endParaRPr lang="en-US" sz="1800" dirty="0"/>
          </a:p>
          <a:p>
            <a:pPr marL="685800" lvl="2" indent="-285750">
              <a:spcBef>
                <a:spcPts val="0"/>
              </a:spcBef>
              <a:spcAft>
                <a:spcPts val="1200"/>
              </a:spcAft>
            </a:pPr>
            <a:r>
              <a:rPr lang="en-US" sz="1800" dirty="0" smtClean="0"/>
              <a:t>BOD Endorsement – October</a:t>
            </a:r>
            <a:endParaRPr lang="en-US" sz="1800" dirty="0"/>
          </a:p>
          <a:p>
            <a:pPr marL="742950" lvl="2" indent="-342900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endParaRPr lang="en-US" sz="1400" dirty="0"/>
          </a:p>
          <a:p>
            <a:pPr marL="457200" lvl="1" indent="-342900">
              <a:lnSpc>
                <a:spcPct val="200000"/>
              </a:lnSpc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endParaRPr lang="en-US" sz="1800" dirty="0" smtClean="0"/>
          </a:p>
          <a:p>
            <a:pPr marL="457200" lvl="1" indent="-342900">
              <a:lnSpc>
                <a:spcPct val="200000"/>
              </a:lnSpc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99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534400" cy="5615233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16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1">
                    <a:lumMod val="20000"/>
                    <a:lumOff val="80000"/>
                  </a:schemeClr>
                </a:solidFill>
              </a:rPr>
              <a:t>?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94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>
            <a:normAutofit/>
          </a:bodyPr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6" name="Text Placeholder 1"/>
          <p:cNvSpPr txBox="1">
            <a:spLocks/>
          </p:cNvSpPr>
          <p:nvPr/>
        </p:nvSpPr>
        <p:spPr bwMode="auto">
          <a:xfrm>
            <a:off x="457200" y="762000"/>
            <a:ext cx="8229600" cy="5544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857250" lvl="2" indent="0">
              <a:spcBef>
                <a:spcPts val="600"/>
              </a:spcBef>
              <a:buNone/>
            </a:pPr>
            <a:endParaRPr lang="en-US" sz="800" kern="0" dirty="0" smtClean="0"/>
          </a:p>
          <a:p>
            <a:pPr marL="0" indent="0" algn="just">
              <a:spcBef>
                <a:spcPts val="0"/>
              </a:spcBef>
              <a:spcAft>
                <a:spcPts val="2400"/>
              </a:spcAft>
              <a:buNone/>
            </a:pPr>
            <a:r>
              <a:rPr lang="en-US" sz="1800" dirty="0" smtClean="0"/>
              <a:t>CenterPoint submitted Freeport Masterplan Project for </a:t>
            </a:r>
            <a:r>
              <a:rPr lang="en-US" sz="1800" dirty="0"/>
              <a:t>Regional Planning Group </a:t>
            </a:r>
            <a:r>
              <a:rPr lang="en-US" sz="1800" dirty="0" smtClean="0"/>
              <a:t>review. </a:t>
            </a:r>
            <a:r>
              <a:rPr lang="en-US" sz="1800" dirty="0"/>
              <a:t>This is a Tier 1 project that is estimated to cost </a:t>
            </a:r>
            <a:r>
              <a:rPr lang="en-US" sz="1800" dirty="0" smtClean="0"/>
              <a:t>$246.7 </a:t>
            </a:r>
            <a:r>
              <a:rPr lang="en-US" sz="1800" dirty="0"/>
              <a:t>million. </a:t>
            </a:r>
            <a:r>
              <a:rPr lang="en-US" sz="1800" dirty="0" smtClean="0"/>
              <a:t> 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700" dirty="0" smtClean="0"/>
              <a:t>Proposed for 2019 – 2021 timeframe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700" dirty="0" smtClean="0"/>
              <a:t>To serve new committed loads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700" dirty="0" smtClean="0"/>
              <a:t>Reliability Issues</a:t>
            </a:r>
          </a:p>
          <a:p>
            <a:pPr lvl="2">
              <a:spcBef>
                <a:spcPts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1600" dirty="0" smtClean="0"/>
              <a:t>Severe </a:t>
            </a:r>
            <a:r>
              <a:rPr lang="en-US" sz="1600" dirty="0"/>
              <a:t>l</a:t>
            </a:r>
            <a:r>
              <a:rPr lang="en-US" sz="1600" dirty="0" smtClean="0"/>
              <a:t>ow voltages</a:t>
            </a:r>
          </a:p>
          <a:p>
            <a:pPr lvl="2">
              <a:spcBef>
                <a:spcPts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1600" dirty="0" smtClean="0"/>
              <a:t>Overloads</a:t>
            </a:r>
          </a:p>
          <a:p>
            <a:pPr lvl="2">
              <a:spcBef>
                <a:spcPts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1600" dirty="0" smtClean="0"/>
              <a:t>Difficulty of maintenance outage </a:t>
            </a:r>
            <a:r>
              <a:rPr lang="en-US" sz="1600" dirty="0"/>
              <a:t>s</a:t>
            </a:r>
            <a:r>
              <a:rPr lang="en-US" sz="1600" dirty="0" smtClean="0"/>
              <a:t>cheduling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700" dirty="0" smtClean="0"/>
              <a:t>Provide Operational Flexibility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spcAft>
                <a:spcPts val="2400"/>
              </a:spcAft>
              <a:buNone/>
            </a:pPr>
            <a:endParaRPr lang="en-US" dirty="0"/>
          </a:p>
          <a:p>
            <a:pPr marL="0" indent="0">
              <a:spcBef>
                <a:spcPts val="600"/>
              </a:spcBef>
              <a:buNone/>
            </a:pPr>
            <a:endParaRPr lang="en-US" kern="0" dirty="0" smtClean="0"/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q"/>
            </a:pPr>
            <a:endParaRPr lang="en-US" kern="0" dirty="0" smtClean="0"/>
          </a:p>
          <a:p>
            <a:pPr marL="0" indent="0">
              <a:buNone/>
            </a:pPr>
            <a:endParaRPr lang="en-US" kern="0" dirty="0" smtClean="0"/>
          </a:p>
          <a:p>
            <a:endParaRPr lang="en-US" kern="0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2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3458" y="233362"/>
            <a:ext cx="8458200" cy="479425"/>
          </a:xfrm>
        </p:spPr>
        <p:txBody>
          <a:bodyPr>
            <a:normAutofit fontScale="90000"/>
          </a:bodyPr>
          <a:lstStyle/>
          <a:p>
            <a:r>
              <a:rPr lang="en-US" dirty="0"/>
              <a:t>Study Assumptions</a:t>
            </a:r>
          </a:p>
        </p:txBody>
      </p:sp>
      <p:sp>
        <p:nvSpPr>
          <p:cNvPr id="6" name="Text Placeholder 1"/>
          <p:cNvSpPr txBox="1">
            <a:spLocks/>
          </p:cNvSpPr>
          <p:nvPr/>
        </p:nvSpPr>
        <p:spPr bwMode="auto">
          <a:xfrm>
            <a:off x="497758" y="754062"/>
            <a:ext cx="8229600" cy="572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857250" lvl="2" indent="0">
              <a:spcBef>
                <a:spcPts val="600"/>
              </a:spcBef>
              <a:buNone/>
            </a:pPr>
            <a:endParaRPr lang="en-US" sz="500" kern="0" dirty="0" smtClean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700" dirty="0" smtClean="0"/>
              <a:t>Steady-State Study Case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1700" b="0" dirty="0" smtClean="0"/>
              <a:t>Constructed from latest 17RTP reliability </a:t>
            </a:r>
            <a:r>
              <a:rPr lang="en-US" sz="1700" b="0" dirty="0"/>
              <a:t>cases </a:t>
            </a:r>
            <a:r>
              <a:rPr lang="en-US" sz="1700" b="0" dirty="0" smtClean="0"/>
              <a:t>2019, 2020 and 2022 summer peak EC base cases (2017 June MIS posting)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1700" b="0" dirty="0" smtClean="0"/>
              <a:t>Study Region will consist of Coast Weather Zone with focus on Freeport Area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1700" b="0" dirty="0" smtClean="0"/>
              <a:t>Transmission </a:t>
            </a:r>
            <a:r>
              <a:rPr lang="en-US" sz="1700" b="0" dirty="0"/>
              <a:t>Projects expected to be in-service within the study region by </a:t>
            </a:r>
            <a:r>
              <a:rPr lang="en-US" sz="1700" b="0" dirty="0" smtClean="0"/>
              <a:t>2019, 2020 </a:t>
            </a:r>
            <a:r>
              <a:rPr lang="en-US" sz="1700" b="0" dirty="0"/>
              <a:t>and 2022 at the time of the study </a:t>
            </a:r>
            <a:r>
              <a:rPr lang="en-US" sz="1700" b="0" dirty="0" smtClean="0"/>
              <a:t>were added </a:t>
            </a:r>
            <a:r>
              <a:rPr lang="en-US" sz="1700" b="0" dirty="0"/>
              <a:t>to the </a:t>
            </a:r>
            <a:r>
              <a:rPr lang="en-US" sz="1700" b="0" dirty="0" smtClean="0"/>
              <a:t>cases</a:t>
            </a:r>
          </a:p>
          <a:p>
            <a:pPr lvl="2" algn="just">
              <a:spcBef>
                <a:spcPts val="600"/>
              </a:spcBef>
              <a:spcAft>
                <a:spcPts val="600"/>
              </a:spcAft>
            </a:pPr>
            <a:r>
              <a:rPr lang="en-US" sz="1700" b="0" dirty="0" smtClean="0"/>
              <a:t>PH </a:t>
            </a:r>
            <a:r>
              <a:rPr lang="en-US" sz="1700" b="0" dirty="0" smtClean="0"/>
              <a:t>Robinson 800 MVA autotransformer addition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1700" b="0" dirty="0" smtClean="0"/>
              <a:t>RTP reliability projects in the study region that are not approved were backed out</a:t>
            </a:r>
          </a:p>
          <a:p>
            <a:pPr lvl="2" algn="just">
              <a:spcBef>
                <a:spcPts val="600"/>
              </a:spcBef>
              <a:spcAft>
                <a:spcPts val="600"/>
              </a:spcAft>
            </a:pPr>
            <a:r>
              <a:rPr lang="en-US" sz="1700" b="0" dirty="0" smtClean="0"/>
              <a:t>Freeport </a:t>
            </a:r>
            <a:r>
              <a:rPr lang="en-US" sz="1700" b="0" dirty="0" smtClean="0"/>
              <a:t>‘Bridge the Gap Upgrades’; Bailey to Jones Creek 345 kV double </a:t>
            </a:r>
            <a:r>
              <a:rPr lang="en-US" sz="1700" b="0" dirty="0" smtClean="0"/>
              <a:t>circuits</a:t>
            </a:r>
            <a:endParaRPr lang="en-US" sz="1700" b="0" dirty="0"/>
          </a:p>
          <a:p>
            <a:pPr algn="just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1700" b="0" dirty="0" smtClean="0"/>
              <a:t>Total Freeport Area Load (Industrial + Distribution) modeled in the study cases are 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endParaRPr lang="en-US" dirty="0"/>
          </a:p>
          <a:p>
            <a:pPr marL="457200" lvl="1" indent="0">
              <a:spcBef>
                <a:spcPts val="0"/>
              </a:spcBef>
              <a:spcAft>
                <a:spcPts val="2400"/>
              </a:spcAft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endParaRPr lang="en-US" sz="1500" b="0" i="1" dirty="0" smtClean="0"/>
          </a:p>
          <a:p>
            <a:pPr marL="0" indent="0">
              <a:spcBef>
                <a:spcPts val="600"/>
              </a:spcBef>
              <a:buNone/>
            </a:pPr>
            <a:endParaRPr lang="en-US" sz="1500" b="0" i="1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en-US" sz="1500" b="0" i="1" dirty="0" smtClean="0"/>
              <a:t>*Based on the in-service date of Oct 1</a:t>
            </a:r>
            <a:r>
              <a:rPr lang="en-US" sz="1500" b="0" i="1" baseline="30000" dirty="0" smtClean="0"/>
              <a:t>st</a:t>
            </a:r>
            <a:r>
              <a:rPr lang="en-US" sz="1500" b="0" i="1" dirty="0" smtClean="0"/>
              <a:t>, 2019 Cortez </a:t>
            </a:r>
            <a:r>
              <a:rPr lang="en-US" sz="1500" b="0" i="1" dirty="0"/>
              <a:t>and </a:t>
            </a:r>
            <a:r>
              <a:rPr lang="en-US" sz="1500" b="0" i="1" dirty="0" smtClean="0"/>
              <a:t>Levee Phase-3 loads (265 MW) are modeled only 2020 and onwards.</a:t>
            </a:r>
            <a:endParaRPr lang="en-US" sz="1500" b="0" i="1" dirty="0"/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q"/>
            </a:pPr>
            <a:endParaRPr lang="en-US" kern="0" dirty="0" smtClean="0"/>
          </a:p>
          <a:p>
            <a:pPr marL="0" indent="0">
              <a:buNone/>
            </a:pPr>
            <a:endParaRPr lang="en-US" kern="0" dirty="0" smtClean="0"/>
          </a:p>
          <a:p>
            <a:endParaRPr lang="en-US" kern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2017667"/>
              </p:ext>
            </p:extLst>
          </p:nvPr>
        </p:nvGraphicFramePr>
        <p:xfrm>
          <a:off x="2667000" y="4343400"/>
          <a:ext cx="3731342" cy="144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9742"/>
                <a:gridCol w="1991600"/>
              </a:tblGrid>
              <a:tr h="36195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YEAR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TOTAL LOAD, IN MW</a:t>
                      </a:r>
                      <a:endParaRPr lang="en-US" sz="1400" dirty="0"/>
                    </a:p>
                  </a:txBody>
                  <a:tcPr/>
                </a:tc>
              </a:tr>
              <a:tr h="36195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2019*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1979</a:t>
                      </a:r>
                      <a:endParaRPr lang="en-US" sz="1400" dirty="0"/>
                    </a:p>
                  </a:txBody>
                  <a:tcPr/>
                </a:tc>
              </a:tr>
              <a:tr h="36195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2254</a:t>
                      </a:r>
                    </a:p>
                  </a:txBody>
                  <a:tcPr/>
                </a:tc>
              </a:tr>
              <a:tr h="36195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2022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2275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093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Contingencies and Criteria </a:t>
            </a:r>
            <a:endParaRPr lang="en-US" dirty="0"/>
          </a:p>
        </p:txBody>
      </p:sp>
      <p:sp>
        <p:nvSpPr>
          <p:cNvPr id="6" name="Text Placeholder 1"/>
          <p:cNvSpPr txBox="1">
            <a:spLocks/>
          </p:cNvSpPr>
          <p:nvPr/>
        </p:nvSpPr>
        <p:spPr bwMode="auto">
          <a:xfrm>
            <a:off x="457200" y="820396"/>
            <a:ext cx="82296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800" dirty="0" smtClean="0"/>
              <a:t>Initial Steady-State Reliability Analysis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dirty="0" smtClean="0"/>
              <a:t>Contingencies for Study Region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NERC TPL-001-4 </a:t>
            </a:r>
            <a:r>
              <a:rPr lang="en-US" sz="1600" dirty="0"/>
              <a:t>and ERCOT Planning Criteria </a:t>
            </a:r>
            <a:r>
              <a:rPr lang="en-US" sz="1600" dirty="0" smtClean="0"/>
              <a:t>(</a:t>
            </a:r>
            <a:r>
              <a:rPr lang="en-US" sz="1600" u="sng" dirty="0">
                <a:hlinkClick r:id="rId3"/>
              </a:rPr>
              <a:t>http://</a:t>
            </a:r>
            <a:r>
              <a:rPr lang="en-US" sz="1600" u="sng" dirty="0" smtClean="0">
                <a:hlinkClick r:id="rId3"/>
              </a:rPr>
              <a:t>www.ercot.com/content/wcm/current_guides/53526/04_050115.doc</a:t>
            </a:r>
            <a:r>
              <a:rPr lang="en-US" sz="1600" u="sng" dirty="0" smtClean="0"/>
              <a:t> </a:t>
            </a:r>
            <a:r>
              <a:rPr lang="en-US" sz="1600" dirty="0" smtClean="0"/>
              <a:t>): </a:t>
            </a:r>
            <a:endParaRPr lang="en-US" sz="1600" dirty="0"/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1600" dirty="0"/>
              <a:t>P0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1600" dirty="0" smtClean="0"/>
              <a:t>P1-1</a:t>
            </a:r>
            <a:r>
              <a:rPr lang="en-US" sz="1600" dirty="0"/>
              <a:t>, </a:t>
            </a:r>
            <a:r>
              <a:rPr lang="en-US" sz="1600" dirty="0" smtClean="0"/>
              <a:t>P1-2, P1-3,</a:t>
            </a:r>
            <a:r>
              <a:rPr lang="en-US" sz="1600" dirty="0"/>
              <a:t> </a:t>
            </a:r>
            <a:r>
              <a:rPr lang="en-US" sz="1600" dirty="0" smtClean="0"/>
              <a:t>P1-4, 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1600" dirty="0" smtClean="0"/>
              <a:t>P2-1, P2-2, P2-3 (All EHV only)</a:t>
            </a:r>
            <a:endParaRPr lang="en-US" sz="1600" dirty="0"/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1600" dirty="0" smtClean="0"/>
              <a:t>P3-1, P3-2, P3-3, P3-4, G-1+P7 {G-1 </a:t>
            </a:r>
            <a:r>
              <a:rPr lang="en-US" sz="1600" dirty="0"/>
              <a:t>worst case </a:t>
            </a:r>
            <a:r>
              <a:rPr lang="en-US" sz="1600" dirty="0" smtClean="0"/>
              <a:t>only}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1600" dirty="0" smtClean="0"/>
              <a:t>P4-1, P4-2, P4-3, P4-4, P4-5 (All EHV only)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1600" dirty="0" smtClean="0"/>
              <a:t>P5-1, P5-2, P5-3, P5-4, P5-5 (All EHV only)</a:t>
            </a:r>
            <a:endParaRPr lang="en-US" sz="1600" dirty="0"/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1600" dirty="0" smtClean="0"/>
              <a:t>P6:    X-1 </a:t>
            </a:r>
            <a:r>
              <a:rPr lang="en-US" sz="1600" dirty="0"/>
              <a:t>+ </a:t>
            </a:r>
            <a:r>
              <a:rPr lang="en-US" sz="1600" dirty="0" smtClean="0"/>
              <a:t>(P1-1, P1-2, P1-3, P1-4, P7-1) {X-1 </a:t>
            </a:r>
            <a:r>
              <a:rPr lang="en-US" sz="1600" dirty="0"/>
              <a:t>is 345 kV Auto </a:t>
            </a:r>
            <a:r>
              <a:rPr lang="en-US" sz="1600" dirty="0" smtClean="0"/>
              <a:t>outages}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1600" dirty="0" smtClean="0"/>
              <a:t>P7-1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dirty="0" smtClean="0"/>
              <a:t>Criteria</a:t>
            </a:r>
            <a:r>
              <a:rPr lang="en-US" sz="2400" dirty="0"/>
              <a:t>:</a:t>
            </a:r>
          </a:p>
          <a:p>
            <a:pPr lvl="2"/>
            <a:r>
              <a:rPr lang="en-US" sz="1600" dirty="0"/>
              <a:t>Thermal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1600" dirty="0"/>
              <a:t>Monitor all transmission lines and transformers in study region (excluding </a:t>
            </a:r>
            <a:r>
              <a:rPr lang="en-US" sz="1600" dirty="0" smtClean="0"/>
              <a:t>GSU and PUNs)</a:t>
            </a:r>
            <a:endParaRPr lang="en-US" sz="1600" dirty="0"/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1600" dirty="0"/>
              <a:t>Use Rate A for Normal Conditions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1600" dirty="0"/>
              <a:t>Use Rate B for Emergency Conditions</a:t>
            </a:r>
          </a:p>
          <a:p>
            <a:pPr lvl="2"/>
            <a:r>
              <a:rPr lang="en-US" sz="1600" dirty="0"/>
              <a:t>Voltages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1600" dirty="0"/>
              <a:t>Monitor all busses </a:t>
            </a:r>
            <a:r>
              <a:rPr lang="en-US" sz="1600" dirty="0" smtClean="0"/>
              <a:t>100 </a:t>
            </a:r>
            <a:r>
              <a:rPr lang="en-US" sz="1600" dirty="0"/>
              <a:t>kV and above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1600" dirty="0"/>
              <a:t>0.95 &lt; 1.05 Normal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1600" dirty="0" smtClean="0"/>
              <a:t>0.92 </a:t>
            </a:r>
            <a:r>
              <a:rPr lang="en-US" sz="1600" dirty="0"/>
              <a:t>&lt; 1.05 </a:t>
            </a:r>
            <a:r>
              <a:rPr lang="en-US" sz="1600" dirty="0" smtClean="0"/>
              <a:t>Emergency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1600" dirty="0" smtClean="0"/>
              <a:t>Voltage deviations exceeding 8% on non-radial load busses</a:t>
            </a:r>
          </a:p>
          <a:p>
            <a:pPr lvl="3">
              <a:buFont typeface="Courier New" panose="02070309020205020404" pitchFamily="49" charset="0"/>
              <a:buChar char="o"/>
            </a:pPr>
            <a:endParaRPr lang="en-US" sz="1400" dirty="0"/>
          </a:p>
          <a:p>
            <a:pPr marL="0" indent="0">
              <a:spcBef>
                <a:spcPts val="600"/>
              </a:spcBef>
              <a:buNone/>
            </a:pPr>
            <a:endParaRPr lang="en-US" kern="0" dirty="0" smtClean="0"/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q"/>
            </a:pPr>
            <a:endParaRPr lang="en-US" kern="0" dirty="0" smtClean="0"/>
          </a:p>
          <a:p>
            <a:pPr marL="0" indent="0">
              <a:buNone/>
            </a:pPr>
            <a:endParaRPr lang="en-US" kern="0" dirty="0" smtClean="0"/>
          </a:p>
          <a:p>
            <a:endParaRPr lang="en-US" kern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05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763000" cy="1143000"/>
          </a:xfrm>
        </p:spPr>
        <p:txBody>
          <a:bodyPr/>
          <a:lstStyle/>
          <a:p>
            <a:r>
              <a:rPr lang="en-US" dirty="0"/>
              <a:t>Preliminary </a:t>
            </a:r>
            <a:r>
              <a:rPr lang="en-US" dirty="0" smtClean="0"/>
              <a:t>Results </a:t>
            </a:r>
            <a:r>
              <a:rPr lang="en-US" dirty="0"/>
              <a:t>– </a:t>
            </a:r>
            <a:r>
              <a:rPr lang="en-US" dirty="0" smtClean="0"/>
              <a:t>2019 Study Case Violations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90368"/>
            <a:ext cx="8610600" cy="4319832"/>
          </a:xfrm>
        </p:spPr>
        <p:txBody>
          <a:bodyPr/>
          <a:lstStyle/>
          <a:p>
            <a:pPr marL="114300" indent="0">
              <a:buNone/>
            </a:pPr>
            <a:r>
              <a:rPr lang="en-US" sz="2000" dirty="0" smtClean="0"/>
              <a:t>Initial Steady State Contingency </a:t>
            </a:r>
            <a:r>
              <a:rPr lang="en-US" sz="2000" dirty="0"/>
              <a:t>A</a:t>
            </a:r>
            <a:r>
              <a:rPr lang="en-US" sz="2000" dirty="0" smtClean="0"/>
              <a:t>nalysis -</a:t>
            </a:r>
          </a:p>
          <a:p>
            <a:pPr marL="857250" lvl="1">
              <a:buFont typeface="Courier New" panose="02070309020205020404" pitchFamily="49" charset="0"/>
              <a:buChar char="o"/>
            </a:pPr>
            <a:r>
              <a:rPr lang="en-US" sz="2000" dirty="0" smtClean="0"/>
              <a:t>DOW 345/138 kV autotransformers overloaded &gt;160% under P6 (2 DOW company XFMRs outage)</a:t>
            </a:r>
          </a:p>
          <a:p>
            <a:pPr marL="857250" lvl="1">
              <a:buFont typeface="Courier New" panose="02070309020205020404" pitchFamily="49" charset="0"/>
              <a:buChar char="o"/>
            </a:pPr>
            <a:r>
              <a:rPr lang="en-US" sz="2000" dirty="0" smtClean="0"/>
              <a:t>4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DOW autotransformer was added to study cases 2019 and onwards</a:t>
            </a:r>
          </a:p>
          <a:p>
            <a:pPr marL="11430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For all the contingency categories tested, 2019 study case had no </a:t>
            </a:r>
            <a:r>
              <a:rPr lang="en-US" sz="2400" dirty="0" smtClean="0"/>
              <a:t>additional relevant </a:t>
            </a:r>
            <a:r>
              <a:rPr lang="en-US" sz="2400" dirty="0" smtClean="0"/>
              <a:t>bus or branch violations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810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10600" cy="518318"/>
          </a:xfrm>
        </p:spPr>
        <p:txBody>
          <a:bodyPr/>
          <a:lstStyle/>
          <a:p>
            <a:r>
              <a:rPr lang="en-US" dirty="0"/>
              <a:t>Preliminary Results – </a:t>
            </a:r>
            <a:r>
              <a:rPr lang="en-US" dirty="0" smtClean="0"/>
              <a:t>2020 </a:t>
            </a:r>
            <a:r>
              <a:rPr lang="en-US" dirty="0"/>
              <a:t>Study Case Violations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618681"/>
              </p:ext>
            </p:extLst>
          </p:nvPr>
        </p:nvGraphicFramePr>
        <p:xfrm>
          <a:off x="746760" y="3124200"/>
          <a:ext cx="78486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1615440"/>
                <a:gridCol w="2438400"/>
                <a:gridCol w="685800"/>
                <a:gridCol w="1432560"/>
              </a:tblGrid>
              <a:tr h="259080"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# Unsolved Contingency</a:t>
                      </a:r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Branch Violations</a:t>
                      </a:r>
                      <a:endParaRPr lang="en-US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Bus Violations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90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/>
                        <a:t>Name</a:t>
                      </a:r>
                      <a:endParaRPr lang="en-US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/>
                        <a:t>kV</a:t>
                      </a:r>
                      <a:endParaRPr lang="en-US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/>
                        <a:t>Voltage (PU)</a:t>
                      </a:r>
                      <a:endParaRPr lang="en-US" sz="1400" b="1" i="1" dirty="0"/>
                    </a:p>
                  </a:txBody>
                  <a:tcPr/>
                </a:tc>
              </a:tr>
              <a:tr h="243840"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None</a:t>
                      </a:r>
                      <a:endParaRPr lang="en-US" sz="14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None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DOW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345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0.905</a:t>
                      </a:r>
                      <a:endParaRPr lang="en-US" sz="1400" dirty="0"/>
                    </a:p>
                  </a:txBody>
                  <a:tcPr anchor="ctr"/>
                </a:tc>
              </a:tr>
              <a:tr h="2743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Jones Creek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345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0.908</a:t>
                      </a:r>
                      <a:endParaRPr lang="en-US" sz="1400" dirty="0"/>
                    </a:p>
                  </a:txBody>
                  <a:tcPr anchor="ctr"/>
                </a:tc>
              </a:tr>
              <a:tr h="243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DOW Chemical (POI</a:t>
                      </a:r>
                      <a:r>
                        <a:rPr lang="en-US" sz="1400" baseline="0" dirty="0" smtClean="0"/>
                        <a:t> buses)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138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0.872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4836531"/>
              </p:ext>
            </p:extLst>
          </p:nvPr>
        </p:nvGraphicFramePr>
        <p:xfrm>
          <a:off x="755469" y="1710153"/>
          <a:ext cx="7848600" cy="10165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2978331"/>
                <a:gridCol w="533400"/>
                <a:gridCol w="1447800"/>
                <a:gridCol w="1212669"/>
              </a:tblGrid>
              <a:tr h="291886"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# Unsolved Contingency</a:t>
                      </a:r>
                      <a:endParaRPr lang="en-US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Branch Violations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Bus Violations</a:t>
                      </a:r>
                      <a:endParaRPr lang="en-US" sz="1400" dirty="0"/>
                    </a:p>
                  </a:txBody>
                  <a:tcPr/>
                </a:tc>
              </a:tr>
              <a:tr h="2918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Element</a:t>
                      </a:r>
                      <a:endParaRPr lang="en-US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kV</a:t>
                      </a:r>
                      <a:endParaRPr lang="en-US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Loading (%)</a:t>
                      </a:r>
                      <a:endParaRPr lang="en-US" sz="1400" b="1" i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690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None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STP to</a:t>
                      </a:r>
                      <a:r>
                        <a:rPr lang="en-US" sz="1400" baseline="0" dirty="0" smtClean="0"/>
                        <a:t> Jones Creek Ckt 18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345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102.75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None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81000" y="887088"/>
            <a:ext cx="3962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b="1" dirty="0" smtClean="0"/>
              <a:t>P1, P2-1, P7 </a:t>
            </a:r>
            <a:r>
              <a:rPr lang="en-US" sz="1600" dirty="0" smtClean="0"/>
              <a:t>-&gt; No Violations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381000" y="1371600"/>
            <a:ext cx="441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b="1" dirty="0" smtClean="0"/>
              <a:t>P2-2</a:t>
            </a:r>
            <a:r>
              <a:rPr lang="en-US" sz="1600" b="1" dirty="0"/>
              <a:t>, </a:t>
            </a:r>
            <a:r>
              <a:rPr lang="en-US" sz="1600" b="1" dirty="0" smtClean="0"/>
              <a:t>P2-3, P4-2, P4-3, P4-4, P4-5, P5 </a:t>
            </a:r>
            <a:r>
              <a:rPr lang="en-US" sz="1600" dirty="0" smtClean="0"/>
              <a:t>-&gt;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411480" y="2819400"/>
            <a:ext cx="27127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b="1" dirty="0" smtClean="0"/>
              <a:t>P3 (G-1 + N-1) </a:t>
            </a:r>
            <a:r>
              <a:rPr lang="en-US" sz="1600" dirty="0" smtClean="0"/>
              <a:t>-&gt;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381000" y="4800600"/>
            <a:ext cx="274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b="1" dirty="0" smtClean="0"/>
              <a:t>P6-2 (X-1 + N-1) </a:t>
            </a:r>
            <a:r>
              <a:rPr lang="en-US" sz="1600" dirty="0" smtClean="0"/>
              <a:t>-&gt;</a:t>
            </a:r>
            <a:endParaRPr lang="en-US" sz="1600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639324"/>
              </p:ext>
            </p:extLst>
          </p:nvPr>
        </p:nvGraphicFramePr>
        <p:xfrm>
          <a:off x="746760" y="5071574"/>
          <a:ext cx="7848600" cy="11768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1615440"/>
                <a:gridCol w="2438400"/>
                <a:gridCol w="685800"/>
                <a:gridCol w="1432560"/>
              </a:tblGrid>
              <a:tr h="152400"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# Unsolved Contingency</a:t>
                      </a:r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Branch Violations</a:t>
                      </a:r>
                      <a:endParaRPr lang="en-US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Bus Violations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68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/>
                        <a:t>Name</a:t>
                      </a:r>
                      <a:endParaRPr lang="en-US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/>
                        <a:t>kV</a:t>
                      </a:r>
                      <a:endParaRPr lang="en-US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/>
                        <a:t>Voltage (PU)</a:t>
                      </a:r>
                      <a:endParaRPr lang="en-US" sz="1400" b="1" i="1" dirty="0"/>
                    </a:p>
                  </a:txBody>
                  <a:tcPr/>
                </a:tc>
              </a:tr>
              <a:tr h="5672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None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None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DOW Chemical (POI</a:t>
                      </a:r>
                      <a:r>
                        <a:rPr lang="en-US" sz="1400" baseline="0" dirty="0" smtClean="0"/>
                        <a:t> buses)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138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0.895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735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10600" cy="518318"/>
          </a:xfrm>
        </p:spPr>
        <p:txBody>
          <a:bodyPr/>
          <a:lstStyle/>
          <a:p>
            <a:r>
              <a:rPr lang="en-US" dirty="0"/>
              <a:t>Preliminary Results – </a:t>
            </a:r>
            <a:r>
              <a:rPr lang="en-US" dirty="0" smtClean="0"/>
              <a:t>2022 </a:t>
            </a:r>
            <a:r>
              <a:rPr lang="en-US" dirty="0"/>
              <a:t>Study Case Violations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81000" y="887088"/>
            <a:ext cx="3962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b="1" dirty="0" smtClean="0"/>
              <a:t>P1, P2-1, P7 </a:t>
            </a:r>
            <a:r>
              <a:rPr lang="en-US" sz="1600" dirty="0" smtClean="0"/>
              <a:t>-&gt;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381000" y="4800600"/>
            <a:ext cx="441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b="1" dirty="0" smtClean="0"/>
              <a:t>P2-2</a:t>
            </a:r>
            <a:r>
              <a:rPr lang="en-US" sz="1600" b="1" dirty="0"/>
              <a:t>, </a:t>
            </a:r>
            <a:r>
              <a:rPr lang="en-US" sz="1600" b="1" dirty="0" smtClean="0"/>
              <a:t>P2-3, P4-2, P4-3, P4-4, P4-5, P5 </a:t>
            </a:r>
            <a:r>
              <a:rPr lang="en-US" sz="1600" dirty="0" smtClean="0"/>
              <a:t>-&gt;</a:t>
            </a:r>
            <a:endParaRPr lang="en-US" sz="1600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8717072"/>
              </p:ext>
            </p:extLst>
          </p:nvPr>
        </p:nvGraphicFramePr>
        <p:xfrm>
          <a:off x="762000" y="1234440"/>
          <a:ext cx="7848600" cy="1386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1676400"/>
                <a:gridCol w="2514600"/>
                <a:gridCol w="660400"/>
                <a:gridCol w="1320800"/>
              </a:tblGrid>
              <a:tr h="277779"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# Unsolved Contingency</a:t>
                      </a:r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Branch Violations</a:t>
                      </a:r>
                      <a:endParaRPr lang="en-US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Bus Violations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777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i="0" dirty="0" smtClean="0"/>
                        <a:t>Name</a:t>
                      </a:r>
                      <a:endParaRPr lang="en-US" sz="1400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i="0" dirty="0" smtClean="0"/>
                        <a:t>kV</a:t>
                      </a:r>
                      <a:endParaRPr lang="en-US" sz="1400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i="0" dirty="0" smtClean="0"/>
                        <a:t>Voltage (PU)</a:t>
                      </a:r>
                      <a:endParaRPr lang="en-US" sz="1400" b="1" i="0" dirty="0"/>
                    </a:p>
                  </a:txBody>
                  <a:tcPr/>
                </a:tc>
              </a:tr>
              <a:tr h="277779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None</a:t>
                      </a:r>
                      <a:endParaRPr lang="en-US" sz="14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None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DOW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345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0.919</a:t>
                      </a:r>
                      <a:endParaRPr lang="en-US" sz="1400" dirty="0"/>
                    </a:p>
                  </a:txBody>
                  <a:tcPr anchor="ctr"/>
                </a:tc>
              </a:tr>
              <a:tr h="4722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DOW Chemical (POI</a:t>
                      </a:r>
                      <a:r>
                        <a:rPr lang="en-US" sz="1400" baseline="0" dirty="0" smtClean="0"/>
                        <a:t> buses)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138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0.895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9419341"/>
              </p:ext>
            </p:extLst>
          </p:nvPr>
        </p:nvGraphicFramePr>
        <p:xfrm>
          <a:off x="1066800" y="3088640"/>
          <a:ext cx="46482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4999"/>
                <a:gridCol w="1066800"/>
                <a:gridCol w="1676401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400" b="1" i="0" dirty="0" smtClean="0"/>
                        <a:t>Name</a:t>
                      </a:r>
                      <a:endParaRPr lang="en-US" sz="1400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i="0" dirty="0" smtClean="0"/>
                        <a:t>kV</a:t>
                      </a:r>
                      <a:endParaRPr lang="en-US" sz="1400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i="0" dirty="0" smtClean="0"/>
                        <a:t>Deviations(%)</a:t>
                      </a:r>
                      <a:endParaRPr lang="en-US" sz="1400" b="1" i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Jones</a:t>
                      </a:r>
                      <a:r>
                        <a:rPr lang="en-US" sz="1400" baseline="0" dirty="0" smtClean="0"/>
                        <a:t> Creek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345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9.06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Camden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138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8.28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Sintek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138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8.16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85800" y="2819400"/>
            <a:ext cx="480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smtClean="0"/>
              <a:t>Post Contingency Voltage Deviations Above 8% -&gt;</a:t>
            </a:r>
            <a:endParaRPr lang="en-US" sz="1400" b="1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6626511"/>
              </p:ext>
            </p:extLst>
          </p:nvPr>
        </p:nvGraphicFramePr>
        <p:xfrm>
          <a:off x="781594" y="5120640"/>
          <a:ext cx="7848600" cy="1100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2876006"/>
                <a:gridCol w="533400"/>
                <a:gridCol w="1550125"/>
                <a:gridCol w="1212669"/>
              </a:tblGrid>
              <a:tr h="286619"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# Unsolved Contingency</a:t>
                      </a:r>
                      <a:endParaRPr lang="en-US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Branch Violations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Bus Violations</a:t>
                      </a:r>
                      <a:endParaRPr lang="en-US" sz="1400" dirty="0"/>
                    </a:p>
                  </a:txBody>
                  <a:tcPr/>
                </a:tc>
              </a:tr>
              <a:tr h="365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dirty="0" smtClean="0"/>
                        <a:t>Element</a:t>
                      </a:r>
                      <a:endParaRPr lang="en-US" sz="1400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dirty="0" smtClean="0"/>
                        <a:t>kV</a:t>
                      </a:r>
                      <a:endParaRPr lang="en-US" sz="1400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dirty="0" smtClean="0"/>
                        <a:t>Loading (%)</a:t>
                      </a:r>
                      <a:endParaRPr lang="en-US" sz="1400" b="1" i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00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None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STP to</a:t>
                      </a:r>
                      <a:r>
                        <a:rPr lang="en-US" sz="1400" baseline="0" dirty="0" smtClean="0"/>
                        <a:t> Jones Creek Ckt 18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345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103.28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None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913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10600" cy="518318"/>
          </a:xfrm>
        </p:spPr>
        <p:txBody>
          <a:bodyPr/>
          <a:lstStyle/>
          <a:p>
            <a:r>
              <a:rPr lang="en-US" dirty="0"/>
              <a:t>Preliminary Results – </a:t>
            </a:r>
            <a:r>
              <a:rPr lang="en-US" dirty="0" smtClean="0"/>
              <a:t>2022 </a:t>
            </a:r>
            <a:r>
              <a:rPr lang="en-US" dirty="0"/>
              <a:t>Study Case Violations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539479"/>
              </p:ext>
            </p:extLst>
          </p:nvPr>
        </p:nvGraphicFramePr>
        <p:xfrm>
          <a:off x="670560" y="1310640"/>
          <a:ext cx="8397240" cy="205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9540"/>
                <a:gridCol w="1768649"/>
                <a:gridCol w="538285"/>
                <a:gridCol w="1230365"/>
                <a:gridCol w="1631601"/>
                <a:gridCol w="598435"/>
                <a:gridCol w="1230365"/>
              </a:tblGrid>
              <a:tr h="381000"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# Unsolved Contingency</a:t>
                      </a:r>
                      <a:endParaRPr lang="en-US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Branch Violations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Bus Violations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90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Element</a:t>
                      </a:r>
                      <a:endParaRPr lang="en-US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kV</a:t>
                      </a:r>
                      <a:endParaRPr lang="en-US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Loading (%)</a:t>
                      </a:r>
                      <a:endParaRPr lang="en-US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/>
                        <a:t>Name</a:t>
                      </a:r>
                      <a:endParaRPr lang="en-US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/>
                        <a:t>kV</a:t>
                      </a:r>
                      <a:endParaRPr lang="en-US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/>
                        <a:t>Voltage</a:t>
                      </a:r>
                      <a:r>
                        <a:rPr lang="en-US" sz="1400" b="1" baseline="0" dirty="0" smtClean="0"/>
                        <a:t> </a:t>
                      </a:r>
                      <a:r>
                        <a:rPr lang="en-US" sz="1400" b="1" dirty="0" smtClean="0"/>
                        <a:t>(PU)</a:t>
                      </a:r>
                      <a:endParaRPr lang="en-US" sz="1400" b="1" i="1" dirty="0"/>
                    </a:p>
                  </a:txBody>
                  <a:tcPr/>
                </a:tc>
              </a:tr>
              <a:tr h="441960"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en-US" sz="1400" dirty="0" smtClean="0"/>
                        <a:t>Oasis to WA</a:t>
                      </a:r>
                      <a:r>
                        <a:rPr lang="en-US" sz="1400" baseline="0" dirty="0" smtClean="0"/>
                        <a:t> Parish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sz="1400" dirty="0" smtClean="0"/>
                        <a:t>345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sz="1400" i="0" dirty="0" smtClean="0"/>
                        <a:t>102.59</a:t>
                      </a:r>
                      <a:endParaRPr lang="en-US" sz="14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DOW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345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0.87</a:t>
                      </a:r>
                      <a:endParaRPr lang="en-US" sz="1400" dirty="0"/>
                    </a:p>
                  </a:txBody>
                  <a:tcPr anchor="ctr"/>
                </a:tc>
              </a:tr>
              <a:tr h="411480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en-US" sz="1400" dirty="0" err="1" smtClean="0"/>
                        <a:t>Basf</a:t>
                      </a:r>
                      <a:r>
                        <a:rPr lang="en-US" sz="1400" dirty="0" smtClean="0"/>
                        <a:t> to </a:t>
                      </a:r>
                      <a:r>
                        <a:rPr lang="en-US" sz="1400" dirty="0" err="1" smtClean="0"/>
                        <a:t>Hofman</a:t>
                      </a:r>
                      <a:endParaRPr lang="en-US" sz="14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sz="1400" dirty="0" smtClean="0"/>
                        <a:t>138</a:t>
                      </a:r>
                      <a:endParaRPr lang="en-US" sz="14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sz="1400" dirty="0" smtClean="0"/>
                        <a:t>111.31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Jones Creek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345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0.871</a:t>
                      </a:r>
                      <a:endParaRPr lang="en-US" sz="1400" dirty="0"/>
                    </a:p>
                  </a:txBody>
                  <a:tcPr anchor="ctr"/>
                </a:tc>
              </a:tr>
              <a:tr h="243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i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i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DOW Chemical (POI</a:t>
                      </a:r>
                      <a:r>
                        <a:rPr lang="en-US" sz="1400" baseline="0" dirty="0" smtClean="0"/>
                        <a:t> buses)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138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0.835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11480" y="956846"/>
            <a:ext cx="24079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b="1" dirty="0" smtClean="0"/>
              <a:t>P3 (G-1 + N-1) </a:t>
            </a:r>
            <a:r>
              <a:rPr lang="en-US" sz="1600" dirty="0" smtClean="0"/>
              <a:t>-&gt;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411480" y="3869323"/>
            <a:ext cx="2438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b="1" dirty="0" smtClean="0"/>
              <a:t>P6-2 (X-1 + N-1) </a:t>
            </a:r>
            <a:r>
              <a:rPr lang="en-US" sz="1600" dirty="0" smtClean="0"/>
              <a:t>-&gt;</a:t>
            </a:r>
            <a:endParaRPr lang="en-US" sz="16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315370"/>
              </p:ext>
            </p:extLst>
          </p:nvPr>
        </p:nvGraphicFramePr>
        <p:xfrm>
          <a:off x="670560" y="4267200"/>
          <a:ext cx="78486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1259840"/>
                <a:gridCol w="2641600"/>
                <a:gridCol w="949960"/>
                <a:gridCol w="1320800"/>
              </a:tblGrid>
              <a:tr h="259080"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# Unsolved Contingency</a:t>
                      </a:r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Branch Violations</a:t>
                      </a:r>
                      <a:endParaRPr lang="en-US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Bus Violations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90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i="0" dirty="0" smtClean="0"/>
                        <a:t>Name</a:t>
                      </a:r>
                      <a:endParaRPr lang="en-US" sz="1400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i="0" dirty="0" smtClean="0"/>
                        <a:t>kV</a:t>
                      </a:r>
                      <a:endParaRPr lang="en-US" sz="1400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i="0" dirty="0" smtClean="0"/>
                        <a:t>Voltage (PU)</a:t>
                      </a:r>
                      <a:endParaRPr lang="en-US" sz="1400" b="1" i="0" dirty="0"/>
                    </a:p>
                  </a:txBody>
                  <a:tcPr/>
                </a:tc>
              </a:tr>
              <a:tr h="243840">
                <a:tc rowSpan="3">
                  <a:txBody>
                    <a:bodyPr/>
                    <a:lstStyle/>
                    <a:p>
                      <a:r>
                        <a:rPr lang="en-US" sz="1400" dirty="0" smtClean="0"/>
                        <a:t>None</a:t>
                      </a:r>
                      <a:endParaRPr lang="en-US" sz="14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r>
                        <a:rPr lang="en-US" sz="1400" dirty="0" smtClean="0"/>
                        <a:t>None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DOW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345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0.908</a:t>
                      </a:r>
                      <a:endParaRPr lang="en-US" sz="1400" dirty="0"/>
                    </a:p>
                  </a:txBody>
                  <a:tcPr anchor="ctr"/>
                </a:tc>
              </a:tr>
              <a:tr h="2743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Jones Creek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345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0.911</a:t>
                      </a:r>
                      <a:endParaRPr lang="en-US" sz="1400" dirty="0"/>
                    </a:p>
                  </a:txBody>
                  <a:tcPr anchor="ctr"/>
                </a:tc>
              </a:tr>
              <a:tr h="243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DOW Chemical (POI</a:t>
                      </a:r>
                      <a:r>
                        <a:rPr lang="en-US" sz="1400" baseline="0" dirty="0" smtClean="0"/>
                        <a:t> buses)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138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0.865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804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90368"/>
            <a:ext cx="8534400" cy="470083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2000" dirty="0" smtClean="0"/>
              <a:t>Data: 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LT2023 DWG Flat start data set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CNP Load model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Contingencies filtered based on area of study</a:t>
            </a:r>
          </a:p>
          <a:p>
            <a:pPr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2000" dirty="0" smtClean="0"/>
              <a:t>Case modifications: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Load changes to match with forecasted increase in signed load for study area (confirmed with CenterPoint)</a:t>
            </a:r>
          </a:p>
          <a:p>
            <a:pPr marL="457200" lvl="1" indent="0">
              <a:spcBef>
                <a:spcPts val="0"/>
              </a:spcBef>
              <a:spcAft>
                <a:spcPts val="2400"/>
              </a:spcAft>
              <a:buNone/>
            </a:pPr>
            <a:endParaRPr lang="en-US" sz="1400" dirty="0" smtClean="0"/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endParaRPr lang="en-US" sz="1400" dirty="0" smtClean="0"/>
          </a:p>
          <a:p>
            <a:pPr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endParaRPr lang="en-US" sz="1800" dirty="0" smtClean="0"/>
          </a:p>
          <a:p>
            <a:pPr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endParaRPr lang="en-US" sz="1800" dirty="0" smtClean="0"/>
          </a:p>
          <a:p>
            <a:pPr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endParaRPr lang="en-US" sz="1800" dirty="0" smtClean="0"/>
          </a:p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endParaRPr lang="en-US" sz="1800" dirty="0" smtClean="0"/>
          </a:p>
          <a:p>
            <a:pPr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endParaRPr lang="en-US" sz="1800" dirty="0" smtClean="0"/>
          </a:p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endParaRPr lang="en-US" sz="1700" dirty="0" smtClean="0"/>
          </a:p>
          <a:p>
            <a:pPr lvl="1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endParaRPr lang="en-US" sz="17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85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purl.org/dc/terms/"/>
    <ds:schemaRef ds:uri="http://schemas.microsoft.com/office/2006/metadata/properties"/>
    <ds:schemaRef ds:uri="http://schemas.microsoft.com/office/infopath/2007/PartnerControl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5805</TotalTime>
  <Words>942</Words>
  <Application>Microsoft Office PowerPoint</Application>
  <PresentationFormat>On-screen Show (4:3)</PresentationFormat>
  <Paragraphs>268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Overview</vt:lpstr>
      <vt:lpstr>Study Assumptions</vt:lpstr>
      <vt:lpstr>Contingencies and Criteria </vt:lpstr>
      <vt:lpstr>Preliminary Results – 2019 Study Case Violations</vt:lpstr>
      <vt:lpstr>Preliminary Results – 2020 Study Case Violations</vt:lpstr>
      <vt:lpstr>Preliminary Results – 2022 Study Case Violations</vt:lpstr>
      <vt:lpstr>Preliminary Results – 2022 Study Case Violations</vt:lpstr>
      <vt:lpstr>Dynamic Analysis</vt:lpstr>
      <vt:lpstr>Dynamic Analysis</vt:lpstr>
      <vt:lpstr>Next Steps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Nagarajan, Ramya</cp:lastModifiedBy>
  <cp:revision>187</cp:revision>
  <cp:lastPrinted>2016-01-21T20:53:15Z</cp:lastPrinted>
  <dcterms:created xsi:type="dcterms:W3CDTF">2016-01-21T15:20:31Z</dcterms:created>
  <dcterms:modified xsi:type="dcterms:W3CDTF">2017-08-17T15:04:19Z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