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12"/>
  </p:notesMasterIdLst>
  <p:handoutMasterIdLst>
    <p:handoutMasterId r:id="rId13"/>
  </p:handoutMasterIdLst>
  <p:sldIdLst>
    <p:sldId id="260" r:id="rId7"/>
    <p:sldId id="282" r:id="rId8"/>
    <p:sldId id="280" r:id="rId9"/>
    <p:sldId id="279" r:id="rId10"/>
    <p:sldId id="281"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8/19/2017</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8/19/2017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231350" y="0"/>
            <a:ext cx="591265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656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Footer text goes here.</a:t>
            </a:r>
            <a:endParaRPr lang="en-US" dirty="0"/>
          </a:p>
        </p:txBody>
      </p:sp>
      <p:sp>
        <p:nvSpPr>
          <p:cNvPr id="6"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cxnSp>
        <p:nvCxnSpPr>
          <p:cNvPr id="7" name="Straight Connector 6"/>
          <p:cNvCxnSpPr/>
          <p:nvPr userDrawn="1"/>
        </p:nvCxnSpPr>
        <p:spPr>
          <a:xfrm>
            <a:off x="111157" y="6454587"/>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87708" y="6454587"/>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200329"/>
          </a:xfrm>
          <a:prstGeom prst="rect">
            <a:avLst/>
          </a:prstGeom>
          <a:noFill/>
        </p:spPr>
        <p:txBody>
          <a:bodyPr wrap="square" rtlCol="0">
            <a:spAutoFit/>
          </a:bodyPr>
          <a:lstStyle/>
          <a:p>
            <a:r>
              <a:rPr lang="en-US" dirty="0" smtClean="0"/>
              <a:t>Fuel Adders in the ERCOT System </a:t>
            </a:r>
            <a:endParaRPr lang="en-US" dirty="0"/>
          </a:p>
          <a:p>
            <a:endParaRPr lang="en-US" dirty="0"/>
          </a:p>
          <a:p>
            <a:r>
              <a:rPr lang="en-US" dirty="0" smtClean="0"/>
              <a:t>ERCOT </a:t>
            </a:r>
          </a:p>
          <a:p>
            <a:r>
              <a:rPr lang="en-US" dirty="0" smtClean="0"/>
              <a:t>August 23</a:t>
            </a:r>
            <a:r>
              <a:rPr lang="en-US" dirty="0" smtClean="0"/>
              <a:t>, 2017</a:t>
            </a:r>
            <a:endParaRPr lang="en-US" dirty="0"/>
          </a:p>
        </p:txBody>
      </p:sp>
      <p:sp>
        <p:nvSpPr>
          <p:cNvPr id="2" name="TextBox 1"/>
          <p:cNvSpPr txBox="1"/>
          <p:nvPr/>
        </p:nvSpPr>
        <p:spPr>
          <a:xfrm>
            <a:off x="3412906" y="4800600"/>
            <a:ext cx="5566588" cy="1200329"/>
          </a:xfrm>
          <a:prstGeom prst="rect">
            <a:avLst/>
          </a:prstGeom>
          <a:noFill/>
        </p:spPr>
        <p:txBody>
          <a:bodyPr wrap="none" rtlCol="0">
            <a:spAutoFit/>
          </a:bodyPr>
          <a:lstStyle/>
          <a:p>
            <a:r>
              <a:rPr lang="en-US" dirty="0" smtClean="0"/>
              <a:t>Note:  Below is the original PPT presented to RCWG</a:t>
            </a:r>
          </a:p>
          <a:p>
            <a:r>
              <a:rPr lang="en-US" dirty="0"/>
              <a:t> </a:t>
            </a:r>
            <a:r>
              <a:rPr lang="en-US" dirty="0" smtClean="0"/>
              <a:t>          on April 27, 2016</a:t>
            </a:r>
          </a:p>
          <a:p>
            <a:endParaRPr lang="en-US" dirty="0" smtClean="0"/>
          </a:p>
          <a:p>
            <a:endParaRPr lang="en-US" dirty="0"/>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12906" y="2413338"/>
            <a:ext cx="5646034" cy="1200329"/>
          </a:xfrm>
          <a:prstGeom prst="rect">
            <a:avLst/>
          </a:prstGeom>
          <a:noFill/>
        </p:spPr>
        <p:txBody>
          <a:bodyPr wrap="square" rtlCol="0">
            <a:spAutoFit/>
          </a:bodyPr>
          <a:lstStyle/>
          <a:p>
            <a:r>
              <a:rPr lang="en-US" dirty="0" smtClean="0"/>
              <a:t>Fuel Adders in the ERCOT System </a:t>
            </a:r>
            <a:endParaRPr lang="en-US" dirty="0"/>
          </a:p>
          <a:p>
            <a:endParaRPr lang="en-US" dirty="0"/>
          </a:p>
          <a:p>
            <a:r>
              <a:rPr lang="en-US" dirty="0" smtClean="0"/>
              <a:t>ERCOT </a:t>
            </a:r>
          </a:p>
          <a:p>
            <a:r>
              <a:rPr lang="en-US" dirty="0" smtClean="0"/>
              <a:t>April 27, 2016</a:t>
            </a:r>
            <a:endParaRPr lang="en-US" dirty="0"/>
          </a:p>
        </p:txBody>
      </p:sp>
    </p:spTree>
    <p:extLst>
      <p:ext uri="{BB962C8B-B14F-4D97-AF65-F5344CB8AC3E}">
        <p14:creationId xmlns:p14="http://schemas.microsoft.com/office/powerpoint/2010/main" val="3660313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dirty="0" smtClean="0"/>
              <a:t>Fuel Adders in VC Cost Calculations	</a:t>
            </a:r>
            <a:endParaRPr lang="en-US" dirty="0"/>
          </a:p>
        </p:txBody>
      </p:sp>
      <p:sp>
        <p:nvSpPr>
          <p:cNvPr id="3" name="Content Placeholder 2"/>
          <p:cNvSpPr>
            <a:spLocks noGrp="1"/>
          </p:cNvSpPr>
          <p:nvPr>
            <p:ph idx="1"/>
          </p:nvPr>
        </p:nvSpPr>
        <p:spPr>
          <a:xfrm>
            <a:off x="304800" y="914400"/>
            <a:ext cx="8534400" cy="5334000"/>
          </a:xfrm>
        </p:spPr>
        <p:txBody>
          <a:bodyPr/>
          <a:lstStyle/>
          <a:p>
            <a:pPr marL="457200" lvl="1" indent="0">
              <a:buNone/>
            </a:pPr>
            <a:r>
              <a:rPr lang="en-US" sz="2000" dirty="0" smtClean="0"/>
              <a:t>a. Startup Cost</a:t>
            </a:r>
            <a:r>
              <a:rPr lang="en-US" sz="2000" dirty="0"/>
              <a:t>:  Fuel Rate * (Fuel Price +</a:t>
            </a:r>
            <a:r>
              <a:rPr lang="en-US" sz="2000" b="1" dirty="0">
                <a:solidFill>
                  <a:srgbClr val="FF0000"/>
                </a:solidFill>
              </a:rPr>
              <a:t>FA</a:t>
            </a:r>
            <a:r>
              <a:rPr lang="en-US" sz="2000" dirty="0"/>
              <a:t>) + OM </a:t>
            </a:r>
          </a:p>
          <a:p>
            <a:pPr lvl="2">
              <a:buFont typeface="Wingdings" panose="05000000000000000000" pitchFamily="2" charset="2"/>
              <a:buChar char="Ø"/>
            </a:pPr>
            <a:r>
              <a:rPr lang="en-US" sz="1600" dirty="0" smtClean="0"/>
              <a:t> DAM </a:t>
            </a:r>
            <a:r>
              <a:rPr lang="en-US" sz="1600" dirty="0"/>
              <a:t>Make-Whole Payments </a:t>
            </a:r>
            <a:endParaRPr lang="en-US" sz="1600" dirty="0" smtClean="0"/>
          </a:p>
          <a:p>
            <a:pPr lvl="2">
              <a:buFont typeface="Wingdings" panose="05000000000000000000" pitchFamily="2" charset="2"/>
              <a:buChar char="Ø"/>
            </a:pPr>
            <a:r>
              <a:rPr lang="en-US" sz="1600" dirty="0" smtClean="0"/>
              <a:t> RUC </a:t>
            </a:r>
            <a:r>
              <a:rPr lang="en-US" sz="1600" dirty="0"/>
              <a:t>Make-Whole Payments </a:t>
            </a:r>
            <a:endParaRPr lang="en-US" sz="1600" dirty="0" smtClean="0"/>
          </a:p>
          <a:p>
            <a:pPr lvl="2">
              <a:buFont typeface="Wingdings" panose="05000000000000000000" pitchFamily="2" charset="2"/>
              <a:buChar char="Ø"/>
            </a:pPr>
            <a:r>
              <a:rPr lang="en-US" sz="1600" dirty="0"/>
              <a:t> </a:t>
            </a:r>
            <a:r>
              <a:rPr lang="en-US" sz="1600" dirty="0" smtClean="0"/>
              <a:t>Startup Cost Caps</a:t>
            </a:r>
          </a:p>
          <a:p>
            <a:pPr marL="457200" lvl="1" indent="0">
              <a:buNone/>
            </a:pPr>
            <a:r>
              <a:rPr lang="en-US" sz="2000" dirty="0" smtClean="0"/>
              <a:t> </a:t>
            </a:r>
            <a:endParaRPr lang="en-US" sz="2000" dirty="0"/>
          </a:p>
          <a:p>
            <a:pPr marL="457200" lvl="1" indent="0">
              <a:buNone/>
            </a:pPr>
            <a:r>
              <a:rPr lang="en-US" sz="2000" dirty="0" smtClean="0"/>
              <a:t>b. Minimum Energy Cost:  AHR * </a:t>
            </a:r>
            <a:r>
              <a:rPr lang="en-US" sz="2000" dirty="0"/>
              <a:t>(Fuel Price +</a:t>
            </a:r>
            <a:r>
              <a:rPr lang="en-US" sz="2000" b="1" dirty="0">
                <a:solidFill>
                  <a:srgbClr val="FF0000"/>
                </a:solidFill>
              </a:rPr>
              <a:t>FA</a:t>
            </a:r>
            <a:r>
              <a:rPr lang="en-US" sz="2000" dirty="0"/>
              <a:t>) + OM </a:t>
            </a:r>
            <a:endParaRPr lang="en-US" sz="2000" dirty="0" smtClean="0"/>
          </a:p>
          <a:p>
            <a:pPr lvl="2">
              <a:buFont typeface="Wingdings" panose="05000000000000000000" pitchFamily="2" charset="2"/>
              <a:buChar char="Ø"/>
            </a:pPr>
            <a:r>
              <a:rPr lang="en-US" sz="1600" dirty="0" smtClean="0"/>
              <a:t> DAM Make-Whole Payments</a:t>
            </a:r>
            <a:endParaRPr lang="en-US" sz="1600" dirty="0"/>
          </a:p>
          <a:p>
            <a:pPr lvl="2">
              <a:buFont typeface="Wingdings" panose="05000000000000000000" pitchFamily="2" charset="2"/>
              <a:buChar char="Ø"/>
            </a:pPr>
            <a:r>
              <a:rPr lang="en-US" sz="1600" dirty="0"/>
              <a:t> </a:t>
            </a:r>
            <a:r>
              <a:rPr lang="en-US" sz="1600" dirty="0" smtClean="0"/>
              <a:t>RUC Make-Whole Payments</a:t>
            </a:r>
            <a:endParaRPr lang="en-US" sz="1600" dirty="0"/>
          </a:p>
          <a:p>
            <a:pPr lvl="2">
              <a:buFont typeface="Wingdings" panose="05000000000000000000" pitchFamily="2" charset="2"/>
              <a:buChar char="Ø"/>
            </a:pPr>
            <a:r>
              <a:rPr lang="en-US" sz="1600" dirty="0"/>
              <a:t> </a:t>
            </a:r>
            <a:r>
              <a:rPr lang="en-US" sz="1600" dirty="0" smtClean="0"/>
              <a:t>Minimum Energy Cost Caps </a:t>
            </a:r>
            <a:endParaRPr lang="en-US" sz="1600" dirty="0"/>
          </a:p>
          <a:p>
            <a:pPr marL="457200" lvl="1" indent="0">
              <a:buNone/>
            </a:pPr>
            <a:endParaRPr lang="en-US" sz="2000" dirty="0" smtClean="0"/>
          </a:p>
          <a:p>
            <a:pPr marL="457200" lvl="1" indent="0">
              <a:buNone/>
            </a:pPr>
            <a:r>
              <a:rPr lang="en-US" sz="2000" dirty="0" smtClean="0"/>
              <a:t>c. Mitigated Offer Cap:  {IHR </a:t>
            </a:r>
            <a:r>
              <a:rPr lang="en-US" sz="2000" dirty="0"/>
              <a:t>* (Fuel Price +</a:t>
            </a:r>
            <a:r>
              <a:rPr lang="en-US" sz="2000" b="1" dirty="0">
                <a:solidFill>
                  <a:srgbClr val="FF0000"/>
                </a:solidFill>
              </a:rPr>
              <a:t>FA</a:t>
            </a:r>
            <a:r>
              <a:rPr lang="en-US" sz="2000" dirty="0"/>
              <a:t>) + </a:t>
            </a:r>
            <a:r>
              <a:rPr lang="en-US" sz="2000" dirty="0" smtClean="0"/>
              <a:t>OM}*Multiplier </a:t>
            </a:r>
            <a:endParaRPr lang="en-US" sz="2000" dirty="0"/>
          </a:p>
          <a:p>
            <a:pPr marL="457200" lvl="1" indent="0">
              <a:buNone/>
            </a:pPr>
            <a:endParaRPr lang="en-US" sz="2000" dirty="0"/>
          </a:p>
          <a:p>
            <a:pPr marL="457200" lvl="1" indent="0">
              <a:buNone/>
            </a:pPr>
            <a:r>
              <a:rPr lang="en-US" sz="2000" dirty="0" smtClean="0"/>
              <a:t>Where</a:t>
            </a:r>
            <a:r>
              <a:rPr lang="en-US" sz="2000" dirty="0"/>
              <a:t>: </a:t>
            </a:r>
          </a:p>
          <a:p>
            <a:pPr marL="457200" lvl="1" indent="0">
              <a:buNone/>
            </a:pPr>
            <a:r>
              <a:rPr lang="en-US" sz="2000" dirty="0" smtClean="0"/>
              <a:t>	Fuel </a:t>
            </a:r>
            <a:r>
              <a:rPr lang="en-US" sz="2000" dirty="0"/>
              <a:t>Price = combination of FIP or FOP or $1.50 </a:t>
            </a:r>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r>
              <a:rPr lang="en-US" sz="900" dirty="0" smtClean="0"/>
              <a:t>		Note: For the Startup and Minimum Energy cost calculations, the FA will not be added to the Fuel Price directly, but will adjust 			the fuel rate component. The equations have been presented in a different manner for simplicity; the outcome is the same. </a:t>
            </a:r>
            <a:endParaRPr lang="en-US" sz="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0126346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a:t>
            </a:r>
            <a:endParaRPr lang="en-US" dirty="0"/>
          </a:p>
        </p:txBody>
      </p:sp>
      <p:sp>
        <p:nvSpPr>
          <p:cNvPr id="3" name="Content Placeholder 2"/>
          <p:cNvSpPr>
            <a:spLocks noGrp="1"/>
          </p:cNvSpPr>
          <p:nvPr>
            <p:ph idx="1"/>
          </p:nvPr>
        </p:nvSpPr>
        <p:spPr>
          <a:xfrm>
            <a:off x="304800" y="1143000"/>
            <a:ext cx="8534400" cy="4777033"/>
          </a:xfrm>
        </p:spPr>
        <p:txBody>
          <a:bodyPr/>
          <a:lstStyle/>
          <a:p>
            <a:pPr>
              <a:buFont typeface="Wingdings" panose="05000000000000000000" pitchFamily="2" charset="2"/>
              <a:buChar char="§"/>
            </a:pPr>
            <a:r>
              <a:rPr lang="en-US" sz="2400" dirty="0" smtClean="0"/>
              <a:t>Adjusting the Fuel Adders will impact the following areas: </a:t>
            </a:r>
          </a:p>
          <a:p>
            <a:pPr lvl="1"/>
            <a:r>
              <a:rPr lang="en-US" sz="2400" dirty="0" smtClean="0"/>
              <a:t>Startup Cap</a:t>
            </a:r>
          </a:p>
          <a:p>
            <a:pPr lvl="1"/>
            <a:r>
              <a:rPr lang="en-US" sz="2400" dirty="0" smtClean="0"/>
              <a:t>Minimum Energy Cap</a:t>
            </a:r>
          </a:p>
          <a:p>
            <a:pPr lvl="1"/>
            <a:r>
              <a:rPr lang="en-US" sz="2400" dirty="0" smtClean="0"/>
              <a:t>Mitigated Offer Cap </a:t>
            </a:r>
          </a:p>
          <a:p>
            <a:pPr lvl="1"/>
            <a:r>
              <a:rPr lang="en-US" sz="2400" dirty="0" smtClean="0"/>
              <a:t>DAM Make-Whole Payments</a:t>
            </a:r>
          </a:p>
          <a:p>
            <a:pPr lvl="1"/>
            <a:r>
              <a:rPr lang="en-US" sz="2400" dirty="0" smtClean="0"/>
              <a:t>RUC Make-Whole Payments</a:t>
            </a:r>
            <a:endParaRPr lang="en-US" sz="24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530891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823118"/>
          </a:xfrm>
        </p:spPr>
        <p:txBody>
          <a:bodyPr/>
          <a:lstStyle/>
          <a:p>
            <a:r>
              <a:rPr lang="en-US" dirty="0" smtClean="0"/>
              <a:t>Coal Pricing Short-Term Solution Options	</a:t>
            </a:r>
            <a:endParaRPr lang="en-US" dirty="0"/>
          </a:p>
        </p:txBody>
      </p:sp>
      <p:sp>
        <p:nvSpPr>
          <p:cNvPr id="3" name="Content Placeholder 2"/>
          <p:cNvSpPr>
            <a:spLocks noGrp="1"/>
          </p:cNvSpPr>
          <p:nvPr>
            <p:ph idx="1"/>
          </p:nvPr>
        </p:nvSpPr>
        <p:spPr>
          <a:xfrm>
            <a:off x="304800" y="914400"/>
            <a:ext cx="8534400" cy="5334000"/>
          </a:xfrm>
        </p:spPr>
        <p:txBody>
          <a:bodyPr/>
          <a:lstStyle/>
          <a:p>
            <a:pPr marL="457200" lvl="1" indent="0">
              <a:buNone/>
            </a:pPr>
            <a:r>
              <a:rPr lang="en-US" sz="2000" dirty="0" smtClean="0"/>
              <a:t>A. Fuel Adder Change</a:t>
            </a:r>
            <a:endParaRPr lang="en-US" sz="2000" dirty="0"/>
          </a:p>
          <a:p>
            <a:pPr marL="457200" lvl="1" indent="0">
              <a:buNone/>
            </a:pPr>
            <a:r>
              <a:rPr lang="en-US" sz="2000" dirty="0" smtClean="0"/>
              <a:t> </a:t>
            </a:r>
          </a:p>
          <a:p>
            <a:pPr marL="457200" lvl="1" indent="0">
              <a:buNone/>
            </a:pPr>
            <a:endParaRPr lang="en-US" sz="2000" dirty="0"/>
          </a:p>
          <a:p>
            <a:pPr marL="457200" lvl="1" indent="0">
              <a:buNone/>
            </a:pPr>
            <a:endParaRPr lang="en-US" sz="2000" dirty="0" smtClean="0"/>
          </a:p>
          <a:p>
            <a:pPr marL="457200" lvl="1" indent="0">
              <a:buNone/>
            </a:pPr>
            <a:endParaRPr lang="en-US" sz="2000" dirty="0"/>
          </a:p>
          <a:p>
            <a:pPr marL="457200" lvl="1" indent="0">
              <a:buNone/>
            </a:pPr>
            <a:endParaRPr lang="en-US" sz="2000" dirty="0" smtClean="0"/>
          </a:p>
          <a:p>
            <a:pPr marL="457200" lvl="1" indent="0">
              <a:buNone/>
            </a:pPr>
            <a:endParaRPr lang="en-US" sz="2000" dirty="0" smtClean="0"/>
          </a:p>
          <a:p>
            <a:pPr marL="457200" lvl="1" indent="0">
              <a:buNone/>
            </a:pPr>
            <a:r>
              <a:rPr lang="en-US" sz="2000" dirty="0" smtClean="0"/>
              <a:t>B. Solid Price ($1.50/MMBtu) Change</a:t>
            </a:r>
          </a:p>
          <a:p>
            <a:pPr marL="914400" lvl="2" indent="0">
              <a:buNone/>
            </a:pPr>
            <a:endParaRPr lang="en-US" sz="1600" dirty="0" smtClean="0"/>
          </a:p>
          <a:p>
            <a:pPr lvl="2">
              <a:buFont typeface="Wingdings" panose="05000000000000000000" pitchFamily="2" charset="2"/>
              <a:buChar char="Ø"/>
            </a:pPr>
            <a:endParaRPr lang="en-US" sz="1600" dirty="0"/>
          </a:p>
          <a:p>
            <a:pPr lvl="2">
              <a:buFont typeface="Wingdings" panose="05000000000000000000" pitchFamily="2" charset="2"/>
              <a:buChar char="Ø"/>
            </a:pPr>
            <a:endParaRPr lang="en-US" sz="1600" dirty="0" smtClean="0"/>
          </a:p>
          <a:p>
            <a:pPr lvl="2">
              <a:buFont typeface="Wingdings" panose="05000000000000000000" pitchFamily="2" charset="2"/>
              <a:buChar char="Ø"/>
            </a:pPr>
            <a:endParaRPr lang="en-US" sz="2000" dirty="0" smtClean="0"/>
          </a:p>
          <a:p>
            <a:pPr marL="457200" lvl="1" indent="0">
              <a:buNone/>
            </a:pPr>
            <a:endParaRPr lang="en-US" sz="2000" dirty="0" smtClean="0"/>
          </a:p>
          <a:p>
            <a:pPr marL="457200" lvl="1" indent="0">
              <a:buNone/>
            </a:pPr>
            <a:endParaRPr lang="en-US" sz="2000" dirty="0"/>
          </a:p>
          <a:p>
            <a:pPr marL="457200" lvl="1" indent="0">
              <a:buNone/>
            </a:pPr>
            <a:endParaRPr lang="en-US" sz="2000" dirty="0" smtClean="0"/>
          </a:p>
          <a:p>
            <a:pPr marL="457200" lvl="1" indent="0">
              <a:buNone/>
            </a:pPr>
            <a:endParaRPr lang="en-US" sz="2000" dirty="0"/>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endParaRPr lang="en-US" sz="1050" dirty="0"/>
          </a:p>
          <a:p>
            <a:pPr marL="457200" lvl="1" indent="0">
              <a:buNone/>
            </a:pPr>
            <a:endParaRPr lang="en-US" sz="1050" dirty="0" smtClean="0"/>
          </a:p>
          <a:p>
            <a:pPr marL="457200" lvl="1" indent="0">
              <a:buNone/>
            </a:pPr>
            <a:r>
              <a:rPr lang="en-US" sz="900" dirty="0" smtClean="0"/>
              <a:t>		Note: For the Startup and Minimum Energy cost calculations, the FA will not be added to the Fuel Price directly, but will adjust 			the fuel rate component. The equations have been presented in a different manner for simplicity; the outcome is the same. </a:t>
            </a:r>
            <a:endParaRPr lang="en-US" sz="8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graphicFrame>
        <p:nvGraphicFramePr>
          <p:cNvPr id="7" name="Table 6"/>
          <p:cNvGraphicFramePr>
            <a:graphicFrameLocks noGrp="1"/>
          </p:cNvGraphicFramePr>
          <p:nvPr>
            <p:extLst>
              <p:ext uri="{D42A27DB-BD31-4B8C-83A1-F6EECF244321}">
                <p14:modId xmlns:p14="http://schemas.microsoft.com/office/powerpoint/2010/main" val="186363736"/>
              </p:ext>
            </p:extLst>
          </p:nvPr>
        </p:nvGraphicFramePr>
        <p:xfrm>
          <a:off x="995082" y="1295400"/>
          <a:ext cx="7996518" cy="1920912"/>
        </p:xfrm>
        <a:graphic>
          <a:graphicData uri="http://schemas.openxmlformats.org/drawingml/2006/table">
            <a:tbl>
              <a:tblPr firstRow="1" bandRow="1">
                <a:tableStyleId>{5C22544A-7EE6-4342-B048-85BDC9FD1C3A}</a:tableStyleId>
              </a:tblPr>
              <a:tblGrid>
                <a:gridCol w="3655265"/>
                <a:gridCol w="4341253"/>
              </a:tblGrid>
              <a:tr h="366432">
                <a:tc>
                  <a:txBody>
                    <a:bodyPr/>
                    <a:lstStyle/>
                    <a:p>
                      <a:r>
                        <a:rPr lang="en-US" dirty="0" smtClean="0"/>
                        <a:t>Advantages</a:t>
                      </a:r>
                      <a:endParaRPr lang="en-US" dirty="0"/>
                    </a:p>
                  </a:txBody>
                  <a:tcPr/>
                </a:tc>
                <a:tc>
                  <a:txBody>
                    <a:bodyPr/>
                    <a:lstStyle/>
                    <a:p>
                      <a:r>
                        <a:rPr lang="en-US" dirty="0" smtClean="0"/>
                        <a:t>Disadvantages</a:t>
                      </a:r>
                      <a:endParaRPr lang="en-US" dirty="0"/>
                    </a:p>
                  </a:txBody>
                  <a:tcPr/>
                </a:tc>
              </a:tr>
              <a:tr h="366432">
                <a:tc>
                  <a:txBody>
                    <a:bodyPr/>
                    <a:lstStyle/>
                    <a:p>
                      <a:r>
                        <a:rPr lang="en-US" sz="1400" dirty="0" smtClean="0"/>
                        <a:t>No</a:t>
                      </a:r>
                      <a:r>
                        <a:rPr lang="en-US" sz="1400" baseline="0" dirty="0" smtClean="0"/>
                        <a:t> system change required</a:t>
                      </a:r>
                      <a:endParaRPr lang="en-US" sz="1400" dirty="0"/>
                    </a:p>
                  </a:txBody>
                  <a:tcPr/>
                </a:tc>
                <a:tc>
                  <a:txBody>
                    <a:bodyPr/>
                    <a:lstStyle/>
                    <a:p>
                      <a:r>
                        <a:rPr lang="en-US" sz="1400" dirty="0" smtClean="0"/>
                        <a:t>Slight over compensation for Startup &amp; Min Energy Costs</a:t>
                      </a:r>
                      <a:endParaRPr lang="en-US" sz="1400" dirty="0"/>
                    </a:p>
                  </a:txBody>
                  <a:tcPr/>
                </a:tc>
              </a:tr>
              <a:tr h="366432">
                <a:tc>
                  <a:txBody>
                    <a:bodyPr/>
                    <a:lstStyle/>
                    <a:p>
                      <a:r>
                        <a:rPr lang="en-US" sz="1400" dirty="0" smtClean="0"/>
                        <a:t>Quick approval and implementation (potential implementation date of July 2016)</a:t>
                      </a:r>
                      <a:endParaRPr lang="en-US" sz="1400" dirty="0"/>
                    </a:p>
                  </a:txBody>
                  <a:tcPr/>
                </a:tc>
                <a:tc>
                  <a:txBody>
                    <a:bodyPr/>
                    <a:lstStyle/>
                    <a:p>
                      <a:r>
                        <a:rPr lang="en-US" sz="1400" dirty="0" smtClean="0"/>
                        <a:t>Minor manual</a:t>
                      </a:r>
                      <a:r>
                        <a:rPr lang="en-US" sz="1400" baseline="0" dirty="0" smtClean="0"/>
                        <a:t> impact to VC process</a:t>
                      </a:r>
                      <a:endParaRPr lang="en-US" sz="1400" dirty="0"/>
                    </a:p>
                  </a:txBody>
                  <a:tcPr/>
                </a:tc>
              </a:tr>
              <a:tr h="366432">
                <a:tc>
                  <a:txBody>
                    <a:bodyPr/>
                    <a:lstStyle/>
                    <a:p>
                      <a:r>
                        <a:rPr lang="en-US" sz="1400" dirty="0" smtClean="0"/>
                        <a:t>Interim approach to long-term solution</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Will</a:t>
                      </a:r>
                      <a:r>
                        <a:rPr lang="en-US" sz="1400" baseline="0" dirty="0" smtClean="0"/>
                        <a:t> require VC Manual change in the future with long-term approach</a:t>
                      </a:r>
                      <a:endParaRPr lang="en-US" sz="1400" dirty="0" smtClean="0"/>
                    </a:p>
                  </a:txBody>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3743172796"/>
              </p:ext>
            </p:extLst>
          </p:nvPr>
        </p:nvGraphicFramePr>
        <p:xfrm>
          <a:off x="995082" y="3809998"/>
          <a:ext cx="7965142" cy="2001903"/>
        </p:xfrm>
        <a:graphic>
          <a:graphicData uri="http://schemas.openxmlformats.org/drawingml/2006/table">
            <a:tbl>
              <a:tblPr firstRow="1" bandRow="1">
                <a:tableStyleId>{5C22544A-7EE6-4342-B048-85BDC9FD1C3A}</a:tableStyleId>
              </a:tblPr>
              <a:tblGrid>
                <a:gridCol w="3653118"/>
                <a:gridCol w="4312024"/>
              </a:tblGrid>
              <a:tr h="370911">
                <a:tc>
                  <a:txBody>
                    <a:bodyPr/>
                    <a:lstStyle/>
                    <a:p>
                      <a:r>
                        <a:rPr lang="en-US" dirty="0" smtClean="0"/>
                        <a:t>Advantages</a:t>
                      </a:r>
                      <a:endParaRPr lang="en-US" dirty="0"/>
                    </a:p>
                  </a:txBody>
                  <a:tcPr/>
                </a:tc>
                <a:tc>
                  <a:txBody>
                    <a:bodyPr/>
                    <a:lstStyle/>
                    <a:p>
                      <a:r>
                        <a:rPr lang="en-US" dirty="0" smtClean="0"/>
                        <a:t>Disadvantages</a:t>
                      </a:r>
                      <a:endParaRPr lang="en-US" dirty="0"/>
                    </a:p>
                  </a:txBody>
                  <a:tcPr/>
                </a:tc>
              </a:tr>
              <a:tr h="370911">
                <a:tc>
                  <a:txBody>
                    <a:bodyPr/>
                    <a:lstStyle/>
                    <a:p>
                      <a:r>
                        <a:rPr lang="en-US" sz="1400" dirty="0" smtClean="0"/>
                        <a:t>No</a:t>
                      </a:r>
                      <a:r>
                        <a:rPr lang="en-US" sz="1400" baseline="0" dirty="0" smtClean="0"/>
                        <a:t> manual impact to VC process</a:t>
                      </a:r>
                      <a:endParaRPr lang="en-US" sz="1400" dirty="0"/>
                    </a:p>
                  </a:txBody>
                  <a:tcPr/>
                </a:tc>
                <a:tc>
                  <a:txBody>
                    <a:bodyPr/>
                    <a:lstStyle/>
                    <a:p>
                      <a:r>
                        <a:rPr lang="en-US" sz="1400" dirty="0" smtClean="0"/>
                        <a:t>Requires NPRR to change</a:t>
                      </a:r>
                      <a:endParaRPr lang="en-US" sz="1400" dirty="0"/>
                    </a:p>
                  </a:txBody>
                  <a:tcPr/>
                </a:tc>
              </a:tr>
              <a:tr h="370911">
                <a:tc>
                  <a:txBody>
                    <a:bodyPr/>
                    <a:lstStyle/>
                    <a:p>
                      <a:r>
                        <a:rPr lang="en-US" sz="1400" dirty="0" smtClean="0"/>
                        <a:t>Interim approach to long-term solution</a:t>
                      </a:r>
                      <a:endParaRPr lang="en-US" sz="1400" dirty="0"/>
                    </a:p>
                  </a:txBody>
                  <a:tcPr/>
                </a:tc>
                <a:tc>
                  <a:txBody>
                    <a:bodyPr/>
                    <a:lstStyle/>
                    <a:p>
                      <a:r>
                        <a:rPr lang="en-US" sz="1400" dirty="0" smtClean="0"/>
                        <a:t>System impact (settlements,</a:t>
                      </a:r>
                      <a:r>
                        <a:rPr lang="en-US" sz="1400" baseline="0" dirty="0" smtClean="0"/>
                        <a:t> MMS)</a:t>
                      </a:r>
                      <a:endParaRPr lang="en-US" sz="1400" dirty="0"/>
                    </a:p>
                  </a:txBody>
                  <a:tcPr/>
                </a:tc>
              </a:tr>
              <a:tr h="518259">
                <a:tc>
                  <a:txBody>
                    <a:bodyPr/>
                    <a:lstStyle/>
                    <a:p>
                      <a:r>
                        <a:rPr lang="en-US" sz="1400" dirty="0" smtClean="0"/>
                        <a:t>Potentially more accurate calculation of Startup &amp;</a:t>
                      </a:r>
                      <a:r>
                        <a:rPr lang="en-US" sz="1400" baseline="0" dirty="0" smtClean="0"/>
                        <a:t> Min </a:t>
                      </a:r>
                      <a:r>
                        <a:rPr lang="en-US" sz="1400" baseline="0" smtClean="0"/>
                        <a:t>Energy Costs </a:t>
                      </a:r>
                      <a:r>
                        <a:rPr lang="en-US" sz="1400" smtClean="0"/>
                        <a:t>than</a:t>
                      </a:r>
                      <a:r>
                        <a:rPr lang="en-US" sz="1400" baseline="0" smtClean="0"/>
                        <a:t> </a:t>
                      </a:r>
                      <a:r>
                        <a:rPr lang="en-US" sz="1400" baseline="0" dirty="0" smtClean="0"/>
                        <a:t>Option A</a:t>
                      </a:r>
                      <a:r>
                        <a:rPr lang="en-US" sz="1400" dirty="0" smtClean="0"/>
                        <a:t> </a:t>
                      </a:r>
                      <a:endParaRPr lang="en-US" sz="1400" dirty="0"/>
                    </a:p>
                  </a:txBody>
                  <a:tcPr/>
                </a:tc>
                <a:tc>
                  <a:txBody>
                    <a:bodyPr/>
                    <a:lstStyle/>
                    <a:p>
                      <a:r>
                        <a:rPr lang="en-US" sz="1400" dirty="0" smtClean="0"/>
                        <a:t>Will require adjustments</a:t>
                      </a:r>
                      <a:r>
                        <a:rPr lang="en-US" sz="1400" baseline="0" dirty="0" smtClean="0"/>
                        <a:t> to existing FA (VC Manual change)</a:t>
                      </a:r>
                      <a:endParaRPr lang="en-US" sz="1400" dirty="0"/>
                    </a:p>
                  </a:txBody>
                  <a:tcPr/>
                </a:tc>
              </a:tr>
              <a:tr h="370911">
                <a:tc>
                  <a:txBody>
                    <a:bodyPr/>
                    <a:lstStyle/>
                    <a:p>
                      <a:endParaRPr lang="en-US" sz="1400" dirty="0"/>
                    </a:p>
                  </a:txBody>
                  <a:tcPr/>
                </a:tc>
                <a:tc>
                  <a:txBody>
                    <a:bodyPr/>
                    <a:lstStyle/>
                    <a:p>
                      <a:r>
                        <a:rPr lang="en-US" sz="1400" dirty="0" smtClean="0"/>
                        <a:t>Earliest</a:t>
                      </a:r>
                      <a:r>
                        <a:rPr lang="en-US" sz="1400" baseline="0" dirty="0" smtClean="0"/>
                        <a:t> Implementation date 1</a:t>
                      </a:r>
                      <a:r>
                        <a:rPr lang="en-US" sz="1400" baseline="30000" dirty="0" smtClean="0"/>
                        <a:t>st</a:t>
                      </a:r>
                      <a:r>
                        <a:rPr lang="en-US" sz="1400" baseline="0" dirty="0" smtClean="0"/>
                        <a:t> quarter of 2017</a:t>
                      </a:r>
                      <a:endParaRPr lang="en-US" sz="1400" dirty="0"/>
                    </a:p>
                  </a:txBody>
                  <a:tcPr/>
                </a:tc>
              </a:tr>
            </a:tbl>
          </a:graphicData>
        </a:graphic>
      </p:graphicFrame>
    </p:spTree>
    <p:extLst>
      <p:ext uri="{BB962C8B-B14F-4D97-AF65-F5344CB8AC3E}">
        <p14:creationId xmlns:p14="http://schemas.microsoft.com/office/powerpoint/2010/main" val="1165005053"/>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20884B7F-5407-4A7E-885F-D19D0E5ED726}">
  <ds:schemaRefs>
    <ds:schemaRef ds:uri="http://schemas.microsoft.com/sharepoint/v3/contenttype/forms"/>
  </ds:schemaRefs>
</ds:datastoreItem>
</file>

<file path=customXml/itemProps2.xml><?xml version="1.0" encoding="utf-8"?>
<ds:datastoreItem xmlns:ds="http://schemas.openxmlformats.org/officeDocument/2006/customXml" ds:itemID="{686AC9E6-93EC-408A-81EA-765D121FF0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248F63C-08AC-4CDD-B36F-0851B11853CB}">
  <ds:schemaRefs>
    <ds:schemaRef ds:uri="http://purl.org/dc/dcmitype/"/>
    <ds:schemaRef ds:uri="http://purl.org/dc/elements/1.1/"/>
    <ds:schemaRef ds:uri="http://schemas.microsoft.com/office/2006/metadata/properties"/>
    <ds:schemaRef ds:uri="c34af464-7aa1-4edd-9be4-83dffc1cb926"/>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
  <TotalTime>546</TotalTime>
  <Words>274</Words>
  <Application>Microsoft Office PowerPoint</Application>
  <PresentationFormat>On-screen Show (4:3)</PresentationFormat>
  <Paragraphs>81</Paragraphs>
  <Slides>5</Slides>
  <Notes>0</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5</vt:i4>
      </vt:variant>
    </vt:vector>
  </HeadingPairs>
  <TitlesOfParts>
    <vt:vector size="11" baseType="lpstr">
      <vt:lpstr>Arial</vt:lpstr>
      <vt:lpstr>Calibri</vt:lpstr>
      <vt:lpstr>Wingdings</vt:lpstr>
      <vt:lpstr>1_Custom Design</vt:lpstr>
      <vt:lpstr>Office Theme</vt:lpstr>
      <vt:lpstr>Custom Design</vt:lpstr>
      <vt:lpstr>PowerPoint Presentation</vt:lpstr>
      <vt:lpstr>PowerPoint Presentation</vt:lpstr>
      <vt:lpstr>Fuel Adders in VC Cost Calculations </vt:lpstr>
      <vt:lpstr>Summary</vt:lpstr>
      <vt:lpstr>Coal Pricing Short-Term Solution Options </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Gonzalez, Ino</cp:lastModifiedBy>
  <cp:revision>61</cp:revision>
  <cp:lastPrinted>2016-01-21T20:53:15Z</cp:lastPrinted>
  <dcterms:created xsi:type="dcterms:W3CDTF">2016-01-21T15:20:31Z</dcterms:created>
  <dcterms:modified xsi:type="dcterms:W3CDTF">2017-08-19T20:59:20Z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