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67" r:id="rId8"/>
    <p:sldId id="270" r:id="rId9"/>
    <p:sldId id="300" r:id="rId10"/>
    <p:sldId id="301" r:id="rId11"/>
    <p:sldId id="274" r:id="rId12"/>
    <p:sldId id="302" r:id="rId13"/>
    <p:sldId id="28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10" autoAdjust="0"/>
  </p:normalViewPr>
  <p:slideViewPr>
    <p:cSldViewPr showGuides="1">
      <p:cViewPr varScale="1">
        <p:scale>
          <a:sx n="68" d="100"/>
          <a:sy n="68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6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im.McGinnis@ercot.com" TargetMode="External"/><Relationship Id="rId2" Type="http://schemas.openxmlformats.org/officeDocument/2006/relationships/hyperlink" Target="mailto:Sandeep.Borkar@ercot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13024/Weather_Sensitivities_5-4-2017__002_.pptx" TargetMode="External"/><Relationship Id="rId2" Type="http://schemas.openxmlformats.org/officeDocument/2006/relationships/hyperlink" Target="http://www.ercot.com/content/wcm/key_documents_lists/113016/PLWG_TransmissionOutageEconomicAnalysis_posting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cot.com/content/wcm/key_documents_lists/123595/Weather_Scenarios_6-29-2017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97966" y="2438400"/>
            <a:ext cx="564603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Economic Transmission Planning Practices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Sandeep Borkar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August </a:t>
            </a:r>
            <a:r>
              <a:rPr lang="en-US" sz="1600" b="1" smtClean="0">
                <a:solidFill>
                  <a:schemeClr val="bg1"/>
                </a:solidFill>
              </a:rPr>
              <a:t>RPG 2017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Process overview</a:t>
            </a:r>
          </a:p>
          <a:p>
            <a:r>
              <a:rPr lang="en-US" dirty="0" smtClean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ERCOT planning has evaluated new methodology to address uncertainties related to weather and transmission outages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of Transmission Outages was presented </a:t>
            </a:r>
            <a:r>
              <a:rPr lang="en-US" dirty="0">
                <a:solidFill>
                  <a:schemeClr val="tx2"/>
                </a:solidFill>
              </a:rPr>
              <a:t>at the March </a:t>
            </a:r>
            <a:r>
              <a:rPr lang="en-US" dirty="0" smtClean="0">
                <a:solidFill>
                  <a:schemeClr val="tx2"/>
                </a:solidFill>
              </a:rPr>
              <a:t>PLWG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 of Weather Scenarios was presented at the May PLWG and July CMWG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Going forward both </a:t>
            </a:r>
            <a:r>
              <a:rPr lang="en-US" dirty="0">
                <a:solidFill>
                  <a:schemeClr val="tx2"/>
                </a:solidFill>
              </a:rPr>
              <a:t>these sensitivities may be applied for evaluation of Economic </a:t>
            </a:r>
            <a:r>
              <a:rPr lang="en-US" dirty="0" smtClean="0">
                <a:solidFill>
                  <a:schemeClr val="tx2"/>
                </a:solidFill>
              </a:rPr>
              <a:t>Projects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 whitepaper describing these methodologies will be shared with the RPG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>
                <a:solidFill>
                  <a:schemeClr val="tx2"/>
                </a:solidFill>
              </a:rPr>
              <a:t>scope of </a:t>
            </a:r>
            <a:r>
              <a:rPr lang="en-US" dirty="0" smtClean="0">
                <a:solidFill>
                  <a:schemeClr val="tx2"/>
                </a:solidFill>
              </a:rPr>
              <a:t>ERCOT </a:t>
            </a:r>
            <a:r>
              <a:rPr lang="en-US" dirty="0">
                <a:solidFill>
                  <a:schemeClr val="tx2"/>
                </a:solidFill>
              </a:rPr>
              <a:t>Independent Review of RPG </a:t>
            </a:r>
            <a:r>
              <a:rPr lang="en-US" dirty="0" smtClean="0">
                <a:solidFill>
                  <a:schemeClr val="tx2"/>
                </a:solidFill>
              </a:rPr>
              <a:t>projects will identify the use of the above methodology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79" y="965712"/>
            <a:ext cx="7832042" cy="567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652420"/>
            <a:ext cx="3581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project where both weather scenarios and Transmission outages are studied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1029531"/>
            <a:ext cx="3581400" cy="41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B/C = Benefits or (PC savings)/Capital Costs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080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3098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Sandeep Borkar</a:t>
            </a:r>
          </a:p>
          <a:p>
            <a:r>
              <a:rPr lang="en-US" dirty="0" smtClean="0">
                <a:hlinkClick r:id="rId2"/>
              </a:rPr>
              <a:t>Sandeep.Borkar@ercot.com</a:t>
            </a:r>
            <a:endParaRPr lang="en-US" dirty="0" smtClean="0"/>
          </a:p>
          <a:p>
            <a:r>
              <a:rPr lang="en-US" dirty="0" smtClean="0"/>
              <a:t>512-248-6642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399" y="4572000"/>
            <a:ext cx="2833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 McGinnis</a:t>
            </a:r>
            <a:endParaRPr lang="en-US" dirty="0"/>
          </a:p>
          <a:p>
            <a:r>
              <a:rPr lang="en-US" dirty="0" smtClean="0">
                <a:hlinkClick r:id="rId3"/>
              </a:rPr>
              <a:t>Tim.McGinnis@ercot.com</a:t>
            </a:r>
            <a:endParaRPr lang="en-US" dirty="0" smtClean="0"/>
          </a:p>
          <a:p>
            <a:r>
              <a:rPr lang="en-US" dirty="0" smtClean="0"/>
              <a:t>512-248-4132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Guide 3.17 </a:t>
            </a:r>
            <a:r>
              <a:rPr lang="en-US" dirty="0" smtClean="0"/>
              <a:t>Reference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77240"/>
            <a:ext cx="8534400" cy="4343399"/>
          </a:xfrm>
        </p:spPr>
        <p:txBody>
          <a:bodyPr/>
          <a:lstStyle/>
          <a:p>
            <a:r>
              <a:rPr lang="en-US" sz="2000" dirty="0" smtClean="0"/>
              <a:t>Transmission Outage update at March PLWG </a:t>
            </a:r>
            <a:r>
              <a:rPr lang="en-US" sz="2000" dirty="0"/>
              <a:t>-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www.ercot.com/content/wcm/key_documents_lists/113016/PLWG_TransmissionOutageEconomicAnalysis_posting.pptx</a:t>
            </a:r>
            <a:endParaRPr lang="en-US" sz="2000" dirty="0" smtClean="0"/>
          </a:p>
          <a:p>
            <a:r>
              <a:rPr lang="en-US" sz="2000" dirty="0" smtClean="0"/>
              <a:t>Weather Scenarios Update </a:t>
            </a:r>
            <a:r>
              <a:rPr lang="en-US" sz="2000" dirty="0"/>
              <a:t>at </a:t>
            </a:r>
            <a:r>
              <a:rPr lang="en-US" sz="2000" dirty="0" smtClean="0"/>
              <a:t>May PLWG </a:t>
            </a:r>
            <a:r>
              <a:rPr lang="en-US" sz="2000" dirty="0"/>
              <a:t>- </a:t>
            </a:r>
            <a:r>
              <a:rPr lang="en-US" sz="2000" dirty="0">
                <a:hlinkClick r:id="rId3"/>
              </a:rPr>
              <a:t>http://www.ercot.com/content/wcm/key_documents_lists/113024/Weather_Sensitivities_5-4-2017__002_.</a:t>
            </a:r>
            <a:r>
              <a:rPr lang="en-US" sz="2000" dirty="0" smtClean="0">
                <a:hlinkClick r:id="rId3"/>
              </a:rPr>
              <a:t>pptx</a:t>
            </a:r>
            <a:endParaRPr lang="en-US" sz="2000" dirty="0" smtClean="0"/>
          </a:p>
          <a:p>
            <a:r>
              <a:rPr lang="en-US" sz="2000" dirty="0" smtClean="0"/>
              <a:t>Weather Scenarios Update </a:t>
            </a:r>
            <a:r>
              <a:rPr lang="en-US" sz="2000" dirty="0"/>
              <a:t>at July CMWG -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www.ercot.com/content/wcm/key_documents_lists/123595/Weather_Scenarios_6-29-2017.pptx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schemas.microsoft.com/office/infopath/2007/PartnerControls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4681</TotalTime>
  <Words>179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Background</vt:lpstr>
      <vt:lpstr>Process Review</vt:lpstr>
      <vt:lpstr>Methodology Example</vt:lpstr>
      <vt:lpstr>Questions</vt:lpstr>
      <vt:lpstr>PowerPoint Presentation</vt:lpstr>
      <vt:lpstr>Planning Guide 3.17 Reference (Cont.)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129</cp:revision>
  <cp:lastPrinted>2016-01-21T20:53:15Z</cp:lastPrinted>
  <dcterms:created xsi:type="dcterms:W3CDTF">2016-01-21T15:20:31Z</dcterms:created>
  <dcterms:modified xsi:type="dcterms:W3CDTF">2017-08-17T22:24:40Z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