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4"/>
    <p:sldMasterId id="2147483648" r:id="rId5"/>
    <p:sldMasterId id="2147483661" r:id="rId6"/>
  </p:sldMasterIdLst>
  <p:notesMasterIdLst>
    <p:notesMasterId r:id="rId15"/>
  </p:notesMasterIdLst>
  <p:handoutMasterIdLst>
    <p:handoutMasterId r:id="rId16"/>
  </p:handoutMasterIdLst>
  <p:sldIdLst>
    <p:sldId id="260" r:id="rId7"/>
    <p:sldId id="267" r:id="rId8"/>
    <p:sldId id="270" r:id="rId9"/>
    <p:sldId id="300" r:id="rId10"/>
    <p:sldId id="301" r:id="rId11"/>
    <p:sldId id="274" r:id="rId12"/>
    <p:sldId id="302" r:id="rId13"/>
    <p:sldId id="282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3910" autoAdjust="0"/>
  </p:normalViewPr>
  <p:slideViewPr>
    <p:cSldViewPr showGuides="1">
      <p:cViewPr varScale="1">
        <p:scale>
          <a:sx n="68" d="100"/>
          <a:sy n="68" d="100"/>
        </p:scale>
        <p:origin x="1224" y="6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8/17/2017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8/17/2017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8664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43682"/>
            <a:ext cx="8382000" cy="518318"/>
          </a:xfrm>
          <a:prstGeom prst="rect">
            <a:avLst/>
          </a:prstGeom>
        </p:spPr>
        <p:txBody>
          <a:bodyPr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34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5257800" cy="5715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17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399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34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4675" y="6527884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57700" y="6569075"/>
            <a:ext cx="228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008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Tim.McGinnis@ercot.com" TargetMode="External"/><Relationship Id="rId2" Type="http://schemas.openxmlformats.org/officeDocument/2006/relationships/hyperlink" Target="mailto:Sandeep.Borkar@ercot.com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content/wcm/key_documents_lists/113024/Weather_Sensitivities_5-4-2017__002_.pptx" TargetMode="External"/><Relationship Id="rId2" Type="http://schemas.openxmlformats.org/officeDocument/2006/relationships/hyperlink" Target="http://www.ercot.com/content/wcm/key_documents_lists/113016/PLWG_TransmissionOutageEconomicAnalysis_posting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rcot.com/content/wcm/key_documents_lists/123595/Weather_Scenarios_6-29-2017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97966" y="2438400"/>
            <a:ext cx="5646034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Economic Transmission Planning Practices</a:t>
            </a:r>
          </a:p>
          <a:p>
            <a:endParaRPr lang="en-US" sz="2000" b="1" dirty="0">
              <a:solidFill>
                <a:schemeClr val="bg1"/>
              </a:solidFill>
            </a:endParaRPr>
          </a:p>
          <a:p>
            <a:endParaRPr lang="en-US" sz="2000" b="1" dirty="0" smtClean="0">
              <a:solidFill>
                <a:schemeClr val="bg1"/>
              </a:solidFill>
            </a:endParaRPr>
          </a:p>
          <a:p>
            <a:r>
              <a:rPr lang="en-US" sz="1600" b="1" dirty="0" smtClean="0">
                <a:solidFill>
                  <a:schemeClr val="bg1"/>
                </a:solidFill>
              </a:rPr>
              <a:t>Sandeep Borkar</a:t>
            </a:r>
          </a:p>
          <a:p>
            <a:r>
              <a:rPr lang="en-US" sz="1600" b="1" dirty="0" smtClean="0">
                <a:solidFill>
                  <a:schemeClr val="bg1"/>
                </a:solidFill>
              </a:rPr>
              <a:t>August </a:t>
            </a:r>
            <a:r>
              <a:rPr lang="en-US" sz="1600" b="1" smtClean="0">
                <a:solidFill>
                  <a:schemeClr val="bg1"/>
                </a:solidFill>
              </a:rPr>
              <a:t>RPG 2017</a:t>
            </a:r>
            <a:endParaRPr lang="en-US" sz="16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</a:p>
          <a:p>
            <a:r>
              <a:rPr lang="en-US" dirty="0" smtClean="0"/>
              <a:t>Process overview</a:t>
            </a:r>
          </a:p>
          <a:p>
            <a:r>
              <a:rPr lang="en-US" dirty="0" smtClean="0"/>
              <a:t>Next steps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666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ERCOT planning has evaluated new methodology to address uncertainties related to weather and transmission outages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Use of Transmission Outages was presented </a:t>
            </a:r>
            <a:r>
              <a:rPr lang="en-US" dirty="0">
                <a:solidFill>
                  <a:schemeClr val="tx2"/>
                </a:solidFill>
              </a:rPr>
              <a:t>at the March </a:t>
            </a:r>
            <a:r>
              <a:rPr lang="en-US" dirty="0" smtClean="0">
                <a:solidFill>
                  <a:schemeClr val="tx2"/>
                </a:solidFill>
              </a:rPr>
              <a:t>PLWG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Use of Weather Scenarios was presented at the May PLWG and July CMWG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076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Going forward both </a:t>
            </a:r>
            <a:r>
              <a:rPr lang="en-US" dirty="0">
                <a:solidFill>
                  <a:schemeClr val="tx2"/>
                </a:solidFill>
              </a:rPr>
              <a:t>these sensitivities may be applied for evaluation of Economic </a:t>
            </a:r>
            <a:r>
              <a:rPr lang="en-US" dirty="0" smtClean="0">
                <a:solidFill>
                  <a:schemeClr val="tx2"/>
                </a:solidFill>
              </a:rPr>
              <a:t>Projects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A whitepaper describing these methodologies will be shared with the RPG</a:t>
            </a:r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The </a:t>
            </a:r>
            <a:r>
              <a:rPr lang="en-US" dirty="0">
                <a:solidFill>
                  <a:schemeClr val="tx2"/>
                </a:solidFill>
              </a:rPr>
              <a:t>scope of </a:t>
            </a:r>
            <a:r>
              <a:rPr lang="en-US" dirty="0" smtClean="0">
                <a:solidFill>
                  <a:schemeClr val="tx2"/>
                </a:solidFill>
              </a:rPr>
              <a:t>ERCOT </a:t>
            </a:r>
            <a:r>
              <a:rPr lang="en-US" dirty="0">
                <a:solidFill>
                  <a:schemeClr val="tx2"/>
                </a:solidFill>
              </a:rPr>
              <a:t>Independent Review of RPG </a:t>
            </a:r>
            <a:r>
              <a:rPr lang="en-US" dirty="0" smtClean="0">
                <a:solidFill>
                  <a:schemeClr val="tx2"/>
                </a:solidFill>
              </a:rPr>
              <a:t>projects will identify the use of the above methodology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36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7379" y="965712"/>
            <a:ext cx="7832042" cy="56769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114800" y="2652420"/>
            <a:ext cx="3581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 project where both weather scenarios and Transmission outages are studied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410200" y="1029531"/>
            <a:ext cx="3581400" cy="4141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B/C = Benefits or (PC savings)/Capital Costs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200803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1828800"/>
            <a:ext cx="309892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Sandeep Borkar</a:t>
            </a:r>
          </a:p>
          <a:p>
            <a:r>
              <a:rPr lang="en-US" dirty="0" smtClean="0">
                <a:hlinkClick r:id="rId2"/>
              </a:rPr>
              <a:t>Sandeep.Borkar@ercot.com</a:t>
            </a:r>
            <a:endParaRPr lang="en-US" dirty="0" smtClean="0"/>
          </a:p>
          <a:p>
            <a:r>
              <a:rPr lang="en-US" dirty="0" smtClean="0"/>
              <a:t>512-248-6642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33399" y="4572000"/>
            <a:ext cx="283385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 McGinnis</a:t>
            </a:r>
            <a:endParaRPr lang="en-US" dirty="0"/>
          </a:p>
          <a:p>
            <a:r>
              <a:rPr lang="en-US" dirty="0" smtClean="0">
                <a:hlinkClick r:id="rId3"/>
              </a:rPr>
              <a:t>Tim.McGinnis@ercot.com</a:t>
            </a:r>
            <a:endParaRPr lang="en-US" dirty="0" smtClean="0"/>
          </a:p>
          <a:p>
            <a:r>
              <a:rPr lang="en-US" dirty="0" smtClean="0"/>
              <a:t>512-248-4132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266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en-US" dirty="0"/>
              <a:t>Appendix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8770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Planning Guide 3.17 </a:t>
            </a:r>
            <a:r>
              <a:rPr lang="en-US" dirty="0" smtClean="0"/>
              <a:t>Reference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77240"/>
            <a:ext cx="8534400" cy="4343399"/>
          </a:xfrm>
        </p:spPr>
        <p:txBody>
          <a:bodyPr/>
          <a:lstStyle/>
          <a:p>
            <a:r>
              <a:rPr lang="en-US" sz="2000" dirty="0" smtClean="0"/>
              <a:t>Transmission Outage update at March PLWG </a:t>
            </a:r>
            <a:r>
              <a:rPr lang="en-US" sz="2000" dirty="0"/>
              <a:t>- </a:t>
            </a:r>
            <a:r>
              <a:rPr lang="en-US" sz="2000" dirty="0">
                <a:hlinkClick r:id="rId2"/>
              </a:rPr>
              <a:t>http://</a:t>
            </a:r>
            <a:r>
              <a:rPr lang="en-US" sz="2000" dirty="0" smtClean="0">
                <a:hlinkClick r:id="rId2"/>
              </a:rPr>
              <a:t>www.ercot.com/content/wcm/key_documents_lists/113016/PLWG_TransmissionOutageEconomicAnalysis_posting.pptx</a:t>
            </a:r>
            <a:endParaRPr lang="en-US" sz="2000" dirty="0" smtClean="0"/>
          </a:p>
          <a:p>
            <a:r>
              <a:rPr lang="en-US" sz="2000" dirty="0" smtClean="0"/>
              <a:t>Weather Scenarios Update </a:t>
            </a:r>
            <a:r>
              <a:rPr lang="en-US" sz="2000" dirty="0"/>
              <a:t>at </a:t>
            </a:r>
            <a:r>
              <a:rPr lang="en-US" sz="2000" dirty="0" smtClean="0"/>
              <a:t>May PLWG </a:t>
            </a:r>
            <a:r>
              <a:rPr lang="en-US" sz="2000" dirty="0"/>
              <a:t>- </a:t>
            </a:r>
            <a:r>
              <a:rPr lang="en-US" sz="2000" dirty="0">
                <a:hlinkClick r:id="rId3"/>
              </a:rPr>
              <a:t>http://www.ercot.com/content/wcm/key_documents_lists/113024/Weather_Sensitivities_5-4-2017__002_.</a:t>
            </a:r>
            <a:r>
              <a:rPr lang="en-US" sz="2000" dirty="0" smtClean="0">
                <a:hlinkClick r:id="rId3"/>
              </a:rPr>
              <a:t>pptx</a:t>
            </a:r>
            <a:endParaRPr lang="en-US" sz="2000" dirty="0" smtClean="0"/>
          </a:p>
          <a:p>
            <a:r>
              <a:rPr lang="en-US" sz="2000" dirty="0" smtClean="0"/>
              <a:t>Weather Scenarios Update </a:t>
            </a:r>
            <a:r>
              <a:rPr lang="en-US" sz="2000" dirty="0"/>
              <a:t>at July CMWG - </a:t>
            </a:r>
            <a:r>
              <a:rPr lang="en-US" sz="2000" dirty="0">
                <a:hlinkClick r:id="rId4"/>
              </a:rPr>
              <a:t>http://</a:t>
            </a:r>
            <a:r>
              <a:rPr lang="en-US" sz="2000" dirty="0" smtClean="0">
                <a:hlinkClick r:id="rId4"/>
              </a:rPr>
              <a:t>www.ercot.com/content/wcm/key_documents_lists/123595/Weather_Scenarios_6-29-2017.pptx</a:t>
            </a: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156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6C215A72-787F-41D3-8B2A-EB6708CB3E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A625DC4-75AC-4019-A9C6-4DC532EFDC2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E7D44DB-2AE0-4249-B147-A7557EC862F7}">
  <ds:schemaRefs>
    <ds:schemaRef ds:uri="http://schemas.microsoft.com/office/infopath/2007/PartnerControls"/>
    <ds:schemaRef ds:uri="http://purl.org/dc/dcmitype/"/>
    <ds:schemaRef ds:uri="c34af464-7aa1-4edd-9be4-83dffc1cb926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4681</TotalTime>
  <Words>179</Words>
  <Application>Microsoft Office PowerPoint</Application>
  <PresentationFormat>On-screen Show (4:3)</PresentationFormat>
  <Paragraphs>40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1_Custom Design</vt:lpstr>
      <vt:lpstr>Office Theme</vt:lpstr>
      <vt:lpstr>Custom Design</vt:lpstr>
      <vt:lpstr>PowerPoint Presentation</vt:lpstr>
      <vt:lpstr>Agenda</vt:lpstr>
      <vt:lpstr>Background</vt:lpstr>
      <vt:lpstr>Process Review</vt:lpstr>
      <vt:lpstr>Methodology Example</vt:lpstr>
      <vt:lpstr>Questions</vt:lpstr>
      <vt:lpstr>PowerPoint Presentation</vt:lpstr>
      <vt:lpstr>Planning Guide 3.17 Reference (Cont.)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Borkar, Sandeep</cp:lastModifiedBy>
  <cp:revision>129</cp:revision>
  <cp:lastPrinted>2016-01-21T20:53:15Z</cp:lastPrinted>
  <dcterms:created xsi:type="dcterms:W3CDTF">2016-01-21T15:20:31Z</dcterms:created>
  <dcterms:modified xsi:type="dcterms:W3CDTF">2017-08-17T22:24:40Z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