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7" r:id="rId8"/>
    <p:sldId id="265" r:id="rId9"/>
    <p:sldId id="262" r:id="rId10"/>
    <p:sldId id="266" r:id="rId11"/>
    <p:sldId id="267" r:id="rId12"/>
    <p:sldId id="270" r:id="rId13"/>
    <p:sldId id="264" r:id="rId14"/>
    <p:sldId id="26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ng, Sun Wook" initials="KSW" lastIdx="1" clrIdx="0">
    <p:extLst>
      <p:ext uri="{19B8F6BF-5375-455C-9EA6-DF929625EA0E}">
        <p15:presenceInfo xmlns:p15="http://schemas.microsoft.com/office/powerpoint/2012/main" userId="S-1-5-21-639947351-343809578-3807592339-327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 showGuides="1">
      <p:cViewPr varScale="1">
        <p:scale>
          <a:sx n="112" d="100"/>
          <a:sy n="112" d="100"/>
        </p:scale>
        <p:origin x="2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88C284-CCBA-4EBF-B51F-9A66C9976C0A}" type="doc">
      <dgm:prSet loTypeId="urn:microsoft.com/office/officeart/2005/8/layout/chevron2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73D1DA8D-ACFB-445D-BD3B-567818324D46}">
      <dgm:prSet phldrT="[Text]" custT="1"/>
      <dgm:spPr/>
      <dgm:t>
        <a:bodyPr/>
        <a:lstStyle/>
        <a:p>
          <a:r>
            <a:rPr lang="en-US" sz="1000" dirty="0" smtClean="0"/>
            <a:t>Case Conditioning</a:t>
          </a:r>
          <a:endParaRPr lang="en-US" sz="1000" dirty="0"/>
        </a:p>
      </dgm:t>
    </dgm:pt>
    <dgm:pt modelId="{68B96109-7D23-4D94-BA66-AE60D749EB87}" type="parTrans" cxnId="{39A7B57A-7363-449D-9C5D-2D4E7A527297}">
      <dgm:prSet/>
      <dgm:spPr/>
      <dgm:t>
        <a:bodyPr/>
        <a:lstStyle/>
        <a:p>
          <a:endParaRPr lang="en-US"/>
        </a:p>
      </dgm:t>
    </dgm:pt>
    <dgm:pt modelId="{F9B5246F-08A4-4337-811B-875602128840}" type="sibTrans" cxnId="{39A7B57A-7363-449D-9C5D-2D4E7A527297}">
      <dgm:prSet/>
      <dgm:spPr/>
      <dgm:t>
        <a:bodyPr/>
        <a:lstStyle/>
        <a:p>
          <a:endParaRPr lang="en-US"/>
        </a:p>
      </dgm:t>
    </dgm:pt>
    <dgm:pt modelId="{ABB7C22E-1F20-4CD4-886B-9C46A6B4F791}">
      <dgm:prSet phldrT="[Text]"/>
      <dgm:spPr/>
      <dgm:t>
        <a:bodyPr/>
        <a:lstStyle/>
        <a:p>
          <a:r>
            <a:rPr lang="en-US" dirty="0" smtClean="0"/>
            <a:t>Case review and update </a:t>
          </a:r>
          <a:endParaRPr lang="en-US" dirty="0"/>
        </a:p>
      </dgm:t>
    </dgm:pt>
    <dgm:pt modelId="{414B51D1-6936-47F9-A7D7-6CAA0CD5483A}" type="parTrans" cxnId="{A39EC866-2553-494C-A4CF-E17A3735EE20}">
      <dgm:prSet/>
      <dgm:spPr/>
      <dgm:t>
        <a:bodyPr/>
        <a:lstStyle/>
        <a:p>
          <a:endParaRPr lang="en-US"/>
        </a:p>
      </dgm:t>
    </dgm:pt>
    <dgm:pt modelId="{954891C7-7CD8-47B1-ABE8-5C97D880AF9A}" type="sibTrans" cxnId="{A39EC866-2553-494C-A4CF-E17A3735EE20}">
      <dgm:prSet/>
      <dgm:spPr/>
      <dgm:t>
        <a:bodyPr/>
        <a:lstStyle/>
        <a:p>
          <a:endParaRPr lang="en-US"/>
        </a:p>
      </dgm:t>
    </dgm:pt>
    <dgm:pt modelId="{0A006370-10B0-44C7-AA84-2FEEEBBAF48F}">
      <dgm:prSet phldrT="[Text]" custT="1"/>
      <dgm:spPr/>
      <dgm:t>
        <a:bodyPr/>
        <a:lstStyle/>
        <a:p>
          <a:r>
            <a:rPr lang="en-US" sz="1000" dirty="0" smtClean="0"/>
            <a:t>Input file Prepation</a:t>
          </a:r>
          <a:endParaRPr lang="en-US" sz="1000" dirty="0"/>
        </a:p>
      </dgm:t>
    </dgm:pt>
    <dgm:pt modelId="{742738C1-F64C-417E-8B61-DBA248FA687C}" type="parTrans" cxnId="{957FF54B-E328-4466-9667-60AAE07389A2}">
      <dgm:prSet/>
      <dgm:spPr/>
      <dgm:t>
        <a:bodyPr/>
        <a:lstStyle/>
        <a:p>
          <a:endParaRPr lang="en-US"/>
        </a:p>
      </dgm:t>
    </dgm:pt>
    <dgm:pt modelId="{391524F8-0355-4013-9DD4-466C55FED860}" type="sibTrans" cxnId="{957FF54B-E328-4466-9667-60AAE07389A2}">
      <dgm:prSet/>
      <dgm:spPr/>
      <dgm:t>
        <a:bodyPr/>
        <a:lstStyle/>
        <a:p>
          <a:endParaRPr lang="en-US"/>
        </a:p>
      </dgm:t>
    </dgm:pt>
    <dgm:pt modelId="{B86B6053-ECED-47AC-A95C-05E8F4F319EE}">
      <dgm:prSet phldrT="[Text]"/>
      <dgm:spPr/>
      <dgm:t>
        <a:bodyPr/>
        <a:lstStyle/>
        <a:p>
          <a:r>
            <a:rPr lang="en-US" dirty="0"/>
            <a:t>Event file creation</a:t>
          </a:r>
        </a:p>
      </dgm:t>
    </dgm:pt>
    <dgm:pt modelId="{EB80ECFC-2DC6-4AC2-8398-4FF6ACD08D03}" type="parTrans" cxnId="{C868789A-5EB6-4C19-A458-9F9DFCB3C64A}">
      <dgm:prSet/>
      <dgm:spPr/>
      <dgm:t>
        <a:bodyPr/>
        <a:lstStyle/>
        <a:p>
          <a:endParaRPr lang="en-US"/>
        </a:p>
      </dgm:t>
    </dgm:pt>
    <dgm:pt modelId="{AD19EBFA-F04D-4FE8-9CE8-1050A5E84C72}" type="sibTrans" cxnId="{C868789A-5EB6-4C19-A458-9F9DFCB3C64A}">
      <dgm:prSet/>
      <dgm:spPr/>
      <dgm:t>
        <a:bodyPr/>
        <a:lstStyle/>
        <a:p>
          <a:endParaRPr lang="en-US"/>
        </a:p>
      </dgm:t>
    </dgm:pt>
    <dgm:pt modelId="{9B17A48D-F49B-4FC4-9B5A-CA7B032AF896}">
      <dgm:prSet phldrT="[Text]" custT="1"/>
      <dgm:spPr/>
      <dgm:t>
        <a:bodyPr/>
        <a:lstStyle/>
        <a:p>
          <a:r>
            <a:rPr lang="en-US" sz="1000" dirty="0" smtClean="0"/>
            <a:t>Dynamic Stability Analysis</a:t>
          </a:r>
          <a:endParaRPr lang="en-US" sz="1000" dirty="0"/>
        </a:p>
      </dgm:t>
    </dgm:pt>
    <dgm:pt modelId="{B07F8101-9DCD-4E64-8F26-C2C70FABFA88}" type="parTrans" cxnId="{A7838F72-990A-46A3-A683-7A48719880C9}">
      <dgm:prSet/>
      <dgm:spPr/>
      <dgm:t>
        <a:bodyPr/>
        <a:lstStyle/>
        <a:p>
          <a:endParaRPr lang="en-US"/>
        </a:p>
      </dgm:t>
    </dgm:pt>
    <dgm:pt modelId="{1B4FB2DE-9F2F-4C05-A7D4-67D4DE4073C1}" type="sibTrans" cxnId="{A7838F72-990A-46A3-A683-7A48719880C9}">
      <dgm:prSet/>
      <dgm:spPr/>
      <dgm:t>
        <a:bodyPr/>
        <a:lstStyle/>
        <a:p>
          <a:endParaRPr lang="en-US"/>
        </a:p>
      </dgm:t>
    </dgm:pt>
    <dgm:pt modelId="{A1235108-6758-49A7-BD87-84A9996FC9CB}">
      <dgm:prSet phldrT="[Text]"/>
      <dgm:spPr/>
      <dgm:t>
        <a:bodyPr/>
        <a:lstStyle/>
        <a:p>
          <a:r>
            <a:rPr lang="en-US" dirty="0"/>
            <a:t>Update dynamic data, channel and script files (e.g. DYRs and Python)</a:t>
          </a:r>
        </a:p>
      </dgm:t>
    </dgm:pt>
    <dgm:pt modelId="{88E3DB5F-0050-464D-9249-1E88B394E2BB}" type="parTrans" cxnId="{7A8E00EC-B3F4-4BA3-872B-A1687425F4AA}">
      <dgm:prSet/>
      <dgm:spPr/>
      <dgm:t>
        <a:bodyPr/>
        <a:lstStyle/>
        <a:p>
          <a:endParaRPr lang="en-US"/>
        </a:p>
      </dgm:t>
    </dgm:pt>
    <dgm:pt modelId="{79BAD091-A8B8-4049-A59A-C834309CBA54}" type="sibTrans" cxnId="{7A8E00EC-B3F4-4BA3-872B-A1687425F4AA}">
      <dgm:prSet/>
      <dgm:spPr/>
      <dgm:t>
        <a:bodyPr/>
        <a:lstStyle/>
        <a:p>
          <a:endParaRPr lang="en-US"/>
        </a:p>
      </dgm:t>
    </dgm:pt>
    <dgm:pt modelId="{94FD5DEA-6FC5-4B92-B29B-3DFBD2B7A1CE}">
      <dgm:prSet phldrT="[Text]"/>
      <dgm:spPr/>
      <dgm:t>
        <a:bodyPr/>
        <a:lstStyle/>
        <a:p>
          <a:r>
            <a:rPr lang="en-US" dirty="0" smtClean="0"/>
            <a:t>Dispatch of generator in area of study</a:t>
          </a:r>
          <a:endParaRPr lang="en-US" dirty="0"/>
        </a:p>
      </dgm:t>
    </dgm:pt>
    <dgm:pt modelId="{DA411E4B-50DB-45E6-B970-87528E18B8CC}" type="parTrans" cxnId="{441B9E23-569D-4AB2-8A61-E84802E30AA2}">
      <dgm:prSet/>
      <dgm:spPr/>
      <dgm:t>
        <a:bodyPr/>
        <a:lstStyle/>
        <a:p>
          <a:endParaRPr lang="en-US"/>
        </a:p>
      </dgm:t>
    </dgm:pt>
    <dgm:pt modelId="{5502F72A-9322-414F-B918-A927FF817C69}" type="sibTrans" cxnId="{441B9E23-569D-4AB2-8A61-E84802E30AA2}">
      <dgm:prSet/>
      <dgm:spPr/>
      <dgm:t>
        <a:bodyPr/>
        <a:lstStyle/>
        <a:p>
          <a:endParaRPr lang="en-US"/>
        </a:p>
      </dgm:t>
    </dgm:pt>
    <dgm:pt modelId="{1115D300-3042-4147-88D5-EFD29FA7DC3A}">
      <dgm:prSet phldrT="[Text]"/>
      <dgm:spPr/>
      <dgm:t>
        <a:bodyPr/>
        <a:lstStyle/>
        <a:p>
          <a:r>
            <a:rPr lang="en-US" dirty="0"/>
            <a:t>Dynamic stability analysis for each study region</a:t>
          </a:r>
        </a:p>
      </dgm:t>
    </dgm:pt>
    <dgm:pt modelId="{27491EEA-74D4-4270-8947-8D41F270EEB3}" type="parTrans" cxnId="{493F5D09-2758-4DF8-854A-ABB694CAD0A0}">
      <dgm:prSet/>
      <dgm:spPr/>
      <dgm:t>
        <a:bodyPr/>
        <a:lstStyle/>
        <a:p>
          <a:endParaRPr lang="en-US"/>
        </a:p>
      </dgm:t>
    </dgm:pt>
    <dgm:pt modelId="{84FEE29C-4FDF-414E-9E18-3CABFF975C73}" type="sibTrans" cxnId="{493F5D09-2758-4DF8-854A-ABB694CAD0A0}">
      <dgm:prSet/>
      <dgm:spPr/>
      <dgm:t>
        <a:bodyPr/>
        <a:lstStyle/>
        <a:p>
          <a:endParaRPr lang="en-US"/>
        </a:p>
      </dgm:t>
    </dgm:pt>
    <dgm:pt modelId="{4A8F87D4-6F6C-4FFD-92FF-3D0A95ECC514}">
      <dgm:prSet phldrT="[Text]" custT="1"/>
      <dgm:spPr/>
      <dgm:t>
        <a:bodyPr/>
        <a:lstStyle/>
        <a:p>
          <a:r>
            <a:rPr lang="en-US" sz="1000" dirty="0" smtClean="0"/>
            <a:t>Report and Sharing</a:t>
          </a:r>
          <a:endParaRPr lang="en-US" sz="1000" dirty="0"/>
        </a:p>
      </dgm:t>
    </dgm:pt>
    <dgm:pt modelId="{DDF0DC19-8C1D-41E0-AE8D-F3FEA7DBC266}" type="sibTrans" cxnId="{510F2F94-BFFE-458B-92E8-F05367F490C1}">
      <dgm:prSet/>
      <dgm:spPr/>
      <dgm:t>
        <a:bodyPr/>
        <a:lstStyle/>
        <a:p>
          <a:endParaRPr lang="en-US"/>
        </a:p>
      </dgm:t>
    </dgm:pt>
    <dgm:pt modelId="{5B9ACB2D-9414-4AC1-B6FE-352E79F08ED8}" type="parTrans" cxnId="{510F2F94-BFFE-458B-92E8-F05367F490C1}">
      <dgm:prSet/>
      <dgm:spPr/>
      <dgm:t>
        <a:bodyPr/>
        <a:lstStyle/>
        <a:p>
          <a:endParaRPr lang="en-US"/>
        </a:p>
      </dgm:t>
    </dgm:pt>
    <dgm:pt modelId="{8E2F7987-0F95-4517-AB2A-5FDFAC4F7915}">
      <dgm:prSet phldrT="[Text]"/>
      <dgm:spPr/>
      <dgm:t>
        <a:bodyPr/>
        <a:lstStyle/>
        <a:p>
          <a:r>
            <a:rPr lang="en-US" dirty="0" smtClean="0"/>
            <a:t>Flat Start simulation</a:t>
          </a:r>
          <a:endParaRPr lang="en-US" dirty="0"/>
        </a:p>
      </dgm:t>
    </dgm:pt>
    <dgm:pt modelId="{B87B8F5C-3BFF-4417-99F6-1CDB26EFB697}" type="sibTrans" cxnId="{C6FECB4F-4469-4900-83EB-813584F94CBD}">
      <dgm:prSet/>
      <dgm:spPr/>
      <dgm:t>
        <a:bodyPr/>
        <a:lstStyle/>
        <a:p>
          <a:endParaRPr lang="en-US"/>
        </a:p>
      </dgm:t>
    </dgm:pt>
    <dgm:pt modelId="{99494E20-791F-4BF5-AFE0-93C3181F125A}" type="parTrans" cxnId="{C6FECB4F-4469-4900-83EB-813584F94CBD}">
      <dgm:prSet/>
      <dgm:spPr/>
      <dgm:t>
        <a:bodyPr/>
        <a:lstStyle/>
        <a:p>
          <a:endParaRPr lang="en-US"/>
        </a:p>
      </dgm:t>
    </dgm:pt>
    <dgm:pt modelId="{7F027793-92FD-45F0-B81D-0E92F2A2CED5}">
      <dgm:prSet phldrT="[Text]"/>
      <dgm:spPr/>
      <dgm:t>
        <a:bodyPr/>
        <a:lstStyle/>
        <a:p>
          <a:r>
            <a:rPr lang="en-US" dirty="0"/>
            <a:t>GTC and GTL development for any instability issue if necessary</a:t>
          </a:r>
        </a:p>
      </dgm:t>
    </dgm:pt>
    <dgm:pt modelId="{6FE33749-32AA-4A5A-801C-1FFAC30FC444}" type="parTrans" cxnId="{014203C8-6F63-4F68-B2E8-337EC65ACD06}">
      <dgm:prSet/>
      <dgm:spPr/>
      <dgm:t>
        <a:bodyPr/>
        <a:lstStyle/>
        <a:p>
          <a:endParaRPr lang="en-US"/>
        </a:p>
      </dgm:t>
    </dgm:pt>
    <dgm:pt modelId="{DB5344B4-1C16-4D81-95E8-F06855FD352C}" type="sibTrans" cxnId="{014203C8-6F63-4F68-B2E8-337EC65ACD06}">
      <dgm:prSet/>
      <dgm:spPr/>
      <dgm:t>
        <a:bodyPr/>
        <a:lstStyle/>
        <a:p>
          <a:endParaRPr lang="en-US"/>
        </a:p>
      </dgm:t>
    </dgm:pt>
    <dgm:pt modelId="{D545C967-DE9F-49A0-8AFE-396504E5DDDE}">
      <dgm:prSet phldrT="[Text]"/>
      <dgm:spPr/>
      <dgm:t>
        <a:bodyPr/>
        <a:lstStyle/>
        <a:p>
          <a:r>
            <a:rPr lang="en-US" dirty="0" smtClean="0"/>
            <a:t>Report and MIS Posting (Secure Area)</a:t>
          </a:r>
          <a:endParaRPr lang="en-US" dirty="0"/>
        </a:p>
      </dgm:t>
    </dgm:pt>
    <dgm:pt modelId="{82B6ECAF-C36D-4113-BB36-3649ACCBC40A}" type="parTrans" cxnId="{1B0180BF-7F52-413A-962C-900CBDEE0E52}">
      <dgm:prSet/>
      <dgm:spPr/>
      <dgm:t>
        <a:bodyPr/>
        <a:lstStyle/>
        <a:p>
          <a:endParaRPr lang="en-US"/>
        </a:p>
      </dgm:t>
    </dgm:pt>
    <dgm:pt modelId="{67C827E6-4597-42A8-9C5B-435FDBBB3B8F}" type="sibTrans" cxnId="{1B0180BF-7F52-413A-962C-900CBDEE0E52}">
      <dgm:prSet/>
      <dgm:spPr/>
      <dgm:t>
        <a:bodyPr/>
        <a:lstStyle/>
        <a:p>
          <a:endParaRPr lang="en-US"/>
        </a:p>
      </dgm:t>
    </dgm:pt>
    <dgm:pt modelId="{F3E3FD21-B872-46E0-8C75-5D3E8DCB07C4}">
      <dgm:prSet phldrT="[Text]"/>
      <dgm:spPr/>
      <dgm:t>
        <a:bodyPr/>
        <a:lstStyle/>
        <a:p>
          <a:r>
            <a:rPr lang="en-US" dirty="0"/>
            <a:t>Review the results with ERCOT Operations</a:t>
          </a:r>
        </a:p>
      </dgm:t>
    </dgm:pt>
    <dgm:pt modelId="{43AA54E4-58D1-4023-A223-A66C41A620F9}" type="parTrans" cxnId="{2D61C445-6C35-475A-8B61-DF1485AE118E}">
      <dgm:prSet/>
      <dgm:spPr/>
      <dgm:t>
        <a:bodyPr/>
        <a:lstStyle/>
        <a:p>
          <a:endParaRPr lang="en-US"/>
        </a:p>
      </dgm:t>
    </dgm:pt>
    <dgm:pt modelId="{217F439D-042C-4444-906C-5E6B2EB84562}" type="sibTrans" cxnId="{2D61C445-6C35-475A-8B61-DF1485AE118E}">
      <dgm:prSet/>
      <dgm:spPr/>
      <dgm:t>
        <a:bodyPr/>
        <a:lstStyle/>
        <a:p>
          <a:endParaRPr lang="en-US"/>
        </a:p>
      </dgm:t>
    </dgm:pt>
    <dgm:pt modelId="{11334315-8DC2-44C8-834F-379E60D88E51}" type="pres">
      <dgm:prSet presAssocID="{EB88C284-CCBA-4EBF-B51F-9A66C9976C0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C8EC51-9A9E-4843-9DE4-B69BF54E610B}" type="pres">
      <dgm:prSet presAssocID="{73D1DA8D-ACFB-445D-BD3B-567818324D46}" presName="composite" presStyleCnt="0"/>
      <dgm:spPr/>
      <dgm:t>
        <a:bodyPr/>
        <a:lstStyle/>
        <a:p>
          <a:endParaRPr lang="en-US"/>
        </a:p>
      </dgm:t>
    </dgm:pt>
    <dgm:pt modelId="{9D8B7943-990C-4D85-B077-815E91A04B24}" type="pres">
      <dgm:prSet presAssocID="{73D1DA8D-ACFB-445D-BD3B-567818324D46}" presName="parentText" presStyleLbl="alignNode1" presStyleIdx="0" presStyleCnt="4" custScale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929BDD-24FD-4297-B667-768746BE19D9}" type="pres">
      <dgm:prSet presAssocID="{73D1DA8D-ACFB-445D-BD3B-567818324D46}" presName="descendantText" presStyleLbl="alignAcc1" presStyleIdx="0" presStyleCnt="4" custLinFactNeighborX="7624" custLinFactNeighborY="-390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E42B05-2713-4F07-91AA-8DC76E564600}" type="pres">
      <dgm:prSet presAssocID="{F9B5246F-08A4-4337-811B-875602128840}" presName="sp" presStyleCnt="0"/>
      <dgm:spPr/>
      <dgm:t>
        <a:bodyPr/>
        <a:lstStyle/>
        <a:p>
          <a:endParaRPr lang="en-US"/>
        </a:p>
      </dgm:t>
    </dgm:pt>
    <dgm:pt modelId="{65669885-9106-4E38-A6C5-14613FCB148B}" type="pres">
      <dgm:prSet presAssocID="{0A006370-10B0-44C7-AA84-2FEEEBBAF48F}" presName="composite" presStyleCnt="0"/>
      <dgm:spPr/>
      <dgm:t>
        <a:bodyPr/>
        <a:lstStyle/>
        <a:p>
          <a:endParaRPr lang="en-US"/>
        </a:p>
      </dgm:t>
    </dgm:pt>
    <dgm:pt modelId="{1D782ABF-0321-4EB9-8C07-D5B6BF5B9BFB}" type="pres">
      <dgm:prSet presAssocID="{0A006370-10B0-44C7-AA84-2FEEEBBAF48F}" presName="parentText" presStyleLbl="alignNode1" presStyleIdx="1" presStyleCnt="4" custScale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3A77D7-427F-4A2C-8F5D-71C8C47E1BE6}" type="pres">
      <dgm:prSet presAssocID="{0A006370-10B0-44C7-AA84-2FEEEBBAF48F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1F858E-5E15-461C-ABEA-804A9BF74C3C}" type="pres">
      <dgm:prSet presAssocID="{391524F8-0355-4013-9DD4-466C55FED860}" presName="sp" presStyleCnt="0"/>
      <dgm:spPr/>
      <dgm:t>
        <a:bodyPr/>
        <a:lstStyle/>
        <a:p>
          <a:endParaRPr lang="en-US"/>
        </a:p>
      </dgm:t>
    </dgm:pt>
    <dgm:pt modelId="{F42991C2-DAD8-4E24-AEB5-CD04BE01785A}" type="pres">
      <dgm:prSet presAssocID="{9B17A48D-F49B-4FC4-9B5A-CA7B032AF896}" presName="composite" presStyleCnt="0"/>
      <dgm:spPr/>
      <dgm:t>
        <a:bodyPr/>
        <a:lstStyle/>
        <a:p>
          <a:endParaRPr lang="en-US"/>
        </a:p>
      </dgm:t>
    </dgm:pt>
    <dgm:pt modelId="{5E7EB4C0-A001-484A-A450-903B405FFB24}" type="pres">
      <dgm:prSet presAssocID="{9B17A48D-F49B-4FC4-9B5A-CA7B032AF896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93A3C7-11FD-4040-B24F-5DB457CEC33E}" type="pres">
      <dgm:prSet presAssocID="{9B17A48D-F49B-4FC4-9B5A-CA7B032AF896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418986-0D09-4CD0-B628-B16192314496}" type="pres">
      <dgm:prSet presAssocID="{1B4FB2DE-9F2F-4C05-A7D4-67D4DE4073C1}" presName="sp" presStyleCnt="0"/>
      <dgm:spPr/>
      <dgm:t>
        <a:bodyPr/>
        <a:lstStyle/>
        <a:p>
          <a:endParaRPr lang="en-US"/>
        </a:p>
      </dgm:t>
    </dgm:pt>
    <dgm:pt modelId="{B7919F1B-9A44-4A82-AA2B-DF1F38CCDE5B}" type="pres">
      <dgm:prSet presAssocID="{4A8F87D4-6F6C-4FFD-92FF-3D0A95ECC514}" presName="composite" presStyleCnt="0"/>
      <dgm:spPr/>
      <dgm:t>
        <a:bodyPr/>
        <a:lstStyle/>
        <a:p>
          <a:endParaRPr lang="en-US"/>
        </a:p>
      </dgm:t>
    </dgm:pt>
    <dgm:pt modelId="{92EC2C8F-93DD-4862-8CCD-6C74CB16659D}" type="pres">
      <dgm:prSet presAssocID="{4A8F87D4-6F6C-4FFD-92FF-3D0A95ECC514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5396E4-12FC-4189-931D-622285080D2E}" type="pres">
      <dgm:prSet presAssocID="{4A8F87D4-6F6C-4FFD-92FF-3D0A95ECC514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8E00EC-B3F4-4BA3-872B-A1687425F4AA}" srcId="{0A006370-10B0-44C7-AA84-2FEEEBBAF48F}" destId="{A1235108-6758-49A7-BD87-84A9996FC9CB}" srcOrd="1" destOrd="0" parTransId="{88E3DB5F-0050-464D-9249-1E88B394E2BB}" sibTransId="{79BAD091-A8B8-4049-A59A-C834309CBA54}"/>
    <dgm:cxn modelId="{5DCAEE9B-5AE9-49FB-A669-6DD8B18B729A}" type="presOf" srcId="{7F027793-92FD-45F0-B81D-0E92F2A2CED5}" destId="{7793A3C7-11FD-4040-B24F-5DB457CEC33E}" srcOrd="0" destOrd="2" presId="urn:microsoft.com/office/officeart/2005/8/layout/chevron2"/>
    <dgm:cxn modelId="{A7838F72-990A-46A3-A683-7A48719880C9}" srcId="{EB88C284-CCBA-4EBF-B51F-9A66C9976C0A}" destId="{9B17A48D-F49B-4FC4-9B5A-CA7B032AF896}" srcOrd="2" destOrd="0" parTransId="{B07F8101-9DCD-4E64-8F26-C2C70FABFA88}" sibTransId="{1B4FB2DE-9F2F-4C05-A7D4-67D4DE4073C1}"/>
    <dgm:cxn modelId="{2D61C445-6C35-475A-8B61-DF1485AE118E}" srcId="{4A8F87D4-6F6C-4FFD-92FF-3D0A95ECC514}" destId="{F3E3FD21-B872-46E0-8C75-5D3E8DCB07C4}" srcOrd="0" destOrd="0" parTransId="{43AA54E4-58D1-4023-A223-A66C41A620F9}" sibTransId="{217F439D-042C-4444-906C-5E6B2EB84562}"/>
    <dgm:cxn modelId="{493F5D09-2758-4DF8-854A-ABB694CAD0A0}" srcId="{9B17A48D-F49B-4FC4-9B5A-CA7B032AF896}" destId="{1115D300-3042-4147-88D5-EFD29FA7DC3A}" srcOrd="1" destOrd="0" parTransId="{27491EEA-74D4-4270-8947-8D41F270EEB3}" sibTransId="{84FEE29C-4FDF-414E-9E18-3CABFF975C73}"/>
    <dgm:cxn modelId="{C6FECB4F-4469-4900-83EB-813584F94CBD}" srcId="{9B17A48D-F49B-4FC4-9B5A-CA7B032AF896}" destId="{8E2F7987-0F95-4517-AB2A-5FDFAC4F7915}" srcOrd="0" destOrd="0" parTransId="{99494E20-791F-4BF5-AFE0-93C3181F125A}" sibTransId="{B87B8F5C-3BFF-4417-99F6-1CDB26EFB697}"/>
    <dgm:cxn modelId="{A78B0BD2-416C-4418-8FA3-3AFF3745343D}" type="presOf" srcId="{ABB7C22E-1F20-4CD4-886B-9C46A6B4F791}" destId="{E0929BDD-24FD-4297-B667-768746BE19D9}" srcOrd="0" destOrd="0" presId="urn:microsoft.com/office/officeart/2005/8/layout/chevron2"/>
    <dgm:cxn modelId="{AF33D37C-23DE-4677-A472-1C0B8DC5B874}" type="presOf" srcId="{94FD5DEA-6FC5-4B92-B29B-3DFBD2B7A1CE}" destId="{E0929BDD-24FD-4297-B667-768746BE19D9}" srcOrd="0" destOrd="1" presId="urn:microsoft.com/office/officeart/2005/8/layout/chevron2"/>
    <dgm:cxn modelId="{7D6726F5-32D6-448F-BDCC-01D88DDA33A9}" type="presOf" srcId="{D545C967-DE9F-49A0-8AFE-396504E5DDDE}" destId="{F05396E4-12FC-4189-931D-622285080D2E}" srcOrd="0" destOrd="1" presId="urn:microsoft.com/office/officeart/2005/8/layout/chevron2"/>
    <dgm:cxn modelId="{441B9E23-569D-4AB2-8A61-E84802E30AA2}" srcId="{73D1DA8D-ACFB-445D-BD3B-567818324D46}" destId="{94FD5DEA-6FC5-4B92-B29B-3DFBD2B7A1CE}" srcOrd="1" destOrd="0" parTransId="{DA411E4B-50DB-45E6-B970-87528E18B8CC}" sibTransId="{5502F72A-9322-414F-B918-A927FF817C69}"/>
    <dgm:cxn modelId="{39A7B57A-7363-449D-9C5D-2D4E7A527297}" srcId="{EB88C284-CCBA-4EBF-B51F-9A66C9976C0A}" destId="{73D1DA8D-ACFB-445D-BD3B-567818324D46}" srcOrd="0" destOrd="0" parTransId="{68B96109-7D23-4D94-BA66-AE60D749EB87}" sibTransId="{F9B5246F-08A4-4337-811B-875602128840}"/>
    <dgm:cxn modelId="{6B70817C-128E-4675-911C-A3D42D00EC0F}" type="presOf" srcId="{9B17A48D-F49B-4FC4-9B5A-CA7B032AF896}" destId="{5E7EB4C0-A001-484A-A450-903B405FFB24}" srcOrd="0" destOrd="0" presId="urn:microsoft.com/office/officeart/2005/8/layout/chevron2"/>
    <dgm:cxn modelId="{957FF54B-E328-4466-9667-60AAE07389A2}" srcId="{EB88C284-CCBA-4EBF-B51F-9A66C9976C0A}" destId="{0A006370-10B0-44C7-AA84-2FEEEBBAF48F}" srcOrd="1" destOrd="0" parTransId="{742738C1-F64C-417E-8B61-DBA248FA687C}" sibTransId="{391524F8-0355-4013-9DD4-466C55FED860}"/>
    <dgm:cxn modelId="{A39EC866-2553-494C-A4CF-E17A3735EE20}" srcId="{73D1DA8D-ACFB-445D-BD3B-567818324D46}" destId="{ABB7C22E-1F20-4CD4-886B-9C46A6B4F791}" srcOrd="0" destOrd="0" parTransId="{414B51D1-6936-47F9-A7D7-6CAA0CD5483A}" sibTransId="{954891C7-7CD8-47B1-ABE8-5C97D880AF9A}"/>
    <dgm:cxn modelId="{491F18B7-1713-41A6-A9D7-0C4A5EE94F13}" type="presOf" srcId="{0A006370-10B0-44C7-AA84-2FEEEBBAF48F}" destId="{1D782ABF-0321-4EB9-8C07-D5B6BF5B9BFB}" srcOrd="0" destOrd="0" presId="urn:microsoft.com/office/officeart/2005/8/layout/chevron2"/>
    <dgm:cxn modelId="{DF152AD4-C424-4606-B56A-97E8174733BC}" type="presOf" srcId="{EB88C284-CCBA-4EBF-B51F-9A66C9976C0A}" destId="{11334315-8DC2-44C8-834F-379E60D88E51}" srcOrd="0" destOrd="0" presId="urn:microsoft.com/office/officeart/2005/8/layout/chevron2"/>
    <dgm:cxn modelId="{C868789A-5EB6-4C19-A458-9F9DFCB3C64A}" srcId="{0A006370-10B0-44C7-AA84-2FEEEBBAF48F}" destId="{B86B6053-ECED-47AC-A95C-05E8F4F319EE}" srcOrd="0" destOrd="0" parTransId="{EB80ECFC-2DC6-4AC2-8398-4FF6ACD08D03}" sibTransId="{AD19EBFA-F04D-4FE8-9CE8-1050A5E84C72}"/>
    <dgm:cxn modelId="{014203C8-6F63-4F68-B2E8-337EC65ACD06}" srcId="{9B17A48D-F49B-4FC4-9B5A-CA7B032AF896}" destId="{7F027793-92FD-45F0-B81D-0E92F2A2CED5}" srcOrd="2" destOrd="0" parTransId="{6FE33749-32AA-4A5A-801C-1FFAC30FC444}" sibTransId="{DB5344B4-1C16-4D81-95E8-F06855FD352C}"/>
    <dgm:cxn modelId="{E0AA2F99-C02D-4FE2-8B89-122E39A9D968}" type="presOf" srcId="{73D1DA8D-ACFB-445D-BD3B-567818324D46}" destId="{9D8B7943-990C-4D85-B077-815E91A04B24}" srcOrd="0" destOrd="0" presId="urn:microsoft.com/office/officeart/2005/8/layout/chevron2"/>
    <dgm:cxn modelId="{1B0180BF-7F52-413A-962C-900CBDEE0E52}" srcId="{4A8F87D4-6F6C-4FFD-92FF-3D0A95ECC514}" destId="{D545C967-DE9F-49A0-8AFE-396504E5DDDE}" srcOrd="1" destOrd="0" parTransId="{82B6ECAF-C36D-4113-BB36-3649ACCBC40A}" sibTransId="{67C827E6-4597-42A8-9C5B-435FDBBB3B8F}"/>
    <dgm:cxn modelId="{510F2F94-BFFE-458B-92E8-F05367F490C1}" srcId="{EB88C284-CCBA-4EBF-B51F-9A66C9976C0A}" destId="{4A8F87D4-6F6C-4FFD-92FF-3D0A95ECC514}" srcOrd="3" destOrd="0" parTransId="{5B9ACB2D-9414-4AC1-B6FE-352E79F08ED8}" sibTransId="{DDF0DC19-8C1D-41E0-AE8D-F3FEA7DBC266}"/>
    <dgm:cxn modelId="{864BAF9F-6857-4263-9B3C-C588444B141F}" type="presOf" srcId="{F3E3FD21-B872-46E0-8C75-5D3E8DCB07C4}" destId="{F05396E4-12FC-4189-931D-622285080D2E}" srcOrd="0" destOrd="0" presId="urn:microsoft.com/office/officeart/2005/8/layout/chevron2"/>
    <dgm:cxn modelId="{04C67669-2A0B-4989-AC06-4A6F3FAE47DE}" type="presOf" srcId="{1115D300-3042-4147-88D5-EFD29FA7DC3A}" destId="{7793A3C7-11FD-4040-B24F-5DB457CEC33E}" srcOrd="0" destOrd="1" presId="urn:microsoft.com/office/officeart/2005/8/layout/chevron2"/>
    <dgm:cxn modelId="{66721F3F-F835-4166-957B-BDF74967E083}" type="presOf" srcId="{A1235108-6758-49A7-BD87-84A9996FC9CB}" destId="{C73A77D7-427F-4A2C-8F5D-71C8C47E1BE6}" srcOrd="0" destOrd="1" presId="urn:microsoft.com/office/officeart/2005/8/layout/chevron2"/>
    <dgm:cxn modelId="{9E13D967-72C8-47CD-9836-3FD621B9999C}" type="presOf" srcId="{B86B6053-ECED-47AC-A95C-05E8F4F319EE}" destId="{C73A77D7-427F-4A2C-8F5D-71C8C47E1BE6}" srcOrd="0" destOrd="0" presId="urn:microsoft.com/office/officeart/2005/8/layout/chevron2"/>
    <dgm:cxn modelId="{3DCFE1E4-B280-422A-A214-4AE229DCC66B}" type="presOf" srcId="{4A8F87D4-6F6C-4FFD-92FF-3D0A95ECC514}" destId="{92EC2C8F-93DD-4862-8CCD-6C74CB16659D}" srcOrd="0" destOrd="0" presId="urn:microsoft.com/office/officeart/2005/8/layout/chevron2"/>
    <dgm:cxn modelId="{BCA054FB-B496-4D59-877A-92A7A87F53C1}" type="presOf" srcId="{8E2F7987-0F95-4517-AB2A-5FDFAC4F7915}" destId="{7793A3C7-11FD-4040-B24F-5DB457CEC33E}" srcOrd="0" destOrd="0" presId="urn:microsoft.com/office/officeart/2005/8/layout/chevron2"/>
    <dgm:cxn modelId="{376D1F6C-4DC8-469B-BFE9-881504CD8E7C}" type="presParOf" srcId="{11334315-8DC2-44C8-834F-379E60D88E51}" destId="{91C8EC51-9A9E-4843-9DE4-B69BF54E610B}" srcOrd="0" destOrd="0" presId="urn:microsoft.com/office/officeart/2005/8/layout/chevron2"/>
    <dgm:cxn modelId="{293F0524-F6A5-4B68-A6ED-FCCC9B413EA6}" type="presParOf" srcId="{91C8EC51-9A9E-4843-9DE4-B69BF54E610B}" destId="{9D8B7943-990C-4D85-B077-815E91A04B24}" srcOrd="0" destOrd="0" presId="urn:microsoft.com/office/officeart/2005/8/layout/chevron2"/>
    <dgm:cxn modelId="{A411BAAE-B063-49A6-9CA4-D838642BD297}" type="presParOf" srcId="{91C8EC51-9A9E-4843-9DE4-B69BF54E610B}" destId="{E0929BDD-24FD-4297-B667-768746BE19D9}" srcOrd="1" destOrd="0" presId="urn:microsoft.com/office/officeart/2005/8/layout/chevron2"/>
    <dgm:cxn modelId="{D3DDCC30-1EB4-459D-9A40-A39E65691D62}" type="presParOf" srcId="{11334315-8DC2-44C8-834F-379E60D88E51}" destId="{39E42B05-2713-4F07-91AA-8DC76E564600}" srcOrd="1" destOrd="0" presId="urn:microsoft.com/office/officeart/2005/8/layout/chevron2"/>
    <dgm:cxn modelId="{D905B53A-0459-4929-9999-9E8C7452BE55}" type="presParOf" srcId="{11334315-8DC2-44C8-834F-379E60D88E51}" destId="{65669885-9106-4E38-A6C5-14613FCB148B}" srcOrd="2" destOrd="0" presId="urn:microsoft.com/office/officeart/2005/8/layout/chevron2"/>
    <dgm:cxn modelId="{07F8114A-923F-4165-B90D-F6B108C720D8}" type="presParOf" srcId="{65669885-9106-4E38-A6C5-14613FCB148B}" destId="{1D782ABF-0321-4EB9-8C07-D5B6BF5B9BFB}" srcOrd="0" destOrd="0" presId="urn:microsoft.com/office/officeart/2005/8/layout/chevron2"/>
    <dgm:cxn modelId="{13F3E99F-34C9-4D73-B953-8BC56D57F367}" type="presParOf" srcId="{65669885-9106-4E38-A6C5-14613FCB148B}" destId="{C73A77D7-427F-4A2C-8F5D-71C8C47E1BE6}" srcOrd="1" destOrd="0" presId="urn:microsoft.com/office/officeart/2005/8/layout/chevron2"/>
    <dgm:cxn modelId="{45AB8EEF-1E1F-4FBF-914C-1A558C68973D}" type="presParOf" srcId="{11334315-8DC2-44C8-834F-379E60D88E51}" destId="{C61F858E-5E15-461C-ABEA-804A9BF74C3C}" srcOrd="3" destOrd="0" presId="urn:microsoft.com/office/officeart/2005/8/layout/chevron2"/>
    <dgm:cxn modelId="{DD8A1867-5239-45FE-8D91-284D023FDFA9}" type="presParOf" srcId="{11334315-8DC2-44C8-834F-379E60D88E51}" destId="{F42991C2-DAD8-4E24-AEB5-CD04BE01785A}" srcOrd="4" destOrd="0" presId="urn:microsoft.com/office/officeart/2005/8/layout/chevron2"/>
    <dgm:cxn modelId="{D88D34C5-E8F7-4D4D-8CFF-3BD11B3EC156}" type="presParOf" srcId="{F42991C2-DAD8-4E24-AEB5-CD04BE01785A}" destId="{5E7EB4C0-A001-484A-A450-903B405FFB24}" srcOrd="0" destOrd="0" presId="urn:microsoft.com/office/officeart/2005/8/layout/chevron2"/>
    <dgm:cxn modelId="{D30BFDCB-ACA8-4320-B0DE-4DB6B7C48091}" type="presParOf" srcId="{F42991C2-DAD8-4E24-AEB5-CD04BE01785A}" destId="{7793A3C7-11FD-4040-B24F-5DB457CEC33E}" srcOrd="1" destOrd="0" presId="urn:microsoft.com/office/officeart/2005/8/layout/chevron2"/>
    <dgm:cxn modelId="{6C137318-D9C2-40B0-8F23-B8A81ACE61D1}" type="presParOf" srcId="{11334315-8DC2-44C8-834F-379E60D88E51}" destId="{37418986-0D09-4CD0-B628-B16192314496}" srcOrd="5" destOrd="0" presId="urn:microsoft.com/office/officeart/2005/8/layout/chevron2"/>
    <dgm:cxn modelId="{4BDB5ABD-EE45-4EC2-82E6-BAEE2FD84233}" type="presParOf" srcId="{11334315-8DC2-44C8-834F-379E60D88E51}" destId="{B7919F1B-9A44-4A82-AA2B-DF1F38CCDE5B}" srcOrd="6" destOrd="0" presId="urn:microsoft.com/office/officeart/2005/8/layout/chevron2"/>
    <dgm:cxn modelId="{C5224722-55CC-4272-9545-8FFBDE2D70A1}" type="presParOf" srcId="{B7919F1B-9A44-4A82-AA2B-DF1F38CCDE5B}" destId="{92EC2C8F-93DD-4862-8CCD-6C74CB16659D}" srcOrd="0" destOrd="0" presId="urn:microsoft.com/office/officeart/2005/8/layout/chevron2"/>
    <dgm:cxn modelId="{B279D854-89D4-48DE-A897-AD0FBE98A45B}" type="presParOf" srcId="{B7919F1B-9A44-4A82-AA2B-DF1F38CCDE5B}" destId="{F05396E4-12FC-4189-931D-622285080D2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8B7943-990C-4D85-B077-815E91A04B24}">
      <dsp:nvSpPr>
        <dsp:cNvPr id="0" name=""/>
        <dsp:cNvSpPr/>
      </dsp:nvSpPr>
      <dsp:spPr>
        <a:xfrm rot="5400000">
          <a:off x="-188293" y="191138"/>
          <a:ext cx="1255292" cy="878705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Case Conditioning</a:t>
          </a:r>
          <a:endParaRPr lang="en-US" sz="1000" kern="1200" dirty="0"/>
        </a:p>
      </dsp:txBody>
      <dsp:txXfrm rot="-5400000">
        <a:off x="1" y="442198"/>
        <a:ext cx="878705" cy="376587"/>
      </dsp:txXfrm>
    </dsp:sp>
    <dsp:sp modelId="{E0929BDD-24FD-4297-B667-768746BE19D9}">
      <dsp:nvSpPr>
        <dsp:cNvPr id="0" name=""/>
        <dsp:cNvSpPr/>
      </dsp:nvSpPr>
      <dsp:spPr>
        <a:xfrm rot="5400000">
          <a:off x="3993782" y="-3115077"/>
          <a:ext cx="815940" cy="70460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Case review and update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Dispatch of generator in area of study</a:t>
          </a:r>
          <a:endParaRPr lang="en-US" sz="1600" kern="1200" dirty="0"/>
        </a:p>
      </dsp:txBody>
      <dsp:txXfrm rot="-5400000">
        <a:off x="878706" y="39830"/>
        <a:ext cx="7006263" cy="736278"/>
      </dsp:txXfrm>
    </dsp:sp>
    <dsp:sp modelId="{1D782ABF-0321-4EB9-8C07-D5B6BF5B9BFB}">
      <dsp:nvSpPr>
        <dsp:cNvPr id="0" name=""/>
        <dsp:cNvSpPr/>
      </dsp:nvSpPr>
      <dsp:spPr>
        <a:xfrm rot="5400000">
          <a:off x="-188293" y="1299838"/>
          <a:ext cx="1255292" cy="878705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13333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Input file Prepation</a:t>
          </a:r>
          <a:endParaRPr lang="en-US" sz="1000" kern="1200" dirty="0"/>
        </a:p>
      </dsp:txBody>
      <dsp:txXfrm rot="-5400000">
        <a:off x="1" y="1550898"/>
        <a:ext cx="878705" cy="376587"/>
      </dsp:txXfrm>
    </dsp:sp>
    <dsp:sp modelId="{C73A77D7-427F-4A2C-8F5D-71C8C47E1BE6}">
      <dsp:nvSpPr>
        <dsp:cNvPr id="0" name=""/>
        <dsp:cNvSpPr/>
      </dsp:nvSpPr>
      <dsp:spPr>
        <a:xfrm rot="5400000">
          <a:off x="3993782" y="-2003532"/>
          <a:ext cx="815940" cy="70460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Event file creation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Update dynamic data, channel and script files (e.g. DYRs and Python)</a:t>
          </a:r>
        </a:p>
      </dsp:txBody>
      <dsp:txXfrm rot="-5400000">
        <a:off x="878706" y="1151375"/>
        <a:ext cx="7006263" cy="736278"/>
      </dsp:txXfrm>
    </dsp:sp>
    <dsp:sp modelId="{5E7EB4C0-A001-484A-A450-903B405FFB24}">
      <dsp:nvSpPr>
        <dsp:cNvPr id="0" name=""/>
        <dsp:cNvSpPr/>
      </dsp:nvSpPr>
      <dsp:spPr>
        <a:xfrm rot="5400000">
          <a:off x="-188293" y="2408538"/>
          <a:ext cx="1255292" cy="878705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26667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Dynamic Stability Analysis</a:t>
          </a:r>
          <a:endParaRPr lang="en-US" sz="1000" kern="1200" dirty="0"/>
        </a:p>
      </dsp:txBody>
      <dsp:txXfrm rot="-5400000">
        <a:off x="1" y="2659598"/>
        <a:ext cx="878705" cy="376587"/>
      </dsp:txXfrm>
    </dsp:sp>
    <dsp:sp modelId="{7793A3C7-11FD-4040-B24F-5DB457CEC33E}">
      <dsp:nvSpPr>
        <dsp:cNvPr id="0" name=""/>
        <dsp:cNvSpPr/>
      </dsp:nvSpPr>
      <dsp:spPr>
        <a:xfrm rot="5400000">
          <a:off x="3993567" y="-894618"/>
          <a:ext cx="816369" cy="70460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Flat Start simulation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Dynamic stability analysis for each study region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GTC and GTL development for any instability issue if necessary</a:t>
          </a:r>
        </a:p>
      </dsp:txBody>
      <dsp:txXfrm rot="-5400000">
        <a:off x="878705" y="2260096"/>
        <a:ext cx="7006242" cy="736665"/>
      </dsp:txXfrm>
    </dsp:sp>
    <dsp:sp modelId="{92EC2C8F-93DD-4862-8CCD-6C74CB16659D}">
      <dsp:nvSpPr>
        <dsp:cNvPr id="0" name=""/>
        <dsp:cNvSpPr/>
      </dsp:nvSpPr>
      <dsp:spPr>
        <a:xfrm rot="5400000">
          <a:off x="-188293" y="3517237"/>
          <a:ext cx="1255292" cy="878705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Report and Sharing</a:t>
          </a:r>
          <a:endParaRPr lang="en-US" sz="1000" kern="1200" dirty="0"/>
        </a:p>
      </dsp:txBody>
      <dsp:txXfrm rot="-5400000">
        <a:off x="1" y="3768297"/>
        <a:ext cx="878705" cy="376587"/>
      </dsp:txXfrm>
    </dsp:sp>
    <dsp:sp modelId="{F05396E4-12FC-4189-931D-622285080D2E}">
      <dsp:nvSpPr>
        <dsp:cNvPr id="0" name=""/>
        <dsp:cNvSpPr/>
      </dsp:nvSpPr>
      <dsp:spPr>
        <a:xfrm rot="5400000">
          <a:off x="3993782" y="213866"/>
          <a:ext cx="815940" cy="70460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Review the results with ERCOT Operations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Report and MIS Posting (Secure Area)</a:t>
          </a:r>
          <a:endParaRPr lang="en-US" sz="1600" kern="1200" dirty="0"/>
        </a:p>
      </dsp:txBody>
      <dsp:txXfrm rot="-5400000">
        <a:off x="878706" y="3368774"/>
        <a:ext cx="7006263" cy="7362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2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959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61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291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4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006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4400" b="1" dirty="0" smtClean="0"/>
              <a:t>Study Scope - Quarterly Stability Assessment</a:t>
            </a:r>
            <a:endParaRPr lang="en-US" altLang="en-US" sz="4400" b="1" dirty="0"/>
          </a:p>
          <a:p>
            <a:endParaRPr lang="en-US" dirty="0"/>
          </a:p>
          <a:p>
            <a:pPr algn="ctr"/>
            <a:r>
              <a:rPr lang="en-US" dirty="0" smtClean="0"/>
              <a:t>August 22, 2017</a:t>
            </a:r>
          </a:p>
          <a:p>
            <a:pPr algn="ctr"/>
            <a:r>
              <a:rPr lang="en-US" dirty="0" smtClean="0"/>
              <a:t>RPG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Outline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23621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Introduction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Study scope of Quarterly Stability Assessment (QSA)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Next steps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Introduction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181601"/>
          </a:xfrm>
        </p:spPr>
        <p:txBody>
          <a:bodyPr/>
          <a:lstStyle/>
          <a:p>
            <a:r>
              <a:rPr lang="en-US" altLang="en-US" sz="2400" dirty="0" smtClean="0"/>
              <a:t>In April 2017, ERCOT Board of Directors approved PGRR052, Quarterly Stability Assessment (QSA). ERCOT sent a market notice in July. PGRR052 became effective as of August 1</a:t>
            </a:r>
          </a:p>
          <a:p>
            <a:endParaRPr lang="en-US" altLang="en-US" sz="2400" dirty="0" smtClean="0"/>
          </a:p>
          <a:p>
            <a:r>
              <a:rPr lang="en-US" altLang="en-US" sz="2400" dirty="0" smtClean="0"/>
              <a:t>Purpose of QSA </a:t>
            </a:r>
          </a:p>
          <a:p>
            <a:pPr lvl="1"/>
            <a:r>
              <a:rPr lang="en-US" altLang="en-US" sz="2000" dirty="0" smtClean="0"/>
              <a:t>Assess </a:t>
            </a:r>
            <a:r>
              <a:rPr lang="en-US" altLang="en-US" sz="2000" dirty="0"/>
              <a:t>the impact of proposed generation resources connecting to the ERCOT </a:t>
            </a:r>
            <a:r>
              <a:rPr lang="en-US" altLang="en-US" sz="2000" dirty="0" smtClean="0"/>
              <a:t>system</a:t>
            </a:r>
          </a:p>
          <a:p>
            <a:pPr lvl="1"/>
            <a:r>
              <a:rPr lang="en-US" altLang="en-US" sz="2000" dirty="0"/>
              <a:t>Identify any dynamic instability issues and establish Generic Transmission Constraints (GTC) and Generic Transmission Limits (GTL</a:t>
            </a:r>
            <a:r>
              <a:rPr lang="en-US" altLang="en-US" sz="2000" dirty="0" smtClean="0"/>
              <a:t>)</a:t>
            </a:r>
          </a:p>
          <a:p>
            <a:pPr lvl="1"/>
            <a:endParaRPr lang="en-US" altLang="en-US" sz="2000" dirty="0"/>
          </a:p>
          <a:p>
            <a:r>
              <a:rPr lang="en-US" altLang="en-US" sz="2000" dirty="0" smtClean="0"/>
              <a:t>Standards: NERC Standard FAC 002-2 (Facility Interconnection) and ERCOT Planning Guide and Protocol</a:t>
            </a:r>
          </a:p>
        </p:txBody>
      </p:sp>
    </p:spTree>
    <p:extLst>
      <p:ext uri="{BB962C8B-B14F-4D97-AF65-F5344CB8AC3E}">
        <p14:creationId xmlns:p14="http://schemas.microsoft.com/office/powerpoint/2010/main" val="253783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Study Process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774451"/>
              </p:ext>
            </p:extLst>
          </p:nvPr>
        </p:nvGraphicFramePr>
        <p:xfrm>
          <a:off x="533400" y="1219200"/>
          <a:ext cx="7924800" cy="4587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1991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Assumption and Methodology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4800" y="1371601"/>
            <a:ext cx="8534400" cy="4876800"/>
          </a:xfrm>
        </p:spPr>
        <p:txBody>
          <a:bodyPr/>
          <a:lstStyle/>
          <a:p>
            <a:r>
              <a:rPr lang="en-US" altLang="en-US" sz="2400" dirty="0" smtClean="0"/>
              <a:t>Study year and cases:</a:t>
            </a:r>
          </a:p>
          <a:p>
            <a:pPr lvl="1"/>
            <a:r>
              <a:rPr lang="en-US" altLang="en-US" sz="2000" dirty="0" smtClean="0"/>
              <a:t>The latest 2017DWG flat start cases will be used and updated for the 1</a:t>
            </a:r>
            <a:r>
              <a:rPr lang="en-US" altLang="en-US" sz="2000" baseline="30000" dirty="0" smtClean="0"/>
              <a:t>st</a:t>
            </a:r>
            <a:r>
              <a:rPr lang="en-US" altLang="en-US" sz="2000" dirty="0" smtClean="0"/>
              <a:t> QSA.</a:t>
            </a:r>
          </a:p>
          <a:p>
            <a:pPr lvl="2"/>
            <a:r>
              <a:rPr lang="en-US" altLang="en-US" sz="1600" dirty="0" smtClean="0"/>
              <a:t>High </a:t>
            </a:r>
            <a:r>
              <a:rPr lang="en-US" altLang="en-US" sz="1600" dirty="0"/>
              <a:t>Wind Low Load </a:t>
            </a:r>
            <a:r>
              <a:rPr lang="en-US" altLang="en-US" sz="1600" dirty="0" smtClean="0"/>
              <a:t>Conditions: 2020 </a:t>
            </a:r>
            <a:r>
              <a:rPr lang="en-US" altLang="en-US" sz="1600" dirty="0"/>
              <a:t>High Wind Low Load Case </a:t>
            </a:r>
          </a:p>
          <a:p>
            <a:pPr lvl="2"/>
            <a:r>
              <a:rPr lang="en-US" altLang="en-US" sz="1600" dirty="0" smtClean="0"/>
              <a:t>Summer </a:t>
            </a:r>
            <a:r>
              <a:rPr lang="en-US" altLang="en-US" sz="1600" dirty="0"/>
              <a:t>Peak Load </a:t>
            </a:r>
            <a:r>
              <a:rPr lang="en-US" altLang="en-US" sz="1600" dirty="0" smtClean="0"/>
              <a:t>Conditions: 2019 </a:t>
            </a:r>
            <a:r>
              <a:rPr lang="en-US" altLang="en-US" sz="1600" dirty="0"/>
              <a:t>Summer Peak Load Case</a:t>
            </a:r>
          </a:p>
          <a:p>
            <a:pPr lvl="1"/>
            <a:endParaRPr lang="en-US" altLang="en-US" sz="2000" dirty="0"/>
          </a:p>
          <a:p>
            <a:r>
              <a:rPr lang="en-US" altLang="en-US" sz="2400" dirty="0" smtClean="0"/>
              <a:t>Requirements for resources to be included in the first QSA:</a:t>
            </a:r>
          </a:p>
          <a:p>
            <a:pPr lvl="1"/>
            <a:r>
              <a:rPr lang="en-US" altLang="en-US" sz="2000" dirty="0" smtClean="0"/>
              <a:t>Initial Synchronization dates in Jan 1 ~ Mar 31 2018</a:t>
            </a:r>
          </a:p>
          <a:p>
            <a:pPr lvl="1"/>
            <a:r>
              <a:rPr lang="en-US" altLang="en-US" sz="2000" dirty="0" smtClean="0"/>
              <a:t>Planning Guide Section 5.9 has the detail of pre-requisites. Key pre-requisites are</a:t>
            </a:r>
          </a:p>
          <a:p>
            <a:pPr lvl="2"/>
            <a:r>
              <a:rPr lang="en-US" altLang="en-US" sz="1600" dirty="0" smtClean="0"/>
              <a:t>Planning Guide 6.9 Requirements are met</a:t>
            </a:r>
          </a:p>
          <a:p>
            <a:pPr lvl="2"/>
            <a:r>
              <a:rPr lang="en-US" altLang="en-US" sz="1600" dirty="0" smtClean="0"/>
              <a:t>Full interconnection studies are complete</a:t>
            </a:r>
          </a:p>
          <a:p>
            <a:pPr lvl="2"/>
            <a:r>
              <a:rPr lang="en-US" altLang="en-US" sz="1600" dirty="0" smtClean="0"/>
              <a:t>Reactive power studies are complete</a:t>
            </a:r>
          </a:p>
          <a:p>
            <a:pPr lvl="2"/>
            <a:r>
              <a:rPr lang="en-US" altLang="en-US" sz="1600" dirty="0" smtClean="0"/>
              <a:t>System improvements or mitigation plan </a:t>
            </a:r>
          </a:p>
          <a:p>
            <a:pPr lvl="2"/>
            <a:r>
              <a:rPr lang="en-US" altLang="en-US" sz="1600" dirty="0" smtClean="0"/>
              <a:t>All resource data are submitted and approved </a:t>
            </a:r>
          </a:p>
          <a:p>
            <a:pPr lvl="2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15054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Assumption and Methodology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36156" y="914400"/>
            <a:ext cx="8603043" cy="779017"/>
          </a:xfrm>
        </p:spPr>
        <p:txBody>
          <a:bodyPr/>
          <a:lstStyle/>
          <a:p>
            <a:r>
              <a:rPr lang="en-US" altLang="en-US" sz="2400" dirty="0" smtClean="0"/>
              <a:t>New generation resources included in the August QSA:</a:t>
            </a:r>
          </a:p>
          <a:p>
            <a:pPr lvl="1"/>
            <a:r>
              <a:rPr lang="en-US" altLang="en-US" sz="2000" dirty="0" smtClean="0"/>
              <a:t>Total </a:t>
            </a:r>
            <a:r>
              <a:rPr lang="en-US" altLang="en-US" sz="2000" dirty="0" smtClean="0"/>
              <a:t>26 GINR projects ( 22 to be synchronized in 2017 and 4 in 1</a:t>
            </a:r>
            <a:r>
              <a:rPr lang="en-US" altLang="en-US" sz="2000" baseline="30000" dirty="0" smtClean="0"/>
              <a:t>st</a:t>
            </a:r>
            <a:r>
              <a:rPr lang="en-US" altLang="en-US" sz="2000" dirty="0" smtClean="0"/>
              <a:t> quarter 2018)</a:t>
            </a:r>
            <a:endParaRPr lang="en-US" altLang="en-US" sz="1600" dirty="0" smtClean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 smtClean="0"/>
          </a:p>
          <a:p>
            <a:endParaRPr lang="en-US" altLang="en-US" sz="2400" dirty="0"/>
          </a:p>
          <a:p>
            <a:endParaRPr lang="en-US" altLang="en-US" sz="2400" dirty="0" smtClean="0"/>
          </a:p>
          <a:p>
            <a:endParaRPr lang="en-US" altLang="en-US" sz="2400" dirty="0"/>
          </a:p>
          <a:p>
            <a:endParaRPr lang="en-US" altLang="en-US" sz="2400" dirty="0" smtClean="0"/>
          </a:p>
          <a:p>
            <a:endParaRPr lang="en-US" altLang="en-US" sz="2400" dirty="0"/>
          </a:p>
          <a:p>
            <a:endParaRPr lang="en-US" altLang="en-US" sz="2400" dirty="0" smtClean="0"/>
          </a:p>
          <a:p>
            <a:endParaRPr lang="en-US" altLang="en-US" sz="2400" dirty="0"/>
          </a:p>
          <a:p>
            <a:pPr marL="0" indent="0">
              <a:buNone/>
            </a:pPr>
            <a:endParaRPr lang="en-US" altLang="en-US" sz="24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122111"/>
              </p:ext>
            </p:extLst>
          </p:nvPr>
        </p:nvGraphicFramePr>
        <p:xfrm>
          <a:off x="533400" y="2390485"/>
          <a:ext cx="2578100" cy="2095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700"/>
                <a:gridCol w="1676400"/>
              </a:tblGrid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INR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 smtClean="0">
                          <a:effectLst/>
                        </a:rPr>
                        <a:t>Project Name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11INR0082a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Val Verde Wind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12INR0059b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Barilla Solar 1B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13INR0049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Friendswood 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13INR0056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Fluvanna Renewable 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14INR0031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Baytown Chiller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14INR0038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PHR Peakers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14INR0041a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Bruenning's Breeze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14INR0057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Buckthorn Wind 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14INR0060b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SALVTION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15INR0045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Riggins Solar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48044"/>
              </p:ext>
            </p:extLst>
          </p:nvPr>
        </p:nvGraphicFramePr>
        <p:xfrm>
          <a:off x="5938853" y="2390485"/>
          <a:ext cx="2578100" cy="1333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700"/>
                <a:gridCol w="1676400"/>
              </a:tblGrid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INR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 smtClean="0">
                          <a:effectLst/>
                        </a:rPr>
                        <a:t>Project Name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16INR0087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RTS Wind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16INR0091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Santa Rita Wind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16INR0122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Blue Summit Battery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17INR0022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NET Power LaPorte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17INR0027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Dermott Wind 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17INR0042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 err="1">
                          <a:effectLst/>
                        </a:rPr>
                        <a:t>Castleman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Chamon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063735"/>
              </p:ext>
            </p:extLst>
          </p:nvPr>
        </p:nvGraphicFramePr>
        <p:xfrm>
          <a:off x="3111500" y="2390574"/>
          <a:ext cx="2833762" cy="2095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1118"/>
                <a:gridCol w="1842644"/>
              </a:tblGrid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INR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 smtClean="0">
                          <a:effectLst/>
                        </a:rPr>
                        <a:t>Project Name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15INR0061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SolaireHolman 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15INR0064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BearKat Wind 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15INR0070_1b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Pearl Solar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15INR0082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Flat Top Wind 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16INR0009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Port Comfort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16INR0023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BNB Lamesa Solar (Phase I)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16INR0054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NASA-JSC CHP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16INR0055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Chapman Ranch Wind 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16INR0065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Castle Gap Solar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16INR0065b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CED Upton Solar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50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Assumption and Methodology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42900" y="1143000"/>
            <a:ext cx="8534400" cy="4876800"/>
          </a:xfrm>
        </p:spPr>
        <p:txBody>
          <a:bodyPr/>
          <a:lstStyle/>
          <a:p>
            <a:r>
              <a:rPr lang="en-US" altLang="en-US" sz="2400" dirty="0" smtClean="0"/>
              <a:t>Study Area:</a:t>
            </a:r>
          </a:p>
          <a:p>
            <a:pPr lvl="1"/>
            <a:r>
              <a:rPr lang="en-US" altLang="en-US" sz="2000" dirty="0"/>
              <a:t>ERCOT Staff will determine study area(s) that are identified with stability concerns in the FIS stability study reports. </a:t>
            </a:r>
            <a:endParaRPr lang="en-US" altLang="en-US" sz="2000" dirty="0" smtClean="0"/>
          </a:p>
          <a:p>
            <a:pPr lvl="1"/>
            <a:r>
              <a:rPr lang="en-US" altLang="en-US" sz="2000" dirty="0" smtClean="0"/>
              <a:t>Additional </a:t>
            </a:r>
            <a:r>
              <a:rPr lang="en-US" altLang="en-US" sz="2000" dirty="0"/>
              <a:t>study areas may be considered by using engineering judgement and past </a:t>
            </a:r>
            <a:r>
              <a:rPr lang="en-US" altLang="en-US" sz="2000" dirty="0" smtClean="0"/>
              <a:t>experience</a:t>
            </a:r>
            <a:r>
              <a:rPr lang="en-US" altLang="en-US" sz="12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Contingencies:</a:t>
            </a:r>
          </a:p>
          <a:p>
            <a:pPr lvl="1"/>
            <a:r>
              <a:rPr lang="en-US" sz="2000" dirty="0" smtClean="0"/>
              <a:t>Planning Event P0 will be tested for flat start behavior under no disturbance conditions</a:t>
            </a:r>
          </a:p>
          <a:p>
            <a:pPr lvl="1"/>
            <a:r>
              <a:rPr lang="en-US" sz="2000" dirty="0" smtClean="0"/>
              <a:t>Contingencies identified in the FIS stability reports</a:t>
            </a:r>
          </a:p>
          <a:p>
            <a:pPr lvl="1"/>
            <a:r>
              <a:rPr lang="en-US" sz="2000" dirty="0"/>
              <a:t>In addition, ERCOT may use engineering judgement and past experience to study contingencies other than those identified as instability in the FIS stability studies</a:t>
            </a:r>
          </a:p>
          <a:p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56460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Next Step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707063"/>
          </a:xfrm>
        </p:spPr>
        <p:txBody>
          <a:bodyPr/>
          <a:lstStyle/>
          <a:p>
            <a:r>
              <a:rPr lang="en-US" altLang="en-US" sz="2400" dirty="0" smtClean="0"/>
              <a:t>ERCOT is currently conducting the QSA.</a:t>
            </a:r>
            <a:endParaRPr lang="en-US" altLang="en-US" sz="2400" dirty="0"/>
          </a:p>
          <a:p>
            <a:endParaRPr lang="en-US" altLang="en-US" sz="2400" dirty="0" smtClean="0"/>
          </a:p>
          <a:p>
            <a:r>
              <a:rPr lang="en-US" altLang="en-US" sz="2400" dirty="0" smtClean="0"/>
              <a:t>End of October</a:t>
            </a:r>
            <a:r>
              <a:rPr lang="en-US" altLang="en-US" sz="2400" dirty="0"/>
              <a:t>: Completion of Quarterly Stability </a:t>
            </a:r>
            <a:r>
              <a:rPr lang="en-US" altLang="en-US" sz="2400" dirty="0" smtClean="0"/>
              <a:t>Assessment</a:t>
            </a:r>
          </a:p>
          <a:p>
            <a:endParaRPr lang="en-US" altLang="en-US" sz="2400" dirty="0" smtClean="0"/>
          </a:p>
          <a:p>
            <a:r>
              <a:rPr lang="en-US" altLang="en-US" sz="2400" dirty="0" smtClean="0"/>
              <a:t>Within </a:t>
            </a:r>
            <a:r>
              <a:rPr lang="en-US" altLang="en-US" sz="2400" dirty="0"/>
              <a:t>10 business days of </a:t>
            </a:r>
            <a:r>
              <a:rPr lang="en-US" altLang="en-US" sz="2400" dirty="0" smtClean="0"/>
              <a:t>completion Summary </a:t>
            </a:r>
            <a:r>
              <a:rPr lang="en-US" altLang="en-US" sz="2400" dirty="0"/>
              <a:t>report to be posted to the MIS Secure </a:t>
            </a:r>
            <a:r>
              <a:rPr lang="en-US" altLang="en-US" sz="2400" dirty="0" smtClean="0"/>
              <a:t>Area</a:t>
            </a:r>
          </a:p>
          <a:p>
            <a:endParaRPr lang="en-US" altLang="en-US" sz="2400" dirty="0"/>
          </a:p>
          <a:p>
            <a:r>
              <a:rPr lang="en-US" altLang="en-US" sz="2400" dirty="0" smtClean="0"/>
              <a:t>Next QSA will start from November 1</a:t>
            </a:r>
          </a:p>
          <a:p>
            <a:pPr lvl="1"/>
            <a:r>
              <a:rPr lang="en-US" altLang="en-US" sz="2000" dirty="0" smtClean="0"/>
              <a:t>Submit Initial Synchronization Dates</a:t>
            </a:r>
          </a:p>
          <a:p>
            <a:pPr lvl="1"/>
            <a:r>
              <a:rPr lang="en-US" altLang="en-US" sz="2000" dirty="0" smtClean="0"/>
              <a:t>Meet all QSA requirements prior to November 1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5325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Question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200400" y="1418637"/>
            <a:ext cx="24384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/>
              <a:t>?</a:t>
            </a:r>
            <a:endParaRPr lang="en-US" sz="23900" b="1" dirty="0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c34af464-7aa1-4edd-9be4-83dffc1cb926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2382</TotalTime>
  <Words>588</Words>
  <Application>Microsoft Office PowerPoint</Application>
  <PresentationFormat>On-screen Show (4:3)</PresentationFormat>
  <Paragraphs>152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Outline</vt:lpstr>
      <vt:lpstr>Introduction</vt:lpstr>
      <vt:lpstr>Study Process</vt:lpstr>
      <vt:lpstr>Assumption and Methodology</vt:lpstr>
      <vt:lpstr>Assumption and Methodology</vt:lpstr>
      <vt:lpstr>Assumption and Methodology</vt:lpstr>
      <vt:lpstr>Next Step</vt:lpstr>
      <vt:lpstr>Question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Kang, Sun Wook</cp:lastModifiedBy>
  <cp:revision>62</cp:revision>
  <cp:lastPrinted>2017-06-22T17:58:22Z</cp:lastPrinted>
  <dcterms:created xsi:type="dcterms:W3CDTF">2016-01-21T15:20:31Z</dcterms:created>
  <dcterms:modified xsi:type="dcterms:W3CDTF">2017-08-16T18:32:04Z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