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34" d="100"/>
          <a:sy n="134" d="100"/>
        </p:scale>
        <p:origin x="954"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UFLS Survey </a:t>
            </a:r>
          </a:p>
          <a:p>
            <a:r>
              <a:rPr lang="en-US" sz="2000" b="1" dirty="0" smtClean="0"/>
              <a:t>2017 Results</a:t>
            </a:r>
            <a:endParaRPr lang="en-US" sz="2000" b="1" dirty="0"/>
          </a:p>
          <a:p>
            <a:endParaRPr lang="en-US" dirty="0" smtClean="0">
              <a:solidFill>
                <a:schemeClr val="tx2"/>
              </a:solidFill>
            </a:endParaRPr>
          </a:p>
          <a:p>
            <a:r>
              <a:rPr lang="en-US" dirty="0" smtClean="0"/>
              <a:t>Daniel Sanchez</a:t>
            </a:r>
          </a:p>
          <a:p>
            <a:r>
              <a:rPr lang="en-US" dirty="0" smtClean="0"/>
              <a:t>Compliance Analyst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Autofit/>
          </a:bodyPr>
          <a:lstStyle/>
          <a:p>
            <a:pPr marL="0" indent="0">
              <a:buNone/>
            </a:pPr>
            <a:r>
              <a:rPr lang="en-US" sz="1600" dirty="0">
                <a:solidFill>
                  <a:schemeClr val="tx1"/>
                </a:solidFill>
              </a:rPr>
              <a:t>ERCOT coordinated and conducted </a:t>
            </a:r>
            <a:r>
              <a:rPr lang="en-US" sz="1600" dirty="0" smtClean="0">
                <a:solidFill>
                  <a:schemeClr val="tx1"/>
                </a:solidFill>
              </a:rPr>
              <a:t>the </a:t>
            </a:r>
            <a:r>
              <a:rPr lang="en-US" sz="1600" dirty="0">
                <a:solidFill>
                  <a:schemeClr val="tx1"/>
                </a:solidFill>
              </a:rPr>
              <a:t>survey on May 11, 2017 with </a:t>
            </a:r>
            <a:r>
              <a:rPr lang="en-US" sz="1600" dirty="0" smtClean="0">
                <a:solidFill>
                  <a:schemeClr val="tx1"/>
                </a:solidFill>
              </a:rPr>
              <a:t>TSPs </a:t>
            </a:r>
            <a:r>
              <a:rPr lang="en-US" sz="1600" dirty="0">
                <a:solidFill>
                  <a:schemeClr val="tx1"/>
                </a:solidFill>
              </a:rPr>
              <a:t>and </a:t>
            </a:r>
            <a:r>
              <a:rPr lang="en-US" sz="1600" dirty="0" smtClean="0">
                <a:solidFill>
                  <a:schemeClr val="tx1"/>
                </a:solidFill>
              </a:rPr>
              <a:t>DSPs. The survey serves </a:t>
            </a:r>
            <a:r>
              <a:rPr lang="en-US" sz="1600" dirty="0">
                <a:solidFill>
                  <a:schemeClr val="tx1"/>
                </a:solidFill>
              </a:rPr>
              <a:t>to ensure that the required automatic under-frequency load shed circuits </a:t>
            </a:r>
            <a:r>
              <a:rPr lang="en-US" sz="1600" dirty="0" smtClean="0">
                <a:solidFill>
                  <a:schemeClr val="tx1"/>
                </a:solidFill>
              </a:rPr>
              <a:t>are configured </a:t>
            </a:r>
            <a:r>
              <a:rPr lang="en-US" sz="1600" dirty="0">
                <a:solidFill>
                  <a:schemeClr val="tx1"/>
                </a:solidFill>
              </a:rPr>
              <a:t>to provide the appropriate load relief in an under-frequency </a:t>
            </a:r>
            <a:r>
              <a:rPr lang="en-US" sz="1600" dirty="0" smtClean="0">
                <a:solidFill>
                  <a:schemeClr val="tx1"/>
                </a:solidFill>
              </a:rPr>
              <a:t>event. The </a:t>
            </a:r>
            <a:r>
              <a:rPr lang="en-US" sz="1600" dirty="0">
                <a:solidFill>
                  <a:schemeClr val="tx1"/>
                </a:solidFill>
              </a:rPr>
              <a:t>table </a:t>
            </a:r>
            <a:r>
              <a:rPr lang="en-US" sz="1600" dirty="0" smtClean="0">
                <a:solidFill>
                  <a:schemeClr val="tx1"/>
                </a:solidFill>
              </a:rPr>
              <a:t>below, taken </a:t>
            </a:r>
            <a:r>
              <a:rPr lang="en-US" sz="1600" dirty="0">
                <a:solidFill>
                  <a:schemeClr val="tx1"/>
                </a:solidFill>
              </a:rPr>
              <a:t>from the ERCOT Operating Guide 2.6.1(1) Requirements for Under-Frequency Load </a:t>
            </a:r>
            <a:r>
              <a:rPr lang="en-US" sz="1600" dirty="0" smtClean="0">
                <a:solidFill>
                  <a:schemeClr val="tx1"/>
                </a:solidFill>
              </a:rPr>
              <a:t>Shedding, lists the required load shed amounts:</a:t>
            </a: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r>
              <a:rPr lang="en-US" sz="1600" i="1" dirty="0">
                <a:solidFill>
                  <a:schemeClr val="tx1"/>
                </a:solidFill>
              </a:rPr>
              <a:t>Operating Guide 2.6.1 (2) </a:t>
            </a:r>
            <a:endParaRPr lang="en-US" sz="1600" i="1" dirty="0" smtClean="0">
              <a:solidFill>
                <a:schemeClr val="tx1"/>
              </a:solidFill>
            </a:endParaRPr>
          </a:p>
          <a:p>
            <a:r>
              <a:rPr lang="en-US" sz="1600" i="1" dirty="0" smtClean="0">
                <a:solidFill>
                  <a:schemeClr val="tx1"/>
                </a:solidFill>
              </a:rPr>
              <a:t>With </a:t>
            </a:r>
            <a:r>
              <a:rPr lang="en-US" sz="1600" i="1" dirty="0">
                <a:solidFill>
                  <a:schemeClr val="tx1"/>
                </a:solidFill>
              </a:rPr>
              <a:t>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a:t>
            </a: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a:t>
            </a:r>
            <a:r>
              <a:rPr lang="en-US" sz="2000" dirty="0" smtClean="0"/>
              <a:t>the ERCOT UFLS Survey and Requirements</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687368989"/>
              </p:ext>
            </p:extLst>
          </p:nvPr>
        </p:nvGraphicFramePr>
        <p:xfrm>
          <a:off x="1131408" y="2363470"/>
          <a:ext cx="7098192" cy="2031731"/>
        </p:xfrm>
        <a:graphic>
          <a:graphicData uri="http://schemas.openxmlformats.org/drawingml/2006/table">
            <a:tbl>
              <a:tblPr firstRow="1" bandRow="1">
                <a:tableStyleId>{5C22544A-7EE6-4342-B048-85BDC9FD1C3A}</a:tableStyleId>
              </a:tblPr>
              <a:tblGrid>
                <a:gridCol w="2433661"/>
                <a:gridCol w="4664531"/>
              </a:tblGrid>
              <a:tr h="455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Frequency Threshold</a:t>
                      </a:r>
                      <a:endParaRPr lang="en-US" sz="14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Load Relief</a:t>
                      </a:r>
                      <a:endParaRPr lang="en-US" sz="1400" b="1" i="0" u="none" strike="noStrike" dirty="0" smtClean="0">
                        <a:solidFill>
                          <a:srgbClr val="000000"/>
                        </a:solidFill>
                        <a:effectLst/>
                        <a:latin typeface="Calibri"/>
                      </a:endParaRPr>
                    </a:p>
                  </a:txBody>
                  <a:tcPr anchor="ctr"/>
                </a:tc>
              </a:tr>
              <a:tr h="525267">
                <a:tc>
                  <a:txBody>
                    <a:bodyPr/>
                    <a:lstStyle/>
                    <a:p>
                      <a:pPr algn="ctr" fontAlgn="b"/>
                      <a:r>
                        <a:rPr lang="en-US" sz="1400" kern="1200" dirty="0" smtClean="0">
                          <a:solidFill>
                            <a:schemeClr val="dk1"/>
                          </a:solidFill>
                          <a:effectLst/>
                          <a:latin typeface="+mn-lt"/>
                          <a:ea typeface="+mn-ea"/>
                          <a:cs typeface="+mn-cs"/>
                        </a:rPr>
                        <a:t>59.3 Hz. </a:t>
                      </a:r>
                      <a:endParaRPr lang="en-US" sz="1400" kern="1200" dirty="0">
                        <a:solidFill>
                          <a:schemeClr val="dk1"/>
                        </a:solidFill>
                        <a:effectLst/>
                        <a:latin typeface="+mn-lt"/>
                        <a:ea typeface="+mn-ea"/>
                        <a:cs typeface="+mn-cs"/>
                      </a:endParaRPr>
                    </a:p>
                  </a:txBody>
                  <a:tcPr marL="9525" marR="9525" marT="9525" marB="0" anchor="ctr"/>
                </a:tc>
                <a:tc>
                  <a:txBody>
                    <a:bodyPr/>
                    <a:lstStyle/>
                    <a:p>
                      <a:pPr algn="ctr"/>
                      <a:r>
                        <a:rPr lang="en-US" sz="1400" kern="1200" dirty="0" smtClean="0">
                          <a:solidFill>
                            <a:schemeClr val="dk1"/>
                          </a:solidFill>
                          <a:effectLst/>
                          <a:latin typeface="+mn-lt"/>
                          <a:ea typeface="+mn-ea"/>
                          <a:cs typeface="+mn-cs"/>
                        </a:rPr>
                        <a:t>5% of the ERCOT System Load</a:t>
                      </a:r>
                    </a:p>
                    <a:p>
                      <a:pPr algn="ctr"/>
                      <a:r>
                        <a:rPr lang="en-US" sz="1400" kern="1200" dirty="0" smtClean="0">
                          <a:solidFill>
                            <a:schemeClr val="dk1"/>
                          </a:solidFill>
                          <a:effectLst/>
                          <a:latin typeface="+mn-lt"/>
                          <a:ea typeface="+mn-ea"/>
                          <a:cs typeface="+mn-cs"/>
                        </a:rPr>
                        <a:t>(Total 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58.9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15%)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58.5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25%)</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Timeline </a:t>
            </a:r>
            <a:r>
              <a:rPr lang="en-US" sz="2000" dirty="0"/>
              <a:t>of </a:t>
            </a:r>
            <a:r>
              <a:rPr lang="en-US" sz="2000" dirty="0" smtClean="0"/>
              <a:t>the ERCOT UFLS Survey</a:t>
            </a:r>
            <a:endParaRPr lang="en-US" sz="2000" b="1" dirty="0">
              <a:solidFill>
                <a:schemeClr val="accent1"/>
              </a:solidFill>
            </a:endParaRPr>
          </a:p>
        </p:txBody>
      </p:sp>
      <p:sp>
        <p:nvSpPr>
          <p:cNvPr id="3" name="Content Placeholder 2"/>
          <p:cNvSpPr>
            <a:spLocks noGrp="1"/>
          </p:cNvSpPr>
          <p:nvPr>
            <p:ph idx="1"/>
          </p:nvPr>
        </p:nvSpPr>
        <p:spPr>
          <a:xfrm>
            <a:off x="292835" y="914400"/>
            <a:ext cx="8534400" cy="4876800"/>
          </a:xfrm>
        </p:spPr>
        <p:txBody>
          <a:bodyPr/>
          <a:lstStyle/>
          <a:p>
            <a:pPr marL="0" indent="0">
              <a:buNone/>
            </a:pPr>
            <a:r>
              <a:rPr lang="en-US" sz="1600" dirty="0">
                <a:solidFill>
                  <a:schemeClr val="tx1"/>
                </a:solidFill>
              </a:rPr>
              <a:t>Below is a list of dates and activities reflecting the timeline and coordination of this survey:</a:t>
            </a:r>
          </a:p>
          <a:p>
            <a:pPr marL="0" lvl="0" indent="0">
              <a:buNone/>
            </a:pPr>
            <a:endParaRPr lang="en-US" sz="2000" dirty="0" smtClean="0"/>
          </a:p>
          <a:p>
            <a:pPr lvl="0"/>
            <a:endParaRPr lang="en-US" sz="2000" dirty="0"/>
          </a:p>
          <a:p>
            <a:pPr lvl="0"/>
            <a:endParaRPr lang="en-US" sz="2000" dirty="0"/>
          </a:p>
          <a:p>
            <a:pPr lvl="0"/>
            <a:endParaRPr lang="en-US" sz="2000" dirty="0"/>
          </a:p>
          <a:p>
            <a:pPr marL="0" lvl="0" indent="0">
              <a:buNone/>
            </a:pPr>
            <a:endParaRPr lang="en-US" sz="2000" dirty="0" smtClean="0"/>
          </a:p>
          <a:p>
            <a:pPr marL="0" lvl="0" indent="0">
              <a:buNone/>
            </a:pPr>
            <a:endParaRPr lang="en-US" sz="2000" dirty="0" smtClean="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98278085"/>
              </p:ext>
            </p:extLst>
          </p:nvPr>
        </p:nvGraphicFramePr>
        <p:xfrm>
          <a:off x="521435" y="1676400"/>
          <a:ext cx="8077200" cy="3779520"/>
        </p:xfrm>
        <a:graphic>
          <a:graphicData uri="http://schemas.openxmlformats.org/drawingml/2006/table">
            <a:tbl>
              <a:tblPr firstRow="1" bandRow="1">
                <a:tableStyleId>{5C22544A-7EE6-4342-B048-85BDC9FD1C3A}</a:tableStyleId>
              </a:tblPr>
              <a:tblGrid>
                <a:gridCol w="3364765"/>
                <a:gridCol w="4712435"/>
              </a:tblGrid>
              <a:tr h="370840">
                <a:tc>
                  <a:txBody>
                    <a:bodyPr/>
                    <a:lstStyle/>
                    <a:p>
                      <a:pPr algn="ctr"/>
                      <a:r>
                        <a:rPr lang="en-US" dirty="0" smtClean="0"/>
                        <a:t>Date</a:t>
                      </a:r>
                      <a:endParaRPr lang="en-US" dirty="0"/>
                    </a:p>
                  </a:txBody>
                  <a:tcPr/>
                </a:tc>
                <a:tc>
                  <a:txBody>
                    <a:bodyPr/>
                    <a:lstStyle/>
                    <a:p>
                      <a:pPr algn="ctr"/>
                      <a:r>
                        <a:rPr lang="en-US" dirty="0" smtClean="0"/>
                        <a:t>Activity</a:t>
                      </a:r>
                      <a:endParaRPr lang="en-US" dirty="0"/>
                    </a:p>
                  </a:txBody>
                  <a:tcPr/>
                </a:tc>
              </a:tr>
              <a:tr h="370840">
                <a:tc>
                  <a:txBody>
                    <a:bodyPr/>
                    <a:lstStyle/>
                    <a:p>
                      <a:pPr algn="ctr"/>
                      <a:r>
                        <a:rPr lang="en-US" dirty="0" smtClean="0"/>
                        <a:t>Wednesday, March 29</a:t>
                      </a:r>
                      <a:r>
                        <a:rPr lang="en-US" baseline="30000" dirty="0" smtClean="0"/>
                        <a:t>th</a:t>
                      </a:r>
                      <a:r>
                        <a:rPr lang="en-US" dirty="0" smtClean="0"/>
                        <a:t> </a:t>
                      </a:r>
                      <a:endParaRPr lang="en-US" dirty="0"/>
                    </a:p>
                  </a:txBody>
                  <a:tcPr anchor="ctr"/>
                </a:tc>
                <a:tc>
                  <a:txBody>
                    <a:bodyPr/>
                    <a:lstStyle/>
                    <a:p>
                      <a:pPr algn="l"/>
                      <a:r>
                        <a:rPr lang="en-US" dirty="0" smtClean="0"/>
                        <a:t>ERCOT announcement of survey timeline to the OWG.</a:t>
                      </a:r>
                      <a:endParaRPr lang="en-US" dirty="0"/>
                    </a:p>
                  </a:txBody>
                  <a:tcPr anchor="ctr"/>
                </a:tc>
              </a:tr>
              <a:tr h="370840">
                <a:tc>
                  <a:txBody>
                    <a:bodyPr/>
                    <a:lstStyle/>
                    <a:p>
                      <a:pPr algn="ctr"/>
                      <a:r>
                        <a:rPr lang="en-US" dirty="0" smtClean="0"/>
                        <a:t>Tuesday,</a:t>
                      </a:r>
                      <a:r>
                        <a:rPr lang="en-US" baseline="0" dirty="0" smtClean="0"/>
                        <a:t> </a:t>
                      </a:r>
                      <a:r>
                        <a:rPr lang="en-US" dirty="0" smtClean="0"/>
                        <a:t>April 4th</a:t>
                      </a:r>
                      <a:endParaRPr lang="en-US" dirty="0"/>
                    </a:p>
                  </a:txBody>
                  <a:tcPr anchor="ctr"/>
                </a:tc>
                <a:tc>
                  <a:txBody>
                    <a:bodyPr/>
                    <a:lstStyle/>
                    <a:p>
                      <a:pPr algn="l"/>
                      <a:r>
                        <a:rPr lang="en-US" dirty="0" smtClean="0"/>
                        <a:t>Market Notice sent</a:t>
                      </a:r>
                      <a:r>
                        <a:rPr lang="en-US" baseline="0" dirty="0" smtClean="0"/>
                        <a:t> by ERCOT Client Services to TSP/DSP Authorized Representatives.</a:t>
                      </a:r>
                      <a:endParaRPr lang="en-US" dirty="0"/>
                    </a:p>
                  </a:txBody>
                  <a:tcPr anchor="ctr"/>
                </a:tc>
              </a:tr>
              <a:tr h="370840">
                <a:tc>
                  <a:txBody>
                    <a:bodyPr/>
                    <a:lstStyle/>
                    <a:p>
                      <a:pPr algn="ctr"/>
                      <a:r>
                        <a:rPr lang="en-US" dirty="0" smtClean="0"/>
                        <a:t>Thursday, May 11</a:t>
                      </a:r>
                      <a:r>
                        <a:rPr lang="en-US" baseline="30000" dirty="0" smtClean="0"/>
                        <a:t>th</a:t>
                      </a:r>
                      <a:r>
                        <a:rPr lang="en-US" dirty="0" smtClean="0"/>
                        <a:t> at 11:00</a:t>
                      </a:r>
                      <a:endParaRPr lang="en-US" dirty="0"/>
                    </a:p>
                  </a:txBody>
                  <a:tcPr anchor="ctr"/>
                </a:tc>
                <a:tc>
                  <a:txBody>
                    <a:bodyPr/>
                    <a:lstStyle/>
                    <a:p>
                      <a:pPr algn="l"/>
                      <a:r>
                        <a:rPr lang="en-US" dirty="0" smtClean="0"/>
                        <a:t>Date and time of survey.</a:t>
                      </a:r>
                      <a:endParaRPr lang="en-US" dirty="0"/>
                    </a:p>
                  </a:txBody>
                  <a:tcPr anchor="ctr"/>
                </a:tc>
              </a:tr>
              <a:tr h="370840">
                <a:tc>
                  <a:txBody>
                    <a:bodyPr/>
                    <a:lstStyle/>
                    <a:p>
                      <a:pPr algn="ctr"/>
                      <a:r>
                        <a:rPr lang="en-US" dirty="0" smtClean="0"/>
                        <a:t>Thursday, June 15</a:t>
                      </a:r>
                      <a:r>
                        <a:rPr lang="en-US" baseline="30000" dirty="0" smtClean="0"/>
                        <a:t>th</a:t>
                      </a:r>
                      <a:endParaRPr lang="en-US" dirty="0" smtClean="0"/>
                    </a:p>
                  </a:txBody>
                  <a:tcPr anchor="ctr"/>
                </a:tc>
                <a:tc>
                  <a:txBody>
                    <a:bodyPr/>
                    <a:lstStyle/>
                    <a:p>
                      <a:pPr algn="l"/>
                      <a:r>
                        <a:rPr lang="en-US" dirty="0" smtClean="0"/>
                        <a:t>Survey results due to ERCOT.</a:t>
                      </a:r>
                      <a:endParaRPr lang="en-US" dirty="0"/>
                    </a:p>
                  </a:txBody>
                  <a:tcPr anchor="ctr"/>
                </a:tc>
              </a:tr>
              <a:tr h="370840">
                <a:tc>
                  <a:txBody>
                    <a:bodyPr/>
                    <a:lstStyle/>
                    <a:p>
                      <a:pPr algn="ctr"/>
                      <a:r>
                        <a:rPr lang="en-US" dirty="0" smtClean="0"/>
                        <a:t>June 28</a:t>
                      </a:r>
                      <a:r>
                        <a:rPr lang="en-US" baseline="30000" dirty="0" smtClean="0"/>
                        <a:t>th</a:t>
                      </a:r>
                      <a:endParaRPr lang="en-US" dirty="0"/>
                    </a:p>
                  </a:txBody>
                  <a:tcPr anchor="ctr"/>
                </a:tc>
                <a:tc>
                  <a:txBody>
                    <a:bodyPr/>
                    <a:lstStyle/>
                    <a:p>
                      <a:pPr algn="l"/>
                      <a:r>
                        <a:rPr lang="en-US" dirty="0" smtClean="0"/>
                        <a:t>Survey results to be reported to the OWG</a:t>
                      </a:r>
                      <a:r>
                        <a:rPr lang="en-US" baseline="0" dirty="0" smtClean="0"/>
                        <a:t>.</a:t>
                      </a:r>
                      <a:endParaRPr lang="en-US" dirty="0"/>
                    </a:p>
                  </a:txBody>
                  <a:tcPr anchor="ctr"/>
                </a:tc>
              </a:tr>
              <a:tr h="370840">
                <a:tc>
                  <a:txBody>
                    <a:bodyPr/>
                    <a:lstStyle/>
                    <a:p>
                      <a:pPr algn="ctr"/>
                      <a:r>
                        <a:rPr lang="en-US" dirty="0" smtClean="0"/>
                        <a:t>August 3</a:t>
                      </a:r>
                      <a:r>
                        <a:rPr lang="en-US" baseline="30000" dirty="0" smtClean="0"/>
                        <a:t>rd</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ROS.</a:t>
                      </a:r>
                    </a:p>
                  </a:txBody>
                  <a:tcPr anchor="ctr"/>
                </a:tc>
              </a:tr>
              <a:tr h="370840">
                <a:tc>
                  <a:txBody>
                    <a:bodyPr/>
                    <a:lstStyle/>
                    <a:p>
                      <a:pPr algn="ctr"/>
                      <a:r>
                        <a:rPr lang="en-US" baseline="0" dirty="0" smtClean="0"/>
                        <a:t>August 24</a:t>
                      </a:r>
                      <a:r>
                        <a:rPr lang="en-US" baseline="30000" dirty="0" smtClean="0"/>
                        <a:t>th</a:t>
                      </a:r>
                      <a:r>
                        <a:rPr lang="en-US" baseline="0" dirty="0" smtClean="0"/>
                        <a:t> </a:t>
                      </a:r>
                      <a:endParaRPr lang="en-US" baseline="0" dirty="0" smtClean="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TAC.</a:t>
                      </a:r>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600" dirty="0">
                <a:solidFill>
                  <a:schemeClr val="tx1"/>
                </a:solidFill>
              </a:rPr>
              <a:t>The </a:t>
            </a:r>
            <a:r>
              <a:rPr lang="en-US" sz="1600" dirty="0" smtClean="0">
                <a:solidFill>
                  <a:schemeClr val="tx1"/>
                </a:solidFill>
              </a:rPr>
              <a:t>overall results </a:t>
            </a:r>
            <a:r>
              <a:rPr lang="en-US" sz="1600" dirty="0">
                <a:solidFill>
                  <a:schemeClr val="tx1"/>
                </a:solidFill>
              </a:rPr>
              <a:t>of the 2017 </a:t>
            </a:r>
            <a:r>
              <a:rPr lang="en-US" sz="1600" dirty="0" smtClean="0">
                <a:solidFill>
                  <a:schemeClr val="tx1"/>
                </a:solidFill>
              </a:rPr>
              <a:t>UFLS survey </a:t>
            </a:r>
            <a:r>
              <a:rPr lang="en-US" sz="1600" dirty="0">
                <a:solidFill>
                  <a:schemeClr val="tx1"/>
                </a:solidFill>
              </a:rPr>
              <a:t>were successful and are reflected below:</a:t>
            </a:r>
          </a:p>
        </p:txBody>
      </p:sp>
      <p:sp>
        <p:nvSpPr>
          <p:cNvPr id="3" name="Title 2"/>
          <p:cNvSpPr>
            <a:spLocks noGrp="1"/>
          </p:cNvSpPr>
          <p:nvPr>
            <p:ph type="title"/>
          </p:nvPr>
        </p:nvSpPr>
        <p:spPr/>
        <p:txBody>
          <a:bodyPr/>
          <a:lstStyle/>
          <a:p>
            <a:r>
              <a:rPr lang="en-US" sz="2000" dirty="0" smtClean="0"/>
              <a:t>Results of the ERCOT 2017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50118" y="3673686"/>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smtClean="0"/>
              <a:t>The total ERCOT load at the time of the survey was 42,510 MW.</a:t>
            </a:r>
          </a:p>
          <a:p>
            <a:pPr marL="0" indent="0">
              <a:buNone/>
            </a:pPr>
            <a:endParaRPr lang="en-US" sz="1600" dirty="0" smtClean="0"/>
          </a:p>
          <a:p>
            <a:pPr marL="0" indent="0">
              <a:buNone/>
            </a:pPr>
            <a:r>
              <a:rPr lang="en-US" sz="1600" dirty="0" smtClean="0"/>
              <a:t>Only </a:t>
            </a:r>
            <a:r>
              <a:rPr lang="en-US" sz="1600" dirty="0"/>
              <a:t>one participant failed to meet the </a:t>
            </a:r>
            <a:r>
              <a:rPr lang="en-US" sz="1600" dirty="0" smtClean="0"/>
              <a:t>requirement in one block (by less than one percent), however they did exceed the total minimum requirement. </a:t>
            </a:r>
            <a:r>
              <a:rPr lang="en-US" sz="1600" dirty="0"/>
              <a:t>They are in </a:t>
            </a:r>
            <a:r>
              <a:rPr lang="en-US" sz="1600" dirty="0" smtClean="0"/>
              <a:t>the process </a:t>
            </a:r>
            <a:r>
              <a:rPr lang="en-US" sz="1600" dirty="0"/>
              <a:t>of </a:t>
            </a:r>
            <a:r>
              <a:rPr lang="en-US" sz="1600" dirty="0" smtClean="0"/>
              <a:t>swapping a circuit from one block to another which will then satisfy requirement for the block response.</a:t>
            </a:r>
          </a:p>
          <a:p>
            <a:pPr marL="0" indent="0">
              <a:buNone/>
            </a:pPr>
            <a:endParaRPr lang="en-US" sz="1600" dirty="0" smtClean="0"/>
          </a:p>
          <a:p>
            <a:pPr marL="0" indent="0">
              <a:buNone/>
            </a:pPr>
            <a:r>
              <a:rPr lang="en-US" sz="1600" dirty="0" smtClean="0"/>
              <a:t>In comparison, the 2016 survey overall total was 31.9%.</a:t>
            </a:r>
          </a:p>
          <a:p>
            <a:pPr marL="0" indent="0">
              <a:buNone/>
            </a:pPr>
            <a:endParaRPr lang="en-US" sz="1600" dirty="0"/>
          </a:p>
          <a:p>
            <a:pPr marL="0" indent="0">
              <a:buNone/>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270889241"/>
              </p:ext>
            </p:extLst>
          </p:nvPr>
        </p:nvGraphicFramePr>
        <p:xfrm>
          <a:off x="591179" y="1366685"/>
          <a:ext cx="7924799" cy="2123440"/>
        </p:xfrm>
        <a:graphic>
          <a:graphicData uri="http://schemas.openxmlformats.org/drawingml/2006/table">
            <a:tbl>
              <a:tblPr firstRow="1" bandRow="1">
                <a:tableStyleId>{5C22544A-7EE6-4342-B048-85BDC9FD1C3A}</a:tableStyleId>
              </a:tblPr>
              <a:tblGrid>
                <a:gridCol w="2533021"/>
                <a:gridCol w="2549781"/>
                <a:gridCol w="2841997"/>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Frequency Response Block </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Minimum Requirement</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Measurement</a:t>
                      </a:r>
                      <a:endParaRPr lang="en-US" sz="1800" b="1" i="0" u="none" strike="noStrike" dirty="0" smtClean="0">
                        <a:solidFill>
                          <a:srgbClr val="000000"/>
                        </a:solidFill>
                        <a:effectLst/>
                        <a:latin typeface="Calibri"/>
                      </a:endParaRPr>
                    </a:p>
                  </a:txBody>
                  <a:tcPr anchor="ctr"/>
                </a:tc>
              </a:tr>
              <a:tr h="370840">
                <a:tc>
                  <a:txBody>
                    <a:bodyPr/>
                    <a:lstStyle/>
                    <a:p>
                      <a:pPr algn="ctr" fontAlgn="b"/>
                      <a:r>
                        <a:rPr lang="en-US" sz="1400" b="0" u="none" strike="noStrike" dirty="0">
                          <a:effectLst/>
                        </a:rPr>
                        <a:t>Block 1 response at </a:t>
                      </a:r>
                      <a:r>
                        <a:rPr lang="en-US" sz="1400" b="0" u="none" strike="noStrike" dirty="0" smtClean="0">
                          <a:effectLst/>
                        </a:rPr>
                        <a:t>59.3 Hz.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5%</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7.8%</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2 response at </a:t>
                      </a:r>
                      <a:r>
                        <a:rPr lang="en-US" sz="1400" b="0" u="none" strike="noStrike" dirty="0" smtClean="0">
                          <a:effectLst/>
                        </a:rPr>
                        <a:t>58.9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13.2%</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3 response at </a:t>
                      </a:r>
                      <a:r>
                        <a:rPr lang="en-US" sz="1400" b="0" u="none" strike="noStrike" dirty="0" smtClean="0">
                          <a:effectLst/>
                        </a:rPr>
                        <a:t>58.5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13.2%</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1" u="none" strike="noStrike" dirty="0">
                          <a:effectLst/>
                        </a:rPr>
                        <a:t>Total</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smtClean="0">
                          <a:effectLst/>
                        </a:rPr>
                        <a:t>34.1%</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c34af464-7aa1-4edd-9be4-83dffc1cb926"/>
    <ds:schemaRef ds:uri="http://purl.org/dc/dcmitype/"/>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2775</TotalTime>
  <Words>466</Words>
  <Application>Microsoft Office PowerPoint</Application>
  <PresentationFormat>On-screen Show (4:3)</PresentationFormat>
  <Paragraphs>80</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Timeline of the ERCOT UFLS Survey</vt:lpstr>
      <vt:lpstr>Results of the ERCOT 2017 UFLS Survey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61</cp:revision>
  <cp:lastPrinted>2016-01-21T20:53:15Z</cp:lastPrinted>
  <dcterms:created xsi:type="dcterms:W3CDTF">2016-01-21T15:20:31Z</dcterms:created>
  <dcterms:modified xsi:type="dcterms:W3CDTF">2017-07-13T18:36:56Z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