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6" r:id="rId9"/>
    <p:sldId id="263" r:id="rId10"/>
    <p:sldId id="265" r:id="rId11"/>
    <p:sldId id="261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course/143#schedul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August 16,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* </a:t>
            </a:r>
            <a:r>
              <a:rPr lang="en-US" sz="1100" b="1" i="1" dirty="0" smtClean="0"/>
              <a:t>Estimated Target Release Date is May 2018 (will be firmed up in the near future</a:t>
            </a:r>
            <a:r>
              <a:rPr lang="en-US" sz="1100" b="1" dirty="0" smtClean="0"/>
              <a:t>) </a:t>
            </a:r>
            <a:endParaRPr lang="en-US" sz="11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90600"/>
            <a:ext cx="4800600" cy="408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Outstanding Revision/Change Requests</a:t>
            </a:r>
          </a:p>
          <a:p>
            <a:pPr lvl="1"/>
            <a:r>
              <a:rPr lang="en-US" sz="1100" dirty="0" smtClean="0"/>
              <a:t>NPRR </a:t>
            </a:r>
            <a:r>
              <a:rPr lang="en-US" sz="1100" dirty="0"/>
              <a:t>829 Incorporate Real-Time Non-Modeled Telemetered Net Generation by Load Zone into the Estimate of </a:t>
            </a:r>
            <a:r>
              <a:rPr lang="en-US" sz="1100" dirty="0" smtClean="0"/>
              <a:t>RTL	  	</a:t>
            </a:r>
            <a:r>
              <a:rPr lang="en-US" sz="1050" dirty="0" smtClean="0"/>
              <a:t>ERCOT Board on October 17, 2017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600" dirty="0" smtClean="0"/>
              <a:t>CMM Tech Refresh</a:t>
            </a:r>
          </a:p>
          <a:p>
            <a:pPr lvl="1"/>
            <a:r>
              <a:rPr lang="en-US" sz="1200" dirty="0" smtClean="0"/>
              <a:t>Project (phrase 1) execution in process and Project (phrase 2) planning in process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600" dirty="0" smtClean="0"/>
              <a:t>Regular CWG/MCWG update at October F&amp;A/Board</a:t>
            </a:r>
          </a:p>
          <a:p>
            <a:pPr lvl="1"/>
            <a:r>
              <a:rPr lang="en-US" sz="1200" dirty="0"/>
              <a:t>Periodic Report on CWG Activity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600" dirty="0" smtClean="0"/>
              <a:t>Seasonal Adjustment Factor (SAF) revision: </a:t>
            </a:r>
          </a:p>
          <a:p>
            <a:pPr lvl="1"/>
            <a:r>
              <a:rPr lang="en-US" sz="1200" dirty="0" smtClean="0"/>
              <a:t>June 110% </a:t>
            </a:r>
          </a:p>
          <a:p>
            <a:pPr lvl="1"/>
            <a:r>
              <a:rPr lang="en-US" sz="1200" dirty="0" smtClean="0"/>
              <a:t>July 125% </a:t>
            </a:r>
          </a:p>
          <a:p>
            <a:pPr lvl="1"/>
            <a:r>
              <a:rPr lang="en-US" sz="1200" dirty="0" smtClean="0"/>
              <a:t> August 200% </a:t>
            </a:r>
          </a:p>
          <a:p>
            <a:pPr lvl="1"/>
            <a:r>
              <a:rPr lang="en-US" sz="1200" dirty="0" smtClean="0"/>
              <a:t>September 100%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1600" dirty="0"/>
              <a:t>Credit Management </a:t>
            </a:r>
            <a:r>
              <a:rPr lang="en-US" sz="1600" dirty="0" smtClean="0"/>
              <a:t>Training</a:t>
            </a:r>
          </a:p>
          <a:p>
            <a:pPr lvl="1"/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www.ercot.com/services/training/course/143#schedule</a:t>
            </a:r>
            <a:endParaRPr lang="en-US" sz="1200" dirty="0" smtClean="0"/>
          </a:p>
          <a:p>
            <a:pPr lvl="1"/>
            <a:r>
              <a:rPr lang="en-US" sz="1200" dirty="0" smtClean="0"/>
              <a:t>August 24 @ </a:t>
            </a:r>
            <a:r>
              <a:rPr lang="en-US" sz="1200" dirty="0" err="1" smtClean="0"/>
              <a:t>Gexa</a:t>
            </a:r>
            <a:r>
              <a:rPr lang="en-US" sz="1200" dirty="0" smtClean="0"/>
              <a:t> in Houston</a:t>
            </a:r>
          </a:p>
          <a:p>
            <a:pPr lvl="1"/>
            <a:r>
              <a:rPr lang="en-US" sz="1200" dirty="0" smtClean="0"/>
              <a:t>October 17 @ Stream Energy in Dallas</a:t>
            </a:r>
            <a:endParaRPr lang="en-US" sz="800" dirty="0" smtClean="0"/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600" dirty="0" smtClean="0"/>
              <a:t>Quarterly unaudited </a:t>
            </a:r>
            <a:r>
              <a:rPr lang="en-US" sz="1600" dirty="0"/>
              <a:t>financials </a:t>
            </a:r>
            <a:r>
              <a:rPr lang="en-US" sz="1600" dirty="0" smtClean="0"/>
              <a:t>are due by August 29 for </a:t>
            </a:r>
            <a:r>
              <a:rPr lang="en-US" sz="1600" dirty="0"/>
              <a:t>Counter-Parties </a:t>
            </a:r>
            <a:r>
              <a:rPr lang="en-US" sz="1600" dirty="0" smtClean="0"/>
              <a:t>whose second quarter ended on June 30.</a:t>
            </a:r>
            <a:endParaRPr lang="en-US" sz="16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2017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Provide support to the ERCOT stakeholder process incorporating a forward price curve-based methodology (NPRR800) in collateral requirement calculations</a:t>
            </a:r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methodologies to  incorporate Counter-Party specific ratings into ERCOT collateral requirement calculations</a:t>
            </a:r>
          </a:p>
          <a:p>
            <a:r>
              <a:rPr lang="en-US" sz="2000" dirty="0" smtClean="0">
                <a:latin typeface="+mj-lt"/>
              </a:rPr>
              <a:t>Participate in TAC/WMS-lead discussions related to credit in the event of a market continuity business interruption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343</Words>
  <Application>Microsoft Office PowerPoint</Application>
  <PresentationFormat>On-screen Show (4:3)</PresentationFormat>
  <Paragraphs>105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2017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109</cp:revision>
  <cp:lastPrinted>2017-02-14T17:04:55Z</cp:lastPrinted>
  <dcterms:created xsi:type="dcterms:W3CDTF">2016-01-21T15:20:31Z</dcterms:created>
  <dcterms:modified xsi:type="dcterms:W3CDTF">2017-08-15T18:22:23Z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