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9" r:id="rId8"/>
    <p:sldId id="266" r:id="rId9"/>
    <p:sldId id="27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3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CMM Tech Refresh Project Update </a:t>
            </a:r>
            <a:endParaRPr lang="en-US" altLang="en-US" b="1" dirty="0"/>
          </a:p>
          <a:p>
            <a:endParaRPr lang="en-US" dirty="0"/>
          </a:p>
          <a:p>
            <a:r>
              <a:rPr lang="en-US" dirty="0" smtClean="0"/>
              <a:t>August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533400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CMM Tech </a:t>
            </a:r>
            <a:r>
              <a:rPr lang="en-US" sz="1800" dirty="0" smtClean="0"/>
              <a:t>Refresh Project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dirty="0"/>
              <a:t>2015 CMM NPRRs and Tech Refresh </a:t>
            </a:r>
            <a:r>
              <a:rPr lang="en-US" sz="1800" dirty="0"/>
              <a:t>– Combines CMM NPRRs, a technical refresh and new Treasury functionality into a single project to gain efficiencies</a:t>
            </a:r>
          </a:p>
          <a:p>
            <a:pPr fontAlgn="t"/>
            <a:r>
              <a:rPr lang="en-US" sz="1800" b="1" dirty="0"/>
              <a:t>Phase 1 </a:t>
            </a:r>
            <a:r>
              <a:rPr lang="en-US" sz="1800" dirty="0"/>
              <a:t>is in Execution and includes delivery of the CMM technical refresh along with the    majority of the Credit-related NPRRs. The team has completed a re-plan effort to address departure of two key team resources and has taken actions to mitigate impacts to the planned delivery date.</a:t>
            </a:r>
          </a:p>
          <a:p>
            <a:pPr lvl="1" fontAlgn="t"/>
            <a:r>
              <a:rPr lang="en-US" sz="1500" b="1" dirty="0"/>
              <a:t>Phase 1A </a:t>
            </a:r>
            <a:r>
              <a:rPr lang="en-US" sz="1500" dirty="0"/>
              <a:t>will deliver NPRRs 648, 683, 743, 760 and 800 via the existing CMM application.  The estimated completion date is targeted for Q1 2018.</a:t>
            </a:r>
          </a:p>
          <a:p>
            <a:pPr lvl="1" fontAlgn="t"/>
            <a:r>
              <a:rPr lang="en-US" sz="1500" b="1" dirty="0"/>
              <a:t>Phase 1B </a:t>
            </a:r>
            <a:r>
              <a:rPr lang="en-US" sz="1500" dirty="0"/>
              <a:t>will continue to focus on delivery of the technical refresh along with delivery of the full scope of NPRRs in Phase 1. Development has been re-planned and is on track; FAT testing will start in August. The team continues to assess schedule impacts to confirm the go-live date.</a:t>
            </a:r>
          </a:p>
          <a:p>
            <a:pPr fontAlgn="t"/>
            <a:r>
              <a:rPr lang="en-US" sz="1800" dirty="0"/>
              <a:t> </a:t>
            </a:r>
            <a:r>
              <a:rPr lang="en-US" sz="1800" b="1" dirty="0"/>
              <a:t>Phase 2 </a:t>
            </a:r>
            <a:r>
              <a:rPr lang="en-US" sz="1800" dirty="0"/>
              <a:t>will deliver Financial Transfer functionality and additional Credit/Treasury efficiencies. Team continues to document Requirements and User Interface designs and workflows. The go-live date will be set once re-plan efforts for Phase 1 are complete.</a:t>
            </a:r>
          </a:p>
          <a:p>
            <a:r>
              <a:rPr lang="en-US" sz="1800" b="1" dirty="0"/>
              <a:t>Phase 3 </a:t>
            </a:r>
            <a:r>
              <a:rPr lang="en-US" sz="1800" dirty="0"/>
              <a:t>will deliver any remaining low-priority scope. The go-live date for this phase will be addressed following completion of Planning for Phase 2.</a:t>
            </a:r>
          </a:p>
        </p:txBody>
      </p:sp>
    </p:spTree>
    <p:extLst>
      <p:ext uri="{BB962C8B-B14F-4D97-AF65-F5344CB8AC3E}">
        <p14:creationId xmlns:p14="http://schemas.microsoft.com/office/powerpoint/2010/main" val="140846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sz="1800" dirty="0"/>
              <a:t>CMM Tech Refresh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791200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NPRR Implementation Schedule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Phase 1A</a:t>
            </a:r>
          </a:p>
          <a:p>
            <a:pPr lvl="1"/>
            <a:r>
              <a:rPr lang="en-US" sz="1200" dirty="0" smtClean="0"/>
              <a:t>NPRR800 Revisions to Credit Exposure Calculation to Use Electricity Future Market Prices</a:t>
            </a:r>
          </a:p>
          <a:p>
            <a:pPr lvl="1"/>
            <a:r>
              <a:rPr lang="en-US" sz="1200" dirty="0" smtClean="0"/>
              <a:t>NPRR760 Calculation of Exposure Variables For Days With No Activity</a:t>
            </a:r>
          </a:p>
          <a:p>
            <a:pPr lvl="1"/>
            <a:r>
              <a:rPr lang="en-US" sz="1200" dirty="0" smtClean="0"/>
              <a:t>NPRR648 Remove Reference to Flowgate Rights</a:t>
            </a:r>
          </a:p>
          <a:p>
            <a:pPr lvl="1"/>
            <a:r>
              <a:rPr lang="en-US" sz="1200" dirty="0" smtClean="0"/>
              <a:t>NPRR683 Revision to Available Credit Limit Calculation</a:t>
            </a:r>
          </a:p>
          <a:p>
            <a:pPr lvl="1"/>
            <a:r>
              <a:rPr lang="en-US" sz="1200" dirty="0" smtClean="0"/>
              <a:t>NPRR743 Revision to MCE to have a Floor for Load Exposure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/>
              <a:t>Phase </a:t>
            </a:r>
            <a:r>
              <a:rPr lang="en-US" sz="1600" dirty="0" smtClean="0"/>
              <a:t>1B</a:t>
            </a:r>
          </a:p>
          <a:p>
            <a:pPr lvl="1"/>
            <a:r>
              <a:rPr lang="en-US" sz="1200" dirty="0"/>
              <a:t>NPRR660 Remove CRR State Change Adder</a:t>
            </a:r>
          </a:p>
          <a:p>
            <a:pPr lvl="1"/>
            <a:r>
              <a:rPr lang="en-US" sz="1200" dirty="0"/>
              <a:t>NPRR519 Exemption of ERS-Only QSEs from Collateral and Capitalization Requirements</a:t>
            </a:r>
          </a:p>
          <a:p>
            <a:pPr lvl="1"/>
            <a:r>
              <a:rPr lang="en-US" sz="1200" dirty="0"/>
              <a:t>NPRR755 Agent-Only QSE Registration</a:t>
            </a:r>
          </a:p>
          <a:p>
            <a:pPr lvl="1"/>
            <a:r>
              <a:rPr lang="en-US" sz="1200" dirty="0"/>
              <a:t>NPRR620 Collateral Requirements for Counter-Parties with No Load or Generation</a:t>
            </a:r>
          </a:p>
          <a:p>
            <a:pPr lvl="1"/>
            <a:r>
              <a:rPr lang="en-US" sz="1200" dirty="0"/>
              <a:t>NPRR741 Clarifications to TPE and EAL Credit Exposure Calculations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Phase 2 will include the implementation of NPRR 702. </a:t>
            </a:r>
          </a:p>
          <a:p>
            <a:pPr lvl="1"/>
            <a:r>
              <a:rPr lang="en-US" sz="1200" dirty="0" smtClean="0"/>
              <a:t>NPRR702 Flexible Accounts, Payment of invoices, and Disposition of Interest on Cash Collateral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600" dirty="0" smtClean="0"/>
              <a:t>Phase 3 will include the implementation of NPRR484 (1B)</a:t>
            </a:r>
          </a:p>
          <a:p>
            <a:pPr lvl="1"/>
            <a:r>
              <a:rPr lang="en-US" sz="1200" dirty="0" smtClean="0"/>
              <a:t>NPRR484 (1B) Revisions to Congestion Revenue Rights Credit Calculations and Payments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9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b="1" i="1" dirty="0" smtClean="0"/>
              <a:t>Estimated Target Release Date is May 2018 (will be firmed up in the near future</a:t>
            </a:r>
            <a:r>
              <a:rPr lang="en-US" sz="1100" b="1" dirty="0" smtClean="0"/>
              <a:t>) </a:t>
            </a:r>
            <a:endParaRPr lang="en-US" sz="11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98" y="990600"/>
            <a:ext cx="7785702" cy="408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/>
              <a:t>CMM Tech Refresh Project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323</Words>
  <Application>Microsoft Office PowerPoint</Application>
  <PresentationFormat>On-screen Show (4:3)</PresentationFormat>
  <Paragraphs>64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CMM Tech Refresh Project</vt:lpstr>
      <vt:lpstr>CMM Tech Refresh Project</vt:lpstr>
      <vt:lpstr>Credit Updates</vt:lpstr>
      <vt:lpstr>CMM Tech Refresh Project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131</cp:revision>
  <cp:lastPrinted>2017-07-25T16:29:52Z</cp:lastPrinted>
  <dcterms:created xsi:type="dcterms:W3CDTF">2016-01-21T15:20:31Z</dcterms:created>
  <dcterms:modified xsi:type="dcterms:W3CDTF">2017-08-15T18:26:13Z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