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276" r:id="rId8"/>
    <p:sldId id="257" r:id="rId9"/>
    <p:sldId id="261" r:id="rId10"/>
    <p:sldId id="274" r:id="rId11"/>
    <p:sldId id="277" r:id="rId12"/>
    <p:sldId id="262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84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56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71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14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00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70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38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53200"/>
            <a:ext cx="762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53200"/>
            <a:ext cx="762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5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553200"/>
            <a:ext cx="685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change.puc.state.tx.us/WebApp/Interchange/Documents/42302_23_837254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33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NERC 2017 Long Term Reliability Assessment Update</a:t>
            </a:r>
          </a:p>
          <a:p>
            <a:r>
              <a:rPr lang="en-US" b="1" dirty="0" smtClean="0"/>
              <a:t>  &amp;</a:t>
            </a:r>
          </a:p>
          <a:p>
            <a:r>
              <a:rPr lang="en-US" b="1" dirty="0" smtClean="0"/>
              <a:t>Weather-based Load Shape Weighting Proposal for Reserve Margin Studies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August 18,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Sample Calculation </a:t>
            </a:r>
            <a:r>
              <a:rPr lang="en-US" b="1" dirty="0" smtClean="0">
                <a:solidFill>
                  <a:schemeClr val="accent1"/>
                </a:solidFill>
              </a:rPr>
              <a:t>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4724400"/>
            <a:ext cx="8534400" cy="838200"/>
          </a:xfrm>
        </p:spPr>
        <p:txBody>
          <a:bodyPr/>
          <a:lstStyle/>
          <a:p>
            <a:r>
              <a:rPr lang="en-US" sz="2800" dirty="0" smtClean="0"/>
              <a:t>Walk-through of Calculations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064280"/>
            <a:ext cx="7580570" cy="339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5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94518"/>
          </a:xfrm>
        </p:spPr>
        <p:txBody>
          <a:bodyPr/>
          <a:lstStyle/>
          <a:p>
            <a:r>
              <a:rPr lang="en-US" dirty="0" smtClean="0"/>
              <a:t>How Does </a:t>
            </a:r>
            <a:r>
              <a:rPr lang="en-US" dirty="0"/>
              <a:t>C</a:t>
            </a:r>
            <a:r>
              <a:rPr lang="en-US" dirty="0" smtClean="0"/>
              <a:t>hanging Sample Size Affect Results?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57250"/>
            <a:ext cx="8534400" cy="1657350"/>
          </a:xfrm>
        </p:spPr>
        <p:txBody>
          <a:bodyPr/>
          <a:lstStyle/>
          <a:p>
            <a:r>
              <a:rPr lang="en-US" dirty="0" smtClean="0"/>
              <a:t>Conducted analysis for years 1980-2016</a:t>
            </a:r>
          </a:p>
          <a:p>
            <a:r>
              <a:rPr lang="en-US" dirty="0" smtClean="0"/>
              <a:t>Normalized probability weights are less variable: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550968"/>
            <a:ext cx="5597260" cy="351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03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94518"/>
          </a:xfrm>
        </p:spPr>
        <p:txBody>
          <a:bodyPr/>
          <a:lstStyle/>
          <a:p>
            <a:r>
              <a:rPr lang="en-US" dirty="0" smtClean="0"/>
              <a:t>Reserve Margin Impact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57250"/>
            <a:ext cx="8534400" cy="2266950"/>
          </a:xfrm>
        </p:spPr>
        <p:txBody>
          <a:bodyPr/>
          <a:lstStyle/>
          <a:p>
            <a:r>
              <a:rPr lang="en-US" sz="2600" dirty="0" smtClean="0"/>
              <a:t>As a test, replaced original weather-year probability weights used for Jan. 2015 </a:t>
            </a:r>
            <a:r>
              <a:rPr lang="en-US" sz="2600" dirty="0" smtClean="0">
                <a:hlinkClick r:id="rId3"/>
              </a:rPr>
              <a:t>PUCT’s Reserve Margin </a:t>
            </a:r>
            <a:r>
              <a:rPr lang="en-US" sz="2600" dirty="0">
                <a:hlinkClick r:id="rId3"/>
              </a:rPr>
              <a:t>analysis</a:t>
            </a:r>
            <a:r>
              <a:rPr lang="en-US" sz="2600" dirty="0"/>
              <a:t> </a:t>
            </a:r>
            <a:r>
              <a:rPr lang="en-US" sz="2600" dirty="0" smtClean="0"/>
              <a:t>with values based on the proposed approach</a:t>
            </a:r>
            <a:endParaRPr lang="en-US" sz="2600" dirty="0" smtClean="0"/>
          </a:p>
          <a:p>
            <a:pPr lvl="1"/>
            <a:r>
              <a:rPr lang="en-US" sz="2400" dirty="0" smtClean="0"/>
              <a:t>RM Study: assumed 1% probability of occurrence for 2011 and other annual probabilities set to 9.9%</a:t>
            </a: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9598" y="3099955"/>
            <a:ext cx="5397203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2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2057400"/>
            <a:ext cx="63246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2017 NERC LTRA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8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NERC 2017 LTRA Status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5794"/>
            <a:ext cx="8534400" cy="890156"/>
          </a:xfrm>
        </p:spPr>
        <p:txBody>
          <a:bodyPr/>
          <a:lstStyle/>
          <a:p>
            <a:r>
              <a:rPr lang="en-US" sz="2200" dirty="0" smtClean="0"/>
              <a:t>Latest Preparation Schedule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609" y="1524000"/>
            <a:ext cx="85328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2016 LTRA Summary Data Table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8453" y="2504639"/>
            <a:ext cx="2057400" cy="338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Comparable to CDR Planned</a:t>
            </a:r>
            <a:endParaRPr lang="en-US" sz="1100" b="1" dirty="0"/>
          </a:p>
        </p:txBody>
      </p:sp>
      <p:sp>
        <p:nvSpPr>
          <p:cNvPr id="10" name="Rectangle 9"/>
          <p:cNvSpPr/>
          <p:nvPr/>
        </p:nvSpPr>
        <p:spPr>
          <a:xfrm>
            <a:off x="804430" y="3963265"/>
            <a:ext cx="2057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/>
              <a:t>Existing &amp; Net Transfers plus Tier 1</a:t>
            </a:r>
            <a:endParaRPr lang="en-US" sz="1050" b="1" dirty="0"/>
          </a:p>
        </p:txBody>
      </p:sp>
      <p:cxnSp>
        <p:nvCxnSpPr>
          <p:cNvPr id="12" name="Straight Arrow Connector 11"/>
          <p:cNvCxnSpPr>
            <a:stCxn id="9" idx="3"/>
          </p:cNvCxnSpPr>
          <p:nvPr/>
        </p:nvCxnSpPr>
        <p:spPr>
          <a:xfrm>
            <a:off x="2835853" y="2673708"/>
            <a:ext cx="447675" cy="23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</p:cNvCxnSpPr>
          <p:nvPr/>
        </p:nvCxnSpPr>
        <p:spPr>
          <a:xfrm>
            <a:off x="2861830" y="4153765"/>
            <a:ext cx="42169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68062" y="2928972"/>
            <a:ext cx="2057400" cy="579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Projects </a:t>
            </a:r>
            <a:r>
              <a:rPr lang="en-US" sz="1100" b="1" dirty="0" smtClean="0"/>
              <a:t>not included in Tier 1, but have completed </a:t>
            </a:r>
            <a:r>
              <a:rPr lang="en-US" sz="1100" b="1" dirty="0" smtClean="0"/>
              <a:t>Screening Studies</a:t>
            </a:r>
            <a:endParaRPr lang="en-US" sz="1100" b="1" dirty="0"/>
          </a:p>
        </p:txBody>
      </p:sp>
      <p:cxnSp>
        <p:nvCxnSpPr>
          <p:cNvPr id="47" name="Straight Arrow Connector 46"/>
          <p:cNvCxnSpPr>
            <a:stCxn id="46" idx="3"/>
          </p:cNvCxnSpPr>
          <p:nvPr/>
        </p:nvCxnSpPr>
        <p:spPr>
          <a:xfrm flipV="1">
            <a:off x="2825462" y="2867455"/>
            <a:ext cx="447674" cy="3513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03564" y="4440380"/>
            <a:ext cx="2057400" cy="717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/>
              <a:t>Anticipated Resources plus Tier 2 Resources and planned mothballs, minus Unconfirmed Retirements</a:t>
            </a:r>
            <a:endParaRPr lang="en-US" sz="1050" b="1" dirty="0"/>
          </a:p>
        </p:txBody>
      </p:sp>
      <p:cxnSp>
        <p:nvCxnSpPr>
          <p:cNvPr id="57" name="Straight Arrow Connector 56"/>
          <p:cNvCxnSpPr>
            <a:stCxn id="56" idx="3"/>
          </p:cNvCxnSpPr>
          <p:nvPr/>
        </p:nvCxnSpPr>
        <p:spPr>
          <a:xfrm flipV="1">
            <a:off x="2860964" y="4344265"/>
            <a:ext cx="380160" cy="4546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778453" y="1328224"/>
            <a:ext cx="2057400" cy="338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Aggregate PUN capacity forecast</a:t>
            </a:r>
            <a:endParaRPr lang="en-US" sz="1100" b="1" dirty="0"/>
          </a:p>
        </p:txBody>
      </p:sp>
      <p:cxnSp>
        <p:nvCxnSpPr>
          <p:cNvPr id="67" name="Straight Arrow Connector 66"/>
          <p:cNvCxnSpPr>
            <a:stCxn id="66" idx="3"/>
          </p:cNvCxnSpPr>
          <p:nvPr/>
        </p:nvCxnSpPr>
        <p:spPr>
          <a:xfrm>
            <a:off x="2835853" y="1497293"/>
            <a:ext cx="457199" cy="2547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778453" y="1772548"/>
            <a:ext cx="2057400" cy="290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DC Tie Net Flows to Mexico</a:t>
            </a:r>
            <a:endParaRPr lang="en-US" sz="1100" b="1" dirty="0"/>
          </a:p>
        </p:txBody>
      </p:sp>
      <p:cxnSp>
        <p:nvCxnSpPr>
          <p:cNvPr id="73" name="Straight Arrow Connector 72"/>
          <p:cNvCxnSpPr>
            <a:stCxn id="72" idx="3"/>
          </p:cNvCxnSpPr>
          <p:nvPr/>
        </p:nvCxnSpPr>
        <p:spPr>
          <a:xfrm>
            <a:off x="2835853" y="1918005"/>
            <a:ext cx="46559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5089" y="810490"/>
            <a:ext cx="5482937" cy="546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May 2017 CDR </a:t>
            </a:r>
            <a:r>
              <a:rPr lang="en-US" dirty="0" smtClean="0"/>
              <a:t>Reserve Margin Comparison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1475" y="2318280"/>
            <a:ext cx="8534400" cy="3625319"/>
          </a:xfrm>
        </p:spPr>
        <p:txBody>
          <a:bodyPr/>
          <a:lstStyle/>
          <a:p>
            <a:r>
              <a:rPr lang="en-US" sz="2200" dirty="0" smtClean="0"/>
              <a:t>Main differences </a:t>
            </a:r>
            <a:r>
              <a:rPr lang="en-US" sz="2200" dirty="0" smtClean="0"/>
              <a:t>due to:</a:t>
            </a:r>
          </a:p>
          <a:p>
            <a:pPr lvl="1"/>
            <a:r>
              <a:rPr lang="en-US" sz="2000" dirty="0" smtClean="0"/>
              <a:t>Unit </a:t>
            </a:r>
            <a:r>
              <a:rPr lang="en-US" sz="2000" dirty="0"/>
              <a:t>status changes after CDR </a:t>
            </a:r>
            <a:r>
              <a:rPr lang="en-US" sz="2000" dirty="0" smtClean="0"/>
              <a:t>release</a:t>
            </a:r>
          </a:p>
          <a:p>
            <a:pPr lvl="2"/>
            <a:r>
              <a:rPr lang="en-US" sz="1800" dirty="0" smtClean="0"/>
              <a:t>Planned solar and wind project deferrals (-230 MW for 2018)</a:t>
            </a:r>
          </a:p>
          <a:p>
            <a:pPr lvl="2"/>
            <a:r>
              <a:rPr lang="en-US" sz="1800" dirty="0" smtClean="0"/>
              <a:t>Unit retirements (-71 MW)</a:t>
            </a:r>
          </a:p>
          <a:p>
            <a:pPr lvl="2"/>
            <a:r>
              <a:rPr lang="en-US" sz="1800" dirty="0" smtClean="0"/>
              <a:t>Summer rated capacity changes for several existing units (cumulative impact, approx. -50 MW)</a:t>
            </a:r>
          </a:p>
          <a:p>
            <a:pPr lvl="1"/>
            <a:r>
              <a:rPr lang="en-US" sz="2000" dirty="0" smtClean="0"/>
              <a:t>Treatment </a:t>
            </a:r>
            <a:r>
              <a:rPr lang="en-US" sz="2000" dirty="0"/>
              <a:t>of DC </a:t>
            </a:r>
            <a:r>
              <a:rPr lang="en-US" sz="2000" dirty="0" smtClean="0"/>
              <a:t>Tie capacity (-97 MW in 2018</a:t>
            </a:r>
            <a:r>
              <a:rPr lang="en-US" sz="2000" dirty="0" smtClean="0"/>
              <a:t>)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200" dirty="0" smtClean="0"/>
              <a:t>Note that the cutoff date for including resources in a given year is July 15, whereas the date for the CDR report is June 1</a:t>
            </a:r>
            <a:endParaRPr lang="en-US" sz="22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852" y="1206410"/>
            <a:ext cx="7650685" cy="86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37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2057400"/>
            <a:ext cx="6858000" cy="12192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Weather-based Load Shape Weighting </a:t>
            </a:r>
            <a:r>
              <a:rPr lang="en-US" b="1" dirty="0" smtClean="0"/>
              <a:t>Proposal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825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Methodology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76300"/>
            <a:ext cx="8534400" cy="5295900"/>
          </a:xfrm>
        </p:spPr>
        <p:txBody>
          <a:bodyPr/>
          <a:lstStyle/>
          <a:p>
            <a:r>
              <a:rPr lang="en-US" sz="3000" dirty="0" smtClean="0"/>
              <a:t>Weather Risk Measure</a:t>
            </a:r>
          </a:p>
          <a:p>
            <a:pPr lvl="1"/>
            <a:r>
              <a:rPr lang="en-US" dirty="0" smtClean="0"/>
              <a:t>Occurrences </a:t>
            </a:r>
            <a:r>
              <a:rPr lang="en-US" dirty="0" smtClean="0"/>
              <a:t>of c</a:t>
            </a:r>
            <a:r>
              <a:rPr lang="en-US" dirty="0" smtClean="0"/>
              <a:t>onsecutive </a:t>
            </a:r>
            <a:r>
              <a:rPr lang="en-US" dirty="0" smtClean="0"/>
              <a:t>days per year with temps greater than 100</a:t>
            </a:r>
            <a:r>
              <a:rPr lang="en-US" dirty="0" smtClean="0">
                <a:sym typeface="Symbol" panose="05050102010706020507" pitchFamily="18" charset="2"/>
              </a:rPr>
              <a:t>F for DFW, Houston, and Austin (1950-2016</a:t>
            </a:r>
            <a:r>
              <a:rPr lang="en-US" dirty="0" smtClean="0">
                <a:sym typeface="Symbol" panose="05050102010706020507" pitchFamily="18" charset="2"/>
              </a:rPr>
              <a:t>), resulting in three </a:t>
            </a:r>
            <a:r>
              <a:rPr lang="en-US" dirty="0" smtClean="0">
                <a:sym typeface="Symbol" panose="05050102010706020507" pitchFamily="18" charset="2"/>
              </a:rPr>
              <a:t>data series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Apply regional load weights to three data series and sum into </a:t>
            </a:r>
            <a:r>
              <a:rPr lang="en-US" dirty="0" smtClean="0">
                <a:sym typeface="Symbol" panose="05050102010706020507" pitchFamily="18" charset="2"/>
              </a:rPr>
              <a:t>composite risk </a:t>
            </a:r>
            <a:r>
              <a:rPr lang="en-US" dirty="0" smtClean="0">
                <a:sym typeface="Symbol" panose="05050102010706020507" pitchFamily="18" charset="2"/>
              </a:rPr>
              <a:t>score [</a:t>
            </a:r>
            <a:r>
              <a:rPr lang="en-US" i="1" dirty="0" smtClean="0">
                <a:sym typeface="Symbol" panose="05050102010706020507" pitchFamily="18" charset="2"/>
              </a:rPr>
              <a:t>0  x  36.3</a:t>
            </a:r>
            <a:r>
              <a:rPr lang="en-US" dirty="0" smtClean="0">
                <a:sym typeface="Symbol" panose="05050102010706020507" pitchFamily="18" charset="2"/>
              </a:rPr>
              <a:t>]</a:t>
            </a:r>
          </a:p>
          <a:p>
            <a:r>
              <a:rPr lang="en-US" sz="3000" dirty="0" smtClean="0"/>
              <a:t>Determine risk score </a:t>
            </a:r>
            <a:r>
              <a:rPr lang="en-US" sz="3000" dirty="0"/>
              <a:t>f</a:t>
            </a:r>
            <a:r>
              <a:rPr lang="en-US" sz="3000" dirty="0" smtClean="0"/>
              <a:t>requencies</a:t>
            </a:r>
            <a:endParaRPr lang="en-US" sz="3000" dirty="0" smtClean="0"/>
          </a:p>
          <a:p>
            <a:pPr lvl="1"/>
            <a:r>
              <a:rPr lang="en-US" dirty="0" smtClean="0"/>
              <a:t>Create histogram </a:t>
            </a:r>
            <a:r>
              <a:rPr lang="en-US" dirty="0" smtClean="0"/>
              <a:t>with bin range from 0 to 37</a:t>
            </a:r>
          </a:p>
          <a:p>
            <a:pPr lvl="1"/>
            <a:r>
              <a:rPr lang="en-US" dirty="0" smtClean="0"/>
              <a:t>Calculate normalized relative frequencies 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i="1" dirty="0" smtClean="0">
                <a:sym typeface="Symbol" panose="05050102010706020507" pitchFamily="18" charset="2"/>
              </a:rPr>
              <a:t>0 </a:t>
            </a:r>
            <a:r>
              <a:rPr lang="en-US" i="1" dirty="0">
                <a:sym typeface="Symbol" panose="05050102010706020507" pitchFamily="18" charset="2"/>
              </a:rPr>
              <a:t> </a:t>
            </a:r>
            <a:r>
              <a:rPr lang="en-US" i="1" dirty="0" smtClean="0">
                <a:sym typeface="Symbol" panose="05050102010706020507" pitchFamily="18" charset="2"/>
              </a:rPr>
              <a:t>x% </a:t>
            </a:r>
            <a:r>
              <a:rPr lang="en-US" i="1" dirty="0">
                <a:sym typeface="Symbol" panose="05050102010706020507" pitchFamily="18" charset="2"/>
              </a:rPr>
              <a:t> </a:t>
            </a:r>
            <a:r>
              <a:rPr lang="en-US" i="1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]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Methodology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76300"/>
            <a:ext cx="8534400" cy="5029200"/>
          </a:xfrm>
        </p:spPr>
        <p:txBody>
          <a:bodyPr/>
          <a:lstStyle/>
          <a:p>
            <a:r>
              <a:rPr lang="en-US" dirty="0" smtClean="0"/>
              <a:t>Outlier </a:t>
            </a:r>
            <a:r>
              <a:rPr lang="en-US" dirty="0" smtClean="0"/>
              <a:t>detection </a:t>
            </a:r>
            <a:r>
              <a:rPr lang="en-US" dirty="0" smtClean="0"/>
              <a:t>using Quartile Fence Method</a:t>
            </a:r>
          </a:p>
          <a:p>
            <a:pPr lvl="1"/>
            <a:r>
              <a:rPr lang="en-US" dirty="0" smtClean="0"/>
              <a:t>Determine breakpoints for “mild” and “extreme” outliers based on relative frequencies</a:t>
            </a:r>
          </a:p>
          <a:p>
            <a:r>
              <a:rPr lang="en-US" dirty="0" smtClean="0"/>
              <a:t>Assign probabilities to each frequency based on risk ranges</a:t>
            </a:r>
          </a:p>
          <a:p>
            <a:pPr lvl="1"/>
            <a:r>
              <a:rPr lang="en-US" dirty="0" smtClean="0"/>
              <a:t>No Risk, Low Risk, Moderate Risk, High Risk (mild outliers), Extremely High Risk (extreme outliers)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1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Methodology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57250"/>
            <a:ext cx="8534400" cy="5029200"/>
          </a:xfrm>
        </p:spPr>
        <p:txBody>
          <a:bodyPr/>
          <a:lstStyle/>
          <a:p>
            <a:r>
              <a:rPr lang="en-US" dirty="0" smtClean="0"/>
              <a:t>Load Profile Probability Assignment</a:t>
            </a:r>
          </a:p>
          <a:p>
            <a:pPr lvl="1"/>
            <a:r>
              <a:rPr lang="en-US" dirty="0" smtClean="0"/>
              <a:t>Assign a probability to each load profile based on its </a:t>
            </a:r>
            <a:r>
              <a:rPr lang="en-US" dirty="0" smtClean="0"/>
              <a:t>composite risk </a:t>
            </a:r>
            <a:r>
              <a:rPr lang="en-US" dirty="0" smtClean="0"/>
              <a:t>score</a:t>
            </a:r>
          </a:p>
          <a:p>
            <a:pPr lvl="1"/>
            <a:r>
              <a:rPr lang="en-US" dirty="0" smtClean="0"/>
              <a:t>Normalize probabilities based on the load profiles used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4191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9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3597</TotalTime>
  <Words>433</Words>
  <Application>Microsoft Office PowerPoint</Application>
  <PresentationFormat>On-screen Show (4:3)</PresentationFormat>
  <Paragraphs>69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1_Custom Design</vt:lpstr>
      <vt:lpstr>Office Theme</vt:lpstr>
      <vt:lpstr>Custom Design</vt:lpstr>
      <vt:lpstr>PowerPoint Presentation</vt:lpstr>
      <vt:lpstr>PowerPoint Presentation</vt:lpstr>
      <vt:lpstr>NERC 2017 LTRA Status Update</vt:lpstr>
      <vt:lpstr>2016 LTRA Summary Data Table</vt:lpstr>
      <vt:lpstr>May 2017 CDR Reserve Margin Comparison</vt:lpstr>
      <vt:lpstr>PowerPoint Presentation</vt:lpstr>
      <vt:lpstr>Methodology Summary</vt:lpstr>
      <vt:lpstr>Methodology Summary</vt:lpstr>
      <vt:lpstr>Methodology Summary</vt:lpstr>
      <vt:lpstr>Sample Calculation Results</vt:lpstr>
      <vt:lpstr>How Does Changing Sample Size Affect Results?</vt:lpstr>
      <vt:lpstr>Reserve Margin Impact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71</cp:revision>
  <cp:lastPrinted>2016-01-21T20:53:15Z</cp:lastPrinted>
  <dcterms:created xsi:type="dcterms:W3CDTF">2016-01-21T15:20:31Z</dcterms:created>
  <dcterms:modified xsi:type="dcterms:W3CDTF">2017-08-15T19:05:10Z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