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5"/>
  </p:notesMasterIdLst>
  <p:handoutMasterIdLst>
    <p:handoutMasterId r:id="rId16"/>
  </p:handoutMasterIdLst>
  <p:sldIdLst>
    <p:sldId id="260" r:id="rId6"/>
    <p:sldId id="278" r:id="rId7"/>
    <p:sldId id="269" r:id="rId8"/>
    <p:sldId id="272" r:id="rId9"/>
    <p:sldId id="288" r:id="rId10"/>
    <p:sldId id="285" r:id="rId11"/>
    <p:sldId id="283" r:id="rId12"/>
    <p:sldId id="286" r:id="rId13"/>
    <p:sldId id="287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97" d="100"/>
          <a:sy n="97" d="100"/>
        </p:scale>
        <p:origin x="72" y="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7/29/2017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7/29/2017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0013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6460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6320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8525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content/wcm/current_guides/53525/02-010117.doc" TargetMode="External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3340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Review of UFLS Draft NOGRR from UFLS Workshops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Matt Mereness</a:t>
            </a:r>
          </a:p>
          <a:p>
            <a:r>
              <a:rPr lang="en-US" dirty="0" smtClean="0"/>
              <a:t>Director of Compliance </a:t>
            </a:r>
          </a:p>
          <a:p>
            <a:endParaRPr lang="en-US" dirty="0"/>
          </a:p>
          <a:p>
            <a:r>
              <a:rPr lang="en-US" dirty="0" smtClean="0"/>
              <a:t>August  17, </a:t>
            </a:r>
            <a:r>
              <a:rPr lang="en-US" dirty="0" smtClean="0"/>
              <a:t>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UFLS Discussion 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Recap </a:t>
            </a:r>
            <a:r>
              <a:rPr lang="en-US" sz="2000" dirty="0" smtClean="0"/>
              <a:t>of </a:t>
            </a:r>
            <a:r>
              <a:rPr lang="en-US" sz="2000" dirty="0" smtClean="0"/>
              <a:t>3 UFLS Workshops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Review current draft NOGRR </a:t>
            </a:r>
          </a:p>
          <a:p>
            <a:pPr lvl="1"/>
            <a:endParaRPr lang="en-US" sz="2000" dirty="0"/>
          </a:p>
          <a:p>
            <a:r>
              <a:rPr lang="en-US" sz="2000" dirty="0" smtClean="0"/>
              <a:t>Appendix </a:t>
            </a:r>
          </a:p>
          <a:p>
            <a:pPr lvl="1"/>
            <a:r>
              <a:rPr lang="en-US" sz="1600" dirty="0"/>
              <a:t>NERC requirement excerpt</a:t>
            </a:r>
          </a:p>
          <a:p>
            <a:pPr lvl="1"/>
            <a:r>
              <a:rPr lang="en-US" sz="1600" dirty="0"/>
              <a:t>UFLS examples</a:t>
            </a:r>
          </a:p>
          <a:p>
            <a:pPr lvl="1"/>
            <a:r>
              <a:rPr lang="en-US" sz="1600" dirty="0"/>
              <a:t>Potential Load Resource data to provide</a:t>
            </a:r>
          </a:p>
          <a:p>
            <a:pPr lvl="1"/>
            <a:endParaRPr lang="en-US" sz="16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486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Recap- Background on UFLS Survey Requirement</a:t>
            </a:r>
            <a:endParaRPr lang="en-US" sz="2000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971675" y="30940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895600"/>
            <a:ext cx="8037322" cy="24120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Content Placeholder 1"/>
          <p:cNvSpPr>
            <a:spLocks noGrp="1"/>
          </p:cNvSpPr>
          <p:nvPr>
            <p:ph idx="1"/>
          </p:nvPr>
        </p:nvSpPr>
        <p:spPr>
          <a:xfrm>
            <a:off x="266700" y="1043779"/>
            <a:ext cx="8686800" cy="5052221"/>
          </a:xfrm>
        </p:spPr>
        <p:txBody>
          <a:bodyPr>
            <a:normAutofit lnSpcReduction="10000"/>
          </a:bodyPr>
          <a:lstStyle/>
          <a:p>
            <a:r>
              <a:rPr lang="en-US" sz="1800" dirty="0" smtClean="0"/>
              <a:t>ERCOT Compliance coordinates </a:t>
            </a:r>
            <a:r>
              <a:rPr lang="en-US" sz="1800" dirty="0"/>
              <a:t>and </a:t>
            </a:r>
            <a:r>
              <a:rPr lang="en-US" sz="1800" dirty="0" smtClean="0"/>
              <a:t>conducts </a:t>
            </a:r>
            <a:r>
              <a:rPr lang="en-US" sz="1800" dirty="0"/>
              <a:t>an annual survey </a:t>
            </a:r>
            <a:r>
              <a:rPr lang="en-US" sz="1800" dirty="0" smtClean="0"/>
              <a:t>with </a:t>
            </a:r>
            <a:r>
              <a:rPr lang="en-US" sz="1800" dirty="0"/>
              <a:t>the TSPs and DSPs to ensure that the required automatic under-frequency load shed circuits </a:t>
            </a:r>
            <a:r>
              <a:rPr lang="en-US" sz="1800" dirty="0" smtClean="0"/>
              <a:t>are </a:t>
            </a:r>
            <a:r>
              <a:rPr lang="en-US" sz="1800" dirty="0"/>
              <a:t>configured to provide the appropriate load relief in an under-frequency event as required by table below from </a:t>
            </a:r>
            <a:r>
              <a:rPr lang="en-US" sz="1800" dirty="0">
                <a:hlinkClick r:id="rId3"/>
              </a:rPr>
              <a:t>Operating Guides 2.6.1(1</a:t>
            </a:r>
            <a:r>
              <a:rPr lang="en-US" sz="1800" dirty="0" smtClean="0">
                <a:hlinkClick r:id="rId3"/>
              </a:rPr>
              <a:t>) </a:t>
            </a:r>
            <a:r>
              <a:rPr lang="en-US" sz="1800" dirty="0"/>
              <a:t>Requirements for Under-Frequency Load </a:t>
            </a:r>
            <a:r>
              <a:rPr lang="en-US" sz="1800" dirty="0" smtClean="0"/>
              <a:t>Shedding:</a:t>
            </a:r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  <a:p>
            <a:r>
              <a:rPr lang="en-US" sz="1800" dirty="0" smtClean="0"/>
              <a:t>2016 </a:t>
            </a:r>
            <a:r>
              <a:rPr lang="en-US" sz="1800" dirty="0" smtClean="0"/>
              <a:t>results were 7.2% / 12.2% / 12.6%  for total of </a:t>
            </a:r>
            <a:r>
              <a:rPr lang="en-US" sz="1800" dirty="0" smtClean="0"/>
              <a:t>31.9%</a:t>
            </a:r>
          </a:p>
          <a:p>
            <a:r>
              <a:rPr lang="en-US" sz="1800" dirty="0" smtClean="0"/>
              <a:t>2017 results were 7.8% / 13.2% / 13.2% for total of 34.1%</a:t>
            </a:r>
            <a:r>
              <a:rPr lang="en-US" sz="1800" dirty="0" smtClean="0"/>
              <a:t> </a:t>
            </a:r>
            <a:endParaRPr lang="en-US" sz="1800" dirty="0" smtClean="0"/>
          </a:p>
          <a:p>
            <a:endParaRPr lang="en-US" sz="26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575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" y="1066800"/>
            <a:ext cx="8839200" cy="4724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 smtClean="0"/>
              <a:t>ERCOT Compliance was asked at OWG in 2016 about clarifying the assumptions for measurement of UFLS in the survey, as well as emerging operational concerns.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u="sng" dirty="0" smtClean="0"/>
              <a:t>For reference:</a:t>
            </a:r>
          </a:p>
          <a:p>
            <a:r>
              <a:rPr lang="en-US" sz="1600" dirty="0" smtClean="0"/>
              <a:t>NERC </a:t>
            </a:r>
            <a:r>
              <a:rPr lang="en-US" sz="1600" dirty="0"/>
              <a:t>Requirements reflect </a:t>
            </a:r>
            <a:r>
              <a:rPr lang="en-US" sz="1600" dirty="0" smtClean="0"/>
              <a:t>Planning Coordinator shall </a:t>
            </a:r>
            <a:r>
              <a:rPr lang="en-US" sz="1600" dirty="0"/>
              <a:t>have a </a:t>
            </a:r>
            <a:r>
              <a:rPr lang="en-US" sz="1600" dirty="0" smtClean="0"/>
              <a:t>“</a:t>
            </a:r>
            <a:r>
              <a:rPr lang="en-US" sz="1600" dirty="0"/>
              <a:t>UFLS program </a:t>
            </a:r>
            <a:r>
              <a:rPr lang="en-US" sz="1600" dirty="0" smtClean="0"/>
              <a:t>design”  </a:t>
            </a:r>
          </a:p>
          <a:p>
            <a:pPr lvl="1"/>
            <a:r>
              <a:rPr lang="en-US" sz="1200" dirty="0" smtClean="0"/>
              <a:t>See Appendix for NERC details</a:t>
            </a:r>
          </a:p>
          <a:p>
            <a:r>
              <a:rPr lang="en-US" sz="1600" dirty="0" smtClean="0"/>
              <a:t>Operating Guide 2.6.1 is the design of ERCOT Automatic Load Shedding</a:t>
            </a:r>
          </a:p>
          <a:p>
            <a:pPr lvl="1"/>
            <a:r>
              <a:rPr lang="en-US" sz="1200" dirty="0" smtClean="0"/>
              <a:t>In </a:t>
            </a:r>
            <a:r>
              <a:rPr lang="en-US" sz="1200" dirty="0"/>
              <a:t>effect since </a:t>
            </a:r>
            <a:r>
              <a:rPr lang="en-US" sz="1200" dirty="0" smtClean="0"/>
              <a:t>zonal </a:t>
            </a:r>
            <a:r>
              <a:rPr lang="en-US" sz="1200" dirty="0"/>
              <a:t>Operating Guides in 2010</a:t>
            </a:r>
          </a:p>
          <a:p>
            <a:pPr marL="0" lvl="0" indent="0">
              <a:buNone/>
            </a:pPr>
            <a:endParaRPr lang="en-US" sz="1600" dirty="0" smtClean="0"/>
          </a:p>
          <a:p>
            <a:pPr marL="0" lvl="0" indent="0">
              <a:buNone/>
            </a:pPr>
            <a:r>
              <a:rPr lang="en-US" sz="1600" u="sng" dirty="0" smtClean="0"/>
              <a:t>Issues:</a:t>
            </a:r>
          </a:p>
          <a:p>
            <a:pPr lvl="0"/>
            <a:r>
              <a:rPr lang="en-US" sz="1600" dirty="0" smtClean="0"/>
              <a:t>For the survey just reviewed, current </a:t>
            </a:r>
            <a:r>
              <a:rPr lang="en-US" sz="1600" dirty="0" err="1" smtClean="0"/>
              <a:t>OpGuide</a:t>
            </a:r>
            <a:r>
              <a:rPr lang="en-US" sz="1600" dirty="0" smtClean="0"/>
              <a:t> language reflects the approach of “</a:t>
            </a:r>
            <a:r>
              <a:rPr lang="en-US" sz="1400" dirty="0"/>
              <a:t>At least 25% of the ERCOT System Load </a:t>
            </a:r>
            <a:r>
              <a:rPr lang="en-US" sz="1400" u="sng" dirty="0">
                <a:solidFill>
                  <a:srgbClr val="FF0000"/>
                </a:solidFill>
              </a:rPr>
              <a:t>that is not equipped with high-set under-frequency </a:t>
            </a:r>
            <a:r>
              <a:rPr lang="en-US" sz="1400" u="sng" dirty="0" smtClean="0">
                <a:solidFill>
                  <a:srgbClr val="FF0000"/>
                </a:solidFill>
              </a:rPr>
              <a:t>relays</a:t>
            </a:r>
            <a:r>
              <a:rPr lang="en-US" sz="1400" dirty="0" smtClean="0"/>
              <a:t> shall </a:t>
            </a:r>
            <a:r>
              <a:rPr lang="en-US" sz="1400" dirty="0"/>
              <a:t>be equipped at all times with provisions for automatic under-frequency load shedding.</a:t>
            </a:r>
            <a:r>
              <a:rPr lang="en-US" sz="1600" dirty="0" smtClean="0"/>
              <a:t>”</a:t>
            </a:r>
          </a:p>
          <a:p>
            <a:pPr lvl="1"/>
            <a:r>
              <a:rPr lang="en-US" sz="1200" dirty="0" smtClean="0"/>
              <a:t>Survey data collected does not identify or align circuits with Load Resources for exclusion</a:t>
            </a:r>
          </a:p>
          <a:p>
            <a:pPr lvl="0"/>
            <a:endParaRPr lang="en-US" sz="1600" dirty="0"/>
          </a:p>
          <a:p>
            <a:pPr lvl="0"/>
            <a:r>
              <a:rPr lang="en-US" sz="1600" dirty="0" smtClean="0"/>
              <a:t>There has also been some “double-counting” discussions over whether Load Resources that deploy at 59.7 Hz can be counted towards the UFLS response at 59.3Hz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Recap- Current Issues with UFLS (why being discussed)</a:t>
            </a:r>
            <a:endParaRPr lang="en-US" sz="2000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971675" y="30940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490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" y="914400"/>
            <a:ext cx="8839200" cy="4724400"/>
          </a:xfrm>
        </p:spPr>
        <p:txBody>
          <a:bodyPr>
            <a:noAutofit/>
          </a:bodyPr>
          <a:lstStyle/>
          <a:p>
            <a:r>
              <a:rPr lang="en-US" sz="2000" dirty="0" smtClean="0"/>
              <a:t>Key discussions to date</a:t>
            </a:r>
          </a:p>
          <a:p>
            <a:pPr lvl="1"/>
            <a:r>
              <a:rPr lang="en-US" sz="1600" dirty="0" smtClean="0"/>
              <a:t>Recognize there are at least two scenarios of UFLS being activated</a:t>
            </a:r>
          </a:p>
          <a:p>
            <a:pPr lvl="2"/>
            <a:r>
              <a:rPr lang="en-US" sz="1200" dirty="0" smtClean="0"/>
              <a:t>Sudden event: normal day but then significant loss of generation (starting point of 60Hz and no LR deployed)</a:t>
            </a:r>
          </a:p>
          <a:p>
            <a:pPr lvl="2"/>
            <a:r>
              <a:rPr lang="en-US" sz="1200" dirty="0" smtClean="0"/>
              <a:t>Slow-burn event: system is in emergency operations (EEA2), LR deployed, and then loss of generation </a:t>
            </a:r>
          </a:p>
          <a:p>
            <a:pPr lvl="2"/>
            <a:r>
              <a:rPr lang="en-US" sz="1200" dirty="0" smtClean="0"/>
              <a:t>Conclusion that in </a:t>
            </a:r>
            <a:r>
              <a:rPr lang="en-US" sz="1200" dirty="0" smtClean="0"/>
              <a:t>both cases, need for 25% of armed UFLS to arrest frequency</a:t>
            </a:r>
          </a:p>
          <a:p>
            <a:pPr lvl="1"/>
            <a:r>
              <a:rPr lang="en-US" sz="1600" dirty="0" smtClean="0"/>
              <a:t>ERCOT view that as frequency drops from 60 to 59.7 to 59.3, that the measurement of 25% response is tied to what the Load was when crossing 59.3 and initiating UFLS levels.</a:t>
            </a:r>
          </a:p>
          <a:p>
            <a:pPr lvl="1"/>
            <a:r>
              <a:rPr lang="en-US" sz="1600" dirty="0" smtClean="0"/>
              <a:t>Agreement that annual Compliance survey measurement should align </a:t>
            </a:r>
            <a:r>
              <a:rPr lang="en-US" sz="1600" dirty="0" smtClean="0"/>
              <a:t>as closely as possible with </a:t>
            </a:r>
            <a:r>
              <a:rPr lang="en-US" sz="1600" dirty="0" smtClean="0"/>
              <a:t>expected Operations compliance (post event reports and analysis</a:t>
            </a:r>
            <a:r>
              <a:rPr lang="en-US" sz="1600" dirty="0" smtClean="0"/>
              <a:t>).</a:t>
            </a:r>
            <a:endParaRPr lang="en-US" sz="1600" dirty="0" smtClean="0"/>
          </a:p>
          <a:p>
            <a:pPr lvl="1"/>
            <a:r>
              <a:rPr lang="en-US" sz="1600" dirty="0" smtClean="0"/>
              <a:t>ERCOT was </a:t>
            </a:r>
            <a:r>
              <a:rPr lang="en-US" sz="1600" dirty="0" smtClean="0"/>
              <a:t>requested to create </a:t>
            </a:r>
            <a:r>
              <a:rPr lang="en-US" sz="1600" dirty="0" smtClean="0"/>
              <a:t>initial </a:t>
            </a:r>
            <a:r>
              <a:rPr lang="en-US" sz="1600" dirty="0" smtClean="0"/>
              <a:t>NOGRR draft </a:t>
            </a:r>
            <a:r>
              <a:rPr lang="en-US" sz="1600" dirty="0" smtClean="0"/>
              <a:t>reflecting expectations </a:t>
            </a:r>
          </a:p>
          <a:p>
            <a:pPr lvl="1"/>
            <a:r>
              <a:rPr lang="en-US" sz="1600" dirty="0" smtClean="0"/>
              <a:t>ERCOT was requested to provide </a:t>
            </a:r>
            <a:r>
              <a:rPr lang="en-US" sz="1600" dirty="0" smtClean="0"/>
              <a:t>inventory of LRs in DSP footprint </a:t>
            </a:r>
          </a:p>
          <a:p>
            <a:pPr lvl="2"/>
            <a:r>
              <a:rPr lang="en-US" sz="1200" dirty="0" smtClean="0"/>
              <a:t>ERCOT noted this is in network model but can also be provided</a:t>
            </a:r>
          </a:p>
          <a:p>
            <a:pPr lvl="1"/>
            <a:r>
              <a:rPr lang="en-US" sz="1600" dirty="0" smtClean="0"/>
              <a:t>ERCOT asked about providing historical trends/deployments </a:t>
            </a:r>
          </a:p>
          <a:p>
            <a:pPr lvl="2"/>
            <a:r>
              <a:rPr lang="en-US" sz="1200" dirty="0" smtClean="0"/>
              <a:t>ERCOT offered to provide annually if market can agree how to summarize (min, max, </a:t>
            </a:r>
            <a:r>
              <a:rPr lang="en-US" sz="1200" dirty="0" err="1" smtClean="0"/>
              <a:t>avg</a:t>
            </a:r>
            <a:r>
              <a:rPr lang="en-US" sz="1200" dirty="0" smtClean="0"/>
              <a:t>, annual</a:t>
            </a:r>
            <a:r>
              <a:rPr lang="en-US" sz="1200" dirty="0" smtClean="0"/>
              <a:t>, </a:t>
            </a:r>
            <a:r>
              <a:rPr lang="en-US" sz="1200" dirty="0" err="1" smtClean="0"/>
              <a:t>etc</a:t>
            </a:r>
            <a:r>
              <a:rPr lang="en-US" sz="1200" dirty="0" smtClean="0"/>
              <a:t>)</a:t>
            </a:r>
          </a:p>
          <a:p>
            <a:pPr lvl="1"/>
            <a:r>
              <a:rPr lang="en-US" sz="1600" dirty="0" smtClean="0"/>
              <a:t>ERCOT asked about providing Load Resource telemetry to TO/DSPs</a:t>
            </a:r>
            <a:endParaRPr lang="en-US" sz="1600" dirty="0" smtClean="0"/>
          </a:p>
          <a:p>
            <a:pPr lvl="1"/>
            <a:r>
              <a:rPr lang="en-US" sz="1600" dirty="0"/>
              <a:t>Is DSP </a:t>
            </a:r>
            <a:r>
              <a:rPr lang="en-US" sz="1600" dirty="0" smtClean="0"/>
              <a:t>or TO the </a:t>
            </a:r>
            <a:r>
              <a:rPr lang="en-US" sz="1600" dirty="0"/>
              <a:t>appropriate role/definition for compliance in the NOGRR? </a:t>
            </a:r>
          </a:p>
          <a:p>
            <a:pPr lvl="2"/>
            <a:endParaRPr lang="en-US" sz="1200" dirty="0" smtClean="0"/>
          </a:p>
          <a:p>
            <a:pPr lvl="1"/>
            <a:endParaRPr lang="en-US" sz="16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Recap- </a:t>
            </a:r>
            <a:r>
              <a:rPr lang="en-US" sz="2000" dirty="0" smtClean="0"/>
              <a:t>Summary of 3 UFLS workshops</a:t>
            </a:r>
            <a:endParaRPr lang="en-US" sz="2000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971675" y="30940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534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914400"/>
            <a:ext cx="8915400" cy="5562600"/>
          </a:xfrm>
        </p:spPr>
        <p:txBody>
          <a:bodyPr>
            <a:noAutofit/>
          </a:bodyPr>
          <a:lstStyle/>
          <a:p>
            <a:r>
              <a:rPr lang="en-US" sz="2000" dirty="0" smtClean="0"/>
              <a:t>Today is review </a:t>
            </a:r>
            <a:r>
              <a:rPr lang="en-US" sz="2000" dirty="0" smtClean="0"/>
              <a:t>of current NOGRR</a:t>
            </a:r>
            <a:endParaRPr lang="en-US" sz="2000" dirty="0" smtClean="0"/>
          </a:p>
          <a:p>
            <a:pPr lvl="1"/>
            <a:endParaRPr lang="en-US" sz="1600" u="sng" dirty="0" smtClean="0"/>
          </a:p>
          <a:p>
            <a:pPr lvl="1"/>
            <a:r>
              <a:rPr lang="en-US" sz="1600" u="sng" dirty="0" smtClean="0"/>
              <a:t>Review and confirm key aspects of current draft NOGRR (ERCOT, Workshop, STEC)</a:t>
            </a:r>
            <a:endParaRPr lang="en-US" sz="1600" u="sng" dirty="0" smtClean="0"/>
          </a:p>
          <a:p>
            <a:pPr marL="1257300" lvl="2" indent="-342900">
              <a:buFont typeface="+mj-lt"/>
              <a:buAutoNum type="arabicPeriod"/>
            </a:pPr>
            <a:r>
              <a:rPr lang="en-US" sz="1600" dirty="0" smtClean="0"/>
              <a:t>In actual event, compliance with system Load measured at 59.3 Hz (2.6.1(1)). </a:t>
            </a:r>
          </a:p>
          <a:p>
            <a:pPr marL="1257300" lvl="2" indent="-342900">
              <a:buFont typeface="+mj-lt"/>
              <a:buAutoNum type="arabicPeriod"/>
            </a:pPr>
            <a:r>
              <a:rPr lang="en-US" sz="1600" dirty="0" smtClean="0"/>
              <a:t>In annual survey, compliance with system Load at survey time (2.6.1(2)).</a:t>
            </a:r>
          </a:p>
          <a:p>
            <a:pPr marL="1257300" lvl="2" indent="-342900">
              <a:buFont typeface="+mj-lt"/>
              <a:buAutoNum type="arabicPeriod"/>
            </a:pPr>
            <a:r>
              <a:rPr lang="en-US" sz="1600" dirty="0" smtClean="0"/>
              <a:t>Due to different scenarios in an actual event, compliance with annual survey does not ensure TO/DSP compliance in actual event </a:t>
            </a:r>
          </a:p>
          <a:p>
            <a:pPr marL="1257300" lvl="2" indent="-342900">
              <a:buFont typeface="+mj-lt"/>
              <a:buAutoNum type="arabicPeriod"/>
            </a:pPr>
            <a:r>
              <a:rPr lang="en-US" sz="1600" dirty="0" smtClean="0"/>
              <a:t>NOGRR adds ERCOT requirement to annually provide registered Load Resources and capacity in TO/DSP footprint</a:t>
            </a:r>
          </a:p>
          <a:p>
            <a:pPr marL="1257300" lvl="2" indent="-342900">
              <a:buFont typeface="+mj-lt"/>
              <a:buAutoNum type="arabicPeriod"/>
            </a:pPr>
            <a:endParaRPr lang="en-US" sz="1600" dirty="0" smtClean="0"/>
          </a:p>
          <a:p>
            <a:pPr lvl="1"/>
            <a:r>
              <a:rPr lang="en-US" sz="1600" u="sng" dirty="0" smtClean="0"/>
              <a:t>Potentially </a:t>
            </a:r>
            <a:r>
              <a:rPr lang="en-US" sz="1600" u="sng" dirty="0"/>
              <a:t>more work needed </a:t>
            </a:r>
            <a:r>
              <a:rPr lang="en-US" sz="1600" u="sng" dirty="0" smtClean="0"/>
              <a:t>OWG </a:t>
            </a:r>
            <a:endParaRPr lang="en-US" sz="1600" u="sng" dirty="0"/>
          </a:p>
          <a:p>
            <a:pPr marL="1257300" lvl="2" indent="-342900">
              <a:buFont typeface="+mj-lt"/>
              <a:buAutoNum type="arabicPeriod"/>
            </a:pPr>
            <a:r>
              <a:rPr lang="en-US" sz="1600" dirty="0" smtClean="0"/>
              <a:t>Alignment of DSP and TO responsibilities</a:t>
            </a:r>
          </a:p>
          <a:p>
            <a:pPr marL="1257300" lvl="2" indent="-342900">
              <a:buFont typeface="+mj-lt"/>
              <a:buAutoNum type="arabicPeriod"/>
            </a:pPr>
            <a:r>
              <a:rPr lang="en-US" sz="1600" dirty="0" smtClean="0"/>
              <a:t>Consideration to help TO/DSP manage risk around Load Resource impact to UFLS</a:t>
            </a:r>
          </a:p>
          <a:p>
            <a:pPr lvl="3"/>
            <a:r>
              <a:rPr lang="en-US" sz="1400" dirty="0" smtClean="0"/>
              <a:t>NOGRR does not currently provide trends of Load Resource status in TO/DSP footprint (</a:t>
            </a:r>
            <a:r>
              <a:rPr lang="en-US" sz="1400" dirty="0" err="1" smtClean="0"/>
              <a:t>eg</a:t>
            </a:r>
            <a:r>
              <a:rPr lang="en-US" sz="1400" dirty="0" smtClean="0"/>
              <a:t>, min, max, </a:t>
            </a:r>
            <a:r>
              <a:rPr lang="en-US" sz="1400" dirty="0" err="1" smtClean="0"/>
              <a:t>avg</a:t>
            </a:r>
            <a:r>
              <a:rPr lang="en-US" sz="1400" dirty="0" smtClean="0"/>
              <a:t> responsibility) – could be added with no project impacts to add</a:t>
            </a:r>
          </a:p>
          <a:p>
            <a:pPr lvl="3"/>
            <a:r>
              <a:rPr lang="en-US" sz="1400" dirty="0" smtClean="0"/>
              <a:t>NOGRR does not include telemetry of LR status to TO/DSP – project impacts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Goals for this </a:t>
            </a:r>
            <a:r>
              <a:rPr lang="en-US" sz="2000" dirty="0" smtClean="0"/>
              <a:t>discussion</a:t>
            </a:r>
            <a:endParaRPr lang="en-US" sz="2000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971675" y="30940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036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APPENDIX:</a:t>
            </a:r>
          </a:p>
          <a:p>
            <a:pPr>
              <a:buFontTx/>
              <a:buChar char="-"/>
            </a:pPr>
            <a:r>
              <a:rPr lang="en-US" sz="2000" dirty="0" smtClean="0"/>
              <a:t>NERC requirement excerpt</a:t>
            </a:r>
          </a:p>
          <a:p>
            <a:pPr>
              <a:buFontTx/>
              <a:buChar char="-"/>
            </a:pPr>
            <a:r>
              <a:rPr lang="en-US" sz="2000" dirty="0" smtClean="0"/>
              <a:t>Potential </a:t>
            </a:r>
            <a:r>
              <a:rPr lang="en-US" sz="2000" dirty="0" smtClean="0"/>
              <a:t>Load Resource data to provide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3184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Appendix-</a:t>
            </a:r>
            <a:r>
              <a:rPr lang="en-US" dirty="0" smtClean="0"/>
              <a:t> NERC Requirement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600" b="1" dirty="0" smtClean="0"/>
              <a:t>NERC standard </a:t>
            </a:r>
            <a:r>
              <a:rPr lang="en-US" sz="1600" b="1" dirty="0"/>
              <a:t>PRC-006-2 — Automatic </a:t>
            </a:r>
            <a:r>
              <a:rPr lang="en-US" sz="1600" b="1" dirty="0" err="1"/>
              <a:t>Underfrequency</a:t>
            </a:r>
            <a:r>
              <a:rPr lang="en-US" sz="1600" b="1" dirty="0"/>
              <a:t> Load Shedding</a:t>
            </a:r>
            <a:r>
              <a:rPr lang="en-US" sz="1600" dirty="0" smtClean="0"/>
              <a:t>:</a:t>
            </a:r>
          </a:p>
          <a:p>
            <a:endParaRPr lang="en-US" sz="1600" dirty="0" smtClean="0"/>
          </a:p>
          <a:p>
            <a:r>
              <a:rPr lang="en-US" sz="1600" dirty="0" smtClean="0"/>
              <a:t>Requirement 9</a:t>
            </a:r>
            <a:r>
              <a:rPr lang="en-US" sz="1600" dirty="0"/>
              <a:t>. Each UFLS entity shall provide automatic tripping of Load in accordance with the </a:t>
            </a:r>
            <a:r>
              <a:rPr lang="en-US" sz="1600" dirty="0" smtClean="0">
                <a:solidFill>
                  <a:srgbClr val="FF0000"/>
                </a:solidFill>
              </a:rPr>
              <a:t>UFLS program </a:t>
            </a:r>
            <a:r>
              <a:rPr lang="en-US" sz="1600" dirty="0">
                <a:solidFill>
                  <a:srgbClr val="FF0000"/>
                </a:solidFill>
              </a:rPr>
              <a:t>design and schedule </a:t>
            </a:r>
            <a:r>
              <a:rPr lang="en-US" sz="1600" dirty="0"/>
              <a:t>for implementation, including any Corrective Action Plan</a:t>
            </a:r>
            <a:r>
              <a:rPr lang="en-US" sz="1600" dirty="0" smtClean="0"/>
              <a:t>, </a:t>
            </a:r>
            <a:r>
              <a:rPr lang="en-US" sz="1600" dirty="0" smtClean="0">
                <a:solidFill>
                  <a:srgbClr val="FF0000"/>
                </a:solidFill>
              </a:rPr>
              <a:t>as </a:t>
            </a:r>
            <a:r>
              <a:rPr lang="en-US" sz="1600" dirty="0">
                <a:solidFill>
                  <a:srgbClr val="FF0000"/>
                </a:solidFill>
              </a:rPr>
              <a:t>determined by its Planning Coordinator(s) in each Planning Coordinator area </a:t>
            </a:r>
            <a:r>
              <a:rPr lang="en-US" sz="1600" dirty="0" smtClean="0"/>
              <a:t>in which </a:t>
            </a:r>
            <a:r>
              <a:rPr lang="en-US" sz="1600" dirty="0"/>
              <a:t>it owns assets. [VRF: High][Time Horizon: Long-term Planning]</a:t>
            </a:r>
          </a:p>
          <a:p>
            <a:endParaRPr lang="en-US" sz="1600" dirty="0" smtClean="0"/>
          </a:p>
          <a:p>
            <a:r>
              <a:rPr lang="en-US" sz="1600" dirty="0" smtClean="0"/>
              <a:t>Measurement 9</a:t>
            </a:r>
            <a:r>
              <a:rPr lang="en-US" sz="1600" dirty="0"/>
              <a:t>. Each UFLS Entity shall have dated evidence such as spreadsheets summarizing </a:t>
            </a:r>
            <a:r>
              <a:rPr lang="en-US" sz="1600" dirty="0" smtClean="0"/>
              <a:t>feeder load </a:t>
            </a:r>
            <a:r>
              <a:rPr lang="en-US" sz="1600" dirty="0"/>
              <a:t>armed with UFLS relays, spreadsheets with UFLS relay settings, or other </a:t>
            </a:r>
            <a:r>
              <a:rPr lang="en-US" sz="1600" dirty="0" smtClean="0"/>
              <a:t>dated documentation </a:t>
            </a:r>
            <a:r>
              <a:rPr lang="en-US" sz="1600" dirty="0"/>
              <a:t>that it provided automatic tripping of load </a:t>
            </a:r>
            <a:r>
              <a:rPr lang="en-US" sz="1600" dirty="0">
                <a:solidFill>
                  <a:srgbClr val="FF0000"/>
                </a:solidFill>
              </a:rPr>
              <a:t>in accordance with the </a:t>
            </a:r>
            <a:r>
              <a:rPr lang="en-US" sz="1600" dirty="0" smtClean="0">
                <a:solidFill>
                  <a:srgbClr val="FF0000"/>
                </a:solidFill>
              </a:rPr>
              <a:t>UFLS program </a:t>
            </a:r>
            <a:r>
              <a:rPr lang="en-US" sz="1600" dirty="0">
                <a:solidFill>
                  <a:srgbClr val="FF0000"/>
                </a:solidFill>
              </a:rPr>
              <a:t>design</a:t>
            </a:r>
            <a:r>
              <a:rPr lang="en-US" sz="1600" dirty="0"/>
              <a:t> and schedule for </a:t>
            </a:r>
            <a:r>
              <a:rPr lang="en-US" sz="1600" dirty="0" smtClean="0"/>
              <a:t>implementation, </a:t>
            </a:r>
            <a:r>
              <a:rPr lang="en-US" sz="1600" dirty="0"/>
              <a:t>including any Corrective </a:t>
            </a:r>
            <a:r>
              <a:rPr lang="en-US" sz="1600" dirty="0" smtClean="0"/>
              <a:t>Action Plan</a:t>
            </a:r>
            <a:r>
              <a:rPr lang="en-US" sz="1600" dirty="0"/>
              <a:t>, per Requirement R9.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733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Potential Load Resource data to be provided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TDSP shown on Registration Form</a:t>
            </a:r>
          </a:p>
          <a:p>
            <a:pPr lvl="1"/>
            <a:r>
              <a:rPr lang="en-US" sz="1600" dirty="0"/>
              <a:t>TDSP Duns</a:t>
            </a:r>
          </a:p>
          <a:p>
            <a:r>
              <a:rPr lang="en-US" sz="2000" dirty="0"/>
              <a:t>From the Load Resource Asset Registration Form</a:t>
            </a:r>
          </a:p>
          <a:p>
            <a:pPr lvl="1"/>
            <a:r>
              <a:rPr lang="en-US" sz="1600" dirty="0"/>
              <a:t>Dispatch Asset Code</a:t>
            </a:r>
          </a:p>
          <a:p>
            <a:pPr lvl="1"/>
            <a:r>
              <a:rPr lang="en-US" sz="1600" dirty="0"/>
              <a:t>ESIID (Load Resources for NOIEs will have a non-settlement ESIID)</a:t>
            </a:r>
          </a:p>
          <a:p>
            <a:pPr lvl="1"/>
            <a:r>
              <a:rPr lang="en-US" sz="1600" dirty="0"/>
              <a:t>Station the Load Resource is mapped to in the Network Operations Model</a:t>
            </a:r>
          </a:p>
          <a:p>
            <a:pPr lvl="1"/>
            <a:r>
              <a:rPr lang="en-US" sz="1600" dirty="0"/>
              <a:t>PTI Number</a:t>
            </a:r>
          </a:p>
          <a:p>
            <a:pPr lvl="1"/>
            <a:r>
              <a:rPr lang="en-US" sz="1600" dirty="0"/>
              <a:t>Transmission Transformer Load Name</a:t>
            </a:r>
          </a:p>
          <a:p>
            <a:pPr lvl="1"/>
            <a:r>
              <a:rPr lang="en-US" sz="1600" dirty="0"/>
              <a:t>Maximum Registered Interruptible Load</a:t>
            </a:r>
          </a:p>
          <a:p>
            <a:endParaRPr lang="en-US" sz="2000" dirty="0"/>
          </a:p>
          <a:p>
            <a:r>
              <a:rPr lang="en-US" sz="2000" dirty="0"/>
              <a:t>Historical Data </a:t>
            </a:r>
            <a:r>
              <a:rPr lang="en-US" sz="2000" dirty="0" smtClean="0"/>
              <a:t>(more analysis needed)</a:t>
            </a:r>
            <a:endParaRPr lang="en-US" sz="2000" dirty="0"/>
          </a:p>
          <a:p>
            <a:pPr lvl="1"/>
            <a:r>
              <a:rPr lang="en-US" sz="1600" dirty="0"/>
              <a:t>Average hourly RRS Responsibility for LR during a predefined date </a:t>
            </a:r>
            <a:r>
              <a:rPr lang="en-US" sz="1600" dirty="0" smtClean="0"/>
              <a:t>range</a:t>
            </a:r>
            <a:endParaRPr lang="en-US" sz="1600" dirty="0"/>
          </a:p>
          <a:p>
            <a:pPr lvl="1"/>
            <a:r>
              <a:rPr lang="en-US" sz="1600" dirty="0"/>
              <a:t>Maximum RRS Responsibility during the same time period</a:t>
            </a:r>
          </a:p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072924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2006/documentManagement/types"/>
    <ds:schemaRef ds:uri="http://schemas.microsoft.com/office/2006/metadata/properties"/>
    <ds:schemaRef ds:uri="c34af464-7aa1-4edd-9be4-83dffc1cb926"/>
    <ds:schemaRef ds:uri="http://www.w3.org/XML/1998/namespace"/>
    <ds:schemaRef ds:uri="http://purl.org/dc/elements/1.1/"/>
    <ds:schemaRef ds:uri="http://purl.org/dc/dcmitype/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1214</TotalTime>
  <Words>912</Words>
  <Application>Microsoft Office PowerPoint</Application>
  <PresentationFormat>On-screen Show (4:3)</PresentationFormat>
  <Paragraphs>109</Paragraphs>
  <Slides>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1_Custom Design</vt:lpstr>
      <vt:lpstr>Office Theme</vt:lpstr>
      <vt:lpstr>PowerPoint Presentation</vt:lpstr>
      <vt:lpstr>UFLS Discussion outline</vt:lpstr>
      <vt:lpstr>Recap- Background on UFLS Survey Requirement</vt:lpstr>
      <vt:lpstr>Recap- Current Issues with UFLS (why being discussed)</vt:lpstr>
      <vt:lpstr>Recap- Summary of 3 UFLS workshops</vt:lpstr>
      <vt:lpstr>Goals for this discussion</vt:lpstr>
      <vt:lpstr>PowerPoint Presentation</vt:lpstr>
      <vt:lpstr>Appendix- NERC Requirement</vt:lpstr>
      <vt:lpstr>Potential Load Resource data to be provided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MMereness (ERCOT)</cp:lastModifiedBy>
  <cp:revision>91</cp:revision>
  <cp:lastPrinted>2016-01-21T20:53:15Z</cp:lastPrinted>
  <dcterms:created xsi:type="dcterms:W3CDTF">2016-01-21T15:20:31Z</dcterms:created>
  <dcterms:modified xsi:type="dcterms:W3CDTF">2017-07-29T13:05:39Z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