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7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113" d="100"/>
          <a:sy n="113" d="100"/>
        </p:scale>
        <p:origin x="-456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AMWG%20Monthly%20Market%20Reports%20_Sep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MT\AMWG%20Reports\Dashboard%20inputs%20as%20of%20end%20of%20March2015_update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File Processing Performance</a:t>
            </a:r>
          </a:p>
        </c:rich>
      </c:tx>
      <c:layout>
        <c:manualLayout>
          <c:xMode val="edge"/>
          <c:yMode val="edge"/>
          <c:x val="0.36705903141417667"/>
          <c:y val="3.051639378411032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077382391551412E-2"/>
          <c:y val="0.10158013544018059"/>
          <c:w val="0.89151496810960584"/>
          <c:h val="0.69300225733634313"/>
        </c:manualLayout>
      </c:layout>
      <c:lineChart>
        <c:grouping val="standard"/>
        <c:varyColors val="0"/>
        <c:ser>
          <c:idx val="0"/>
          <c:order val="0"/>
          <c:tx>
            <c:strRef>
              <c:f>'Both SLOs together'!$C$3</c:f>
              <c:strCache>
                <c:ptCount val="1"/>
                <c:pt idx="0">
                  <c:v>Timely Market Delivery (Files to FTPS)</c:v>
                </c:pt>
              </c:strCache>
            </c:strRef>
          </c:tx>
          <c:spPr>
            <a:ln w="25400">
              <a:solidFill>
                <a:srgbClr val="99CC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42917</c:v>
                </c:pt>
                <c:pt idx="1">
                  <c:v>42918</c:v>
                </c:pt>
                <c:pt idx="2">
                  <c:v>42919</c:v>
                </c:pt>
                <c:pt idx="3">
                  <c:v>42920</c:v>
                </c:pt>
                <c:pt idx="4">
                  <c:v>42921</c:v>
                </c:pt>
                <c:pt idx="5">
                  <c:v>42922</c:v>
                </c:pt>
                <c:pt idx="6">
                  <c:v>42923</c:v>
                </c:pt>
                <c:pt idx="7">
                  <c:v>42924</c:v>
                </c:pt>
                <c:pt idx="8">
                  <c:v>42925</c:v>
                </c:pt>
                <c:pt idx="9">
                  <c:v>42926</c:v>
                </c:pt>
                <c:pt idx="10">
                  <c:v>42927</c:v>
                </c:pt>
                <c:pt idx="11">
                  <c:v>42928</c:v>
                </c:pt>
                <c:pt idx="12">
                  <c:v>42929</c:v>
                </c:pt>
                <c:pt idx="13">
                  <c:v>42930</c:v>
                </c:pt>
                <c:pt idx="14">
                  <c:v>42931</c:v>
                </c:pt>
                <c:pt idx="15">
                  <c:v>42932</c:v>
                </c:pt>
                <c:pt idx="16">
                  <c:v>42933</c:v>
                </c:pt>
                <c:pt idx="17">
                  <c:v>42934</c:v>
                </c:pt>
                <c:pt idx="18">
                  <c:v>42935</c:v>
                </c:pt>
                <c:pt idx="19">
                  <c:v>42936</c:v>
                </c:pt>
                <c:pt idx="20">
                  <c:v>42937</c:v>
                </c:pt>
                <c:pt idx="21">
                  <c:v>42938</c:v>
                </c:pt>
                <c:pt idx="22">
                  <c:v>42939</c:v>
                </c:pt>
                <c:pt idx="23">
                  <c:v>42940</c:v>
                </c:pt>
                <c:pt idx="24">
                  <c:v>42941</c:v>
                </c:pt>
                <c:pt idx="25">
                  <c:v>42942</c:v>
                </c:pt>
                <c:pt idx="26">
                  <c:v>42943</c:v>
                </c:pt>
                <c:pt idx="27">
                  <c:v>42944</c:v>
                </c:pt>
                <c:pt idx="28">
                  <c:v>42945</c:v>
                </c:pt>
                <c:pt idx="29">
                  <c:v>42946</c:v>
                </c:pt>
                <c:pt idx="30">
                  <c:v>42947</c:v>
                </c:pt>
              </c:numCache>
            </c:numRef>
          </c:cat>
          <c:val>
            <c:numRef>
              <c:f>'Both SLOs together'!$C$5:$C$36</c:f>
              <c:numCache>
                <c:formatCode>General</c:formatCode>
                <c:ptCount val="3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583-4A59-9B08-D6396A584745}"/>
            </c:ext>
          </c:extLst>
        </c:ser>
        <c:ser>
          <c:idx val="1"/>
          <c:order val="1"/>
          <c:tx>
            <c:strRef>
              <c:f>'Both SLOs together'!$D$3</c:f>
              <c:strCache>
                <c:ptCount val="1"/>
                <c:pt idx="0">
                  <c:v>Portal Data Availability (Files to Portal)</c:v>
                </c:pt>
              </c:strCache>
            </c:strRef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'Both SLOs together'!$B$4:$B$36</c:f>
              <c:numCache>
                <c:formatCode>d\-mmm\-yy</c:formatCode>
                <c:ptCount val="33"/>
                <c:pt idx="0">
                  <c:v>42917</c:v>
                </c:pt>
                <c:pt idx="1">
                  <c:v>42918</c:v>
                </c:pt>
                <c:pt idx="2">
                  <c:v>42919</c:v>
                </c:pt>
                <c:pt idx="3">
                  <c:v>42920</c:v>
                </c:pt>
                <c:pt idx="4">
                  <c:v>42921</c:v>
                </c:pt>
                <c:pt idx="5">
                  <c:v>42922</c:v>
                </c:pt>
                <c:pt idx="6">
                  <c:v>42923</c:v>
                </c:pt>
                <c:pt idx="7">
                  <c:v>42924</c:v>
                </c:pt>
                <c:pt idx="8">
                  <c:v>42925</c:v>
                </c:pt>
                <c:pt idx="9">
                  <c:v>42926</c:v>
                </c:pt>
                <c:pt idx="10">
                  <c:v>42927</c:v>
                </c:pt>
                <c:pt idx="11">
                  <c:v>42928</c:v>
                </c:pt>
                <c:pt idx="12">
                  <c:v>42929</c:v>
                </c:pt>
                <c:pt idx="13">
                  <c:v>42930</c:v>
                </c:pt>
                <c:pt idx="14">
                  <c:v>42931</c:v>
                </c:pt>
                <c:pt idx="15">
                  <c:v>42932</c:v>
                </c:pt>
                <c:pt idx="16">
                  <c:v>42933</c:v>
                </c:pt>
                <c:pt idx="17">
                  <c:v>42934</c:v>
                </c:pt>
                <c:pt idx="18">
                  <c:v>42935</c:v>
                </c:pt>
                <c:pt idx="19">
                  <c:v>42936</c:v>
                </c:pt>
                <c:pt idx="20">
                  <c:v>42937</c:v>
                </c:pt>
                <c:pt idx="21">
                  <c:v>42938</c:v>
                </c:pt>
                <c:pt idx="22">
                  <c:v>42939</c:v>
                </c:pt>
                <c:pt idx="23">
                  <c:v>42940</c:v>
                </c:pt>
                <c:pt idx="24">
                  <c:v>42941</c:v>
                </c:pt>
                <c:pt idx="25">
                  <c:v>42942</c:v>
                </c:pt>
                <c:pt idx="26">
                  <c:v>42943</c:v>
                </c:pt>
                <c:pt idx="27">
                  <c:v>42944</c:v>
                </c:pt>
                <c:pt idx="28">
                  <c:v>42945</c:v>
                </c:pt>
                <c:pt idx="29">
                  <c:v>42946</c:v>
                </c:pt>
                <c:pt idx="30">
                  <c:v>42947</c:v>
                </c:pt>
              </c:numCache>
            </c:numRef>
          </c:cat>
          <c:val>
            <c:numRef>
              <c:f>'Both SLOs together'!$D$4:$D$36</c:f>
              <c:numCache>
                <c:formatCode>General</c:formatCode>
                <c:ptCount val="33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583-4A59-9B08-D6396A5847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513152"/>
        <c:axId val="108514688"/>
      </c:lineChart>
      <c:dateAx>
        <c:axId val="108513152"/>
        <c:scaling>
          <c:orientation val="minMax"/>
        </c:scaling>
        <c:delete val="0"/>
        <c:axPos val="b"/>
        <c:numFmt formatCode="m/d/yy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514688"/>
        <c:crosses val="autoZero"/>
        <c:auto val="1"/>
        <c:lblOffset val="100"/>
        <c:baseTimeUnit val="days"/>
        <c:majorUnit val="2"/>
        <c:majorTimeUnit val="days"/>
        <c:minorUnit val="1"/>
        <c:minorTimeUnit val="days"/>
      </c:dateAx>
      <c:valAx>
        <c:axId val="108514688"/>
        <c:scaling>
          <c:orientation val="minMax"/>
          <c:max val="105"/>
          <c:min val="40"/>
        </c:scaling>
        <c:delete val="0"/>
        <c:axPos val="l"/>
        <c:majorGridlines>
          <c:spPr>
            <a:ln w="3175">
              <a:solidFill>
                <a:srgbClr val="9999F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of Files</a:t>
                </a:r>
              </a:p>
            </c:rich>
          </c:tx>
          <c:layout>
            <c:manualLayout>
              <c:xMode val="edge"/>
              <c:yMode val="edge"/>
              <c:x val="5.8821957600127574E-3"/>
              <c:y val="0.349766070907803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513152"/>
        <c:crosses val="autoZero"/>
        <c:crossBetween val="between"/>
        <c:majorUnit val="10"/>
        <c:minorUnit val="5"/>
      </c:valAx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24744027686194398"/>
          <c:y val="0.56150897804441113"/>
          <c:w val="0.51109214796426317"/>
          <c:h val="0.1190478273549139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SMT FTPS and API Availability</a:t>
            </a:r>
          </a:p>
        </c:rich>
      </c:tx>
      <c:layout>
        <c:manualLayout>
          <c:xMode val="edge"/>
          <c:yMode val="edge"/>
          <c:x val="0.37091697573630483"/>
          <c:y val="1.9531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8493185926173275E-2"/>
          <c:y val="0.24609421938747289"/>
          <c:w val="0.89884134761578161"/>
          <c:h val="0.632813706996358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'CO#5'!$B$4</c:f>
              <c:strCache>
                <c:ptCount val="1"/>
                <c:pt idx="0">
                  <c:v>FTPS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8099754127151387E-3"/>
                  <c:y val="-3.6458333333333336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3327691256717259E-3"/>
                  <c:y val="-3.134514435695538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1619358960530355E-2"/>
                  <c:y val="-2.3987040682414699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8099754127151387E-3"/>
                  <c:y val="-2.0833333333333332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7121158063881666E-3"/>
                  <c:y val="-9.6616633858267725E-3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6199508254302774E-3"/>
                  <c:y val="-3.125E-2"/>
                </c:manualLayout>
              </c:layout>
              <c:numFmt formatCode="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99FF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99FF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'CO#5'!$BI$1:$BT$1</c:f>
              <c:numCache>
                <c:formatCode>mmm\-yy</c:formatCode>
                <c:ptCount val="12"/>
                <c:pt idx="0">
                  <c:v>42588</c:v>
                </c:pt>
                <c:pt idx="1">
                  <c:v>42619</c:v>
                </c:pt>
                <c:pt idx="2">
                  <c:v>42649</c:v>
                </c:pt>
                <c:pt idx="3">
                  <c:v>42680</c:v>
                </c:pt>
                <c:pt idx="4">
                  <c:v>42710</c:v>
                </c:pt>
                <c:pt idx="5">
                  <c:v>42741</c:v>
                </c:pt>
                <c:pt idx="6">
                  <c:v>42772</c:v>
                </c:pt>
                <c:pt idx="7">
                  <c:v>42800</c:v>
                </c:pt>
                <c:pt idx="8">
                  <c:v>42831</c:v>
                </c:pt>
                <c:pt idx="9">
                  <c:v>42860</c:v>
                </c:pt>
                <c:pt idx="10">
                  <c:v>42891</c:v>
                </c:pt>
                <c:pt idx="11">
                  <c:v>42921</c:v>
                </c:pt>
              </c:numCache>
            </c:numRef>
          </c:cat>
          <c:val>
            <c:numRef>
              <c:f>'CO#5'!$BI$4:$BT$4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99.95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EB4-4FBB-A5E2-BF36678E1BB4}"/>
            </c:ext>
          </c:extLst>
        </c:ser>
        <c:ser>
          <c:idx val="1"/>
          <c:order val="1"/>
          <c:tx>
            <c:strRef>
              <c:f>'CO#5'!$B$5</c:f>
              <c:strCache>
                <c:ptCount val="1"/>
                <c:pt idx="0">
                  <c:v>API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996102747328293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5580680581855122E-3"/>
                  <c:y val="-6.5651030651910691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3627845196970716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071521618280329E-5"/>
                  <c:y val="-0.10210958005249343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782557279865117E-5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3680884455841773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9578396193312706E-3"/>
                  <c:y val="-5.002600084953146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9237800466660477E-3"/>
                  <c:y val="-5.3932258300126268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077623320939314E-2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62801099613419E-3"/>
                  <c:y val="-6.1744773201315883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9845185004460149E-3"/>
                  <c:y val="-7.7369803003695115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5.911095429228852E-3"/>
                  <c:y val="-7.3463545553100307E-2"/>
                </c:manualLayout>
              </c:layout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2-1EB4-4FBB-A5E2-BF36678E1BB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1EB4-4FBB-A5E2-BF36678E1BB4}"/>
                </c:ext>
                <c:ext xmlns:c15="http://schemas.microsoft.com/office/drawing/2012/chart" uri="{CE6537A1-D6FC-4f65-9D91-7224C49458BB}"/>
              </c:extLst>
            </c:dLbl>
            <c:dLbl>
              <c:idx val="13"/>
              <c:numFmt formatCode="0.0" sourceLinked="0"/>
              <c:spPr>
                <a:solidFill>
                  <a:srgbClr val="FFFFFF"/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600" b="1" i="0" u="none" strike="noStrike" baseline="0">
                      <a:solidFill>
                        <a:srgbClr val="993366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1EB4-4FBB-A5E2-BF36678E1BB4}"/>
                </c:ext>
                <c:ext xmlns:c15="http://schemas.microsoft.com/office/drawing/2012/chart" uri="{CE6537A1-D6FC-4f65-9D91-7224C49458BB}"/>
              </c:extLst>
            </c:dLbl>
            <c:numFmt formatCode="0.0" sourceLinked="0"/>
            <c:spPr>
              <a:solidFill>
                <a:srgbClr val="CCCCFF"/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="1" i="0" u="none" strike="noStrike" baseline="0">
                    <a:solidFill>
                      <a:srgbClr val="993366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'CO#5'!$BI$1:$BT$1</c:f>
              <c:numCache>
                <c:formatCode>mmm\-yy</c:formatCode>
                <c:ptCount val="12"/>
                <c:pt idx="0">
                  <c:v>42588</c:v>
                </c:pt>
                <c:pt idx="1">
                  <c:v>42619</c:v>
                </c:pt>
                <c:pt idx="2">
                  <c:v>42649</c:v>
                </c:pt>
                <c:pt idx="3">
                  <c:v>42680</c:v>
                </c:pt>
                <c:pt idx="4">
                  <c:v>42710</c:v>
                </c:pt>
                <c:pt idx="5">
                  <c:v>42741</c:v>
                </c:pt>
                <c:pt idx="6">
                  <c:v>42772</c:v>
                </c:pt>
                <c:pt idx="7">
                  <c:v>42800</c:v>
                </c:pt>
                <c:pt idx="8">
                  <c:v>42831</c:v>
                </c:pt>
                <c:pt idx="9">
                  <c:v>42860</c:v>
                </c:pt>
                <c:pt idx="10">
                  <c:v>42891</c:v>
                </c:pt>
                <c:pt idx="11">
                  <c:v>42921</c:v>
                </c:pt>
              </c:numCache>
            </c:numRef>
          </c:cat>
          <c:val>
            <c:numRef>
              <c:f>'CO#5'!$BI$5:$BT$5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99.95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1EB4-4FBB-A5E2-BF36678E1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599552"/>
        <c:axId val="108634112"/>
      </c:barChart>
      <c:dateAx>
        <c:axId val="108599552"/>
        <c:scaling>
          <c:orientation val="minMax"/>
        </c:scaling>
        <c:delete val="0"/>
        <c:axPos val="b"/>
        <c:majorGridlines>
          <c:spPr>
            <a:ln w="3175">
              <a:solidFill>
                <a:srgbClr val="969696"/>
              </a:solidFill>
              <a:prstDash val="sysDash"/>
            </a:ln>
          </c:spPr>
        </c:majorGridlines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634112"/>
        <c:crosses val="autoZero"/>
        <c:auto val="1"/>
        <c:lblOffset val="100"/>
        <c:baseTimeUnit val="months"/>
        <c:majorUnit val="1"/>
        <c:majorTimeUnit val="months"/>
        <c:minorUnit val="1"/>
        <c:minorTimeUnit val="months"/>
      </c:dateAx>
      <c:valAx>
        <c:axId val="108634112"/>
        <c:scaling>
          <c:orientation val="minMax"/>
          <c:max val="100"/>
          <c:min val="5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% Avaibality in a month</a:t>
                </a:r>
              </a:p>
            </c:rich>
          </c:tx>
          <c:layout>
            <c:manualLayout>
              <c:xMode val="edge"/>
              <c:yMode val="edge"/>
              <c:x val="1.5806111696522657E-2"/>
              <c:y val="0.3046879101049868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969696"/>
            </a:solidFill>
            <a:prstDash val="sysDash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599552"/>
        <c:crosses val="autoZero"/>
        <c:crossBetween val="between"/>
        <c:majorUnit val="10"/>
        <c:minorUnit val="10"/>
      </c:valAx>
      <c:spPr>
        <a:solidFill>
          <a:srgbClr val="CCCCFF"/>
        </a:solidFill>
        <a:ln w="12700">
          <a:solidFill>
            <a:srgbClr val="969696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274005791425711"/>
          <c:y val="1.953125E-2"/>
          <c:w val="8.3245521601685968E-2"/>
          <c:h val="0.1015625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49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3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8/9/2017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>
                <a:cs typeface="Aharoni" pitchFamily="2" charset="-79"/>
              </a:rPr>
              <a:t>JULY </a:t>
            </a:r>
            <a:r>
              <a:rPr lang="en-US" sz="2000" b="1" dirty="0">
                <a:cs typeface="Aharoni" pitchFamily="2" charset="-79"/>
              </a:rPr>
              <a:t>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JUL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960906-64B6-4522-88CB-3F4EEACC49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3304403"/>
              </p:ext>
            </p:extLst>
          </p:nvPr>
        </p:nvGraphicFramePr>
        <p:xfrm>
          <a:off x="142875" y="1028700"/>
          <a:ext cx="11601450" cy="392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JUL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94911" y="5140284"/>
            <a:ext cx="10655300" cy="1860594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sz="1000" dirty="0"/>
              <a:t>SMT NAESB, FTP and API services were unavailable for a brief period of 23 min due to a network issue.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sz="1000" dirty="0"/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1228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2DC2F1A8-E3D5-451D-A12E-0C7AEBF802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8570366"/>
              </p:ext>
            </p:extLst>
          </p:nvPr>
        </p:nvGraphicFramePr>
        <p:xfrm>
          <a:off x="1031697" y="1252392"/>
          <a:ext cx="9941103" cy="339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JUL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/>
          </p:nvPr>
        </p:nvGraphicFramePr>
        <p:xfrm>
          <a:off x="152400" y="533400"/>
          <a:ext cx="11734801" cy="64676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305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25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175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6105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47357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789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28223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98129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58514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97601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23444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45311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82161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43798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143440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5312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n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10792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2984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14911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10792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14668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3546527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2469342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198069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869392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247879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7331209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3487666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2469264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198877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869767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7272979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8302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140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1463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1442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5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6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                                                631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37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8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39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40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41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42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43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44"/>
                  </a:ext>
                </a:extLst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="" xmlns:a16="http://schemas.microsoft.com/office/drawing/2014/main" val="10045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5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JUL 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FAC3873-54A0-4313-A995-FE048233B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721" y="1888827"/>
            <a:ext cx="4857750" cy="1390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A9F4837-5155-47AF-96F8-2BD40AD672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80" y="3411975"/>
            <a:ext cx="4695825" cy="2038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AA8F8153-2CF8-4D0F-BC22-99E11AD0A0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707" y="1821204"/>
            <a:ext cx="4838700" cy="12477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F79B6E-6405-47FF-8389-B2AA57BF1A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9845" y="3279477"/>
            <a:ext cx="4638675" cy="2819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29004</TotalTime>
  <Words>651</Words>
  <Application>Microsoft Office PowerPoint</Application>
  <PresentationFormat>Custom</PresentationFormat>
  <Paragraphs>365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JUL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1386</cp:revision>
  <cp:lastPrinted>2014-05-01T16:40:31Z</cp:lastPrinted>
  <dcterms:modified xsi:type="dcterms:W3CDTF">2017-08-09T15:10:38Z</dcterms:modified>
</cp:coreProperties>
</file>