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9"/>
  </p:notesMasterIdLst>
  <p:handoutMasterIdLst>
    <p:handoutMasterId r:id="rId10"/>
  </p:handoutMasterIdLst>
  <p:sldIdLst>
    <p:sldId id="274" r:id="rId7"/>
    <p:sldId id="276"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14"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8/11/2017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8/11/2017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357259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923987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304799"/>
            <a:ext cx="8534400" cy="6469063"/>
          </a:xfrm>
        </p:spPr>
        <p:txBody>
          <a:bodyPr/>
          <a:lstStyle/>
          <a:p>
            <a:endParaRPr lang="en-US" sz="1200" b="1" dirty="0" smtClean="0"/>
          </a:p>
          <a:p>
            <a:pPr marL="0" indent="0">
              <a:buNone/>
            </a:pPr>
            <a:endParaRPr lang="en-US" sz="1400" b="1" dirty="0" smtClean="0"/>
          </a:p>
          <a:p>
            <a:pPr marL="0" indent="0">
              <a:buNone/>
            </a:pPr>
            <a:r>
              <a:rPr lang="en-US" sz="1400" b="1" dirty="0" smtClean="0"/>
              <a:t>815NPRR Revise </a:t>
            </a:r>
            <a:r>
              <a:rPr lang="en-US" sz="1400" b="1" dirty="0"/>
              <a:t>the Limitation of Load Resources Providing Responsive Reserve (RRS) Service.  </a:t>
            </a:r>
            <a:r>
              <a:rPr lang="en-US" sz="1400" dirty="0"/>
              <a:t>This Nodal Protocol Revision Request (NPRR) revises the current limit of 50% for Load Resources providing Responsive Reserve (RRS) service to any capacity above a minimum level of RRS to be provided by Resources using Primary Frequency Response. </a:t>
            </a:r>
            <a:endParaRPr lang="en-US" sz="1400" dirty="0" smtClean="0"/>
          </a:p>
          <a:p>
            <a:pPr marL="0" indent="0">
              <a:buNone/>
            </a:pPr>
            <a:r>
              <a:rPr lang="en-US" sz="1400" dirty="0" smtClean="0"/>
              <a:t> </a:t>
            </a:r>
            <a:endParaRPr lang="en-US" sz="1400" b="1" dirty="0"/>
          </a:p>
          <a:p>
            <a:pPr marL="0" indent="0">
              <a:buNone/>
            </a:pPr>
            <a:r>
              <a:rPr lang="en-US" sz="1400" b="1" dirty="0" smtClean="0"/>
              <a:t>817NPRR </a:t>
            </a:r>
            <a:r>
              <a:rPr lang="en-US" sz="1400" b="1" dirty="0"/>
              <a:t>Create a Panhandle Hub. </a:t>
            </a:r>
            <a:r>
              <a:rPr lang="en-US" sz="1400" dirty="0"/>
              <a:t> This Nodal Protocol Revision Request (NPRR) creates a trading Hub “Panhandle 345 kV Hub (Pan 345)” in the ERCOT panhandle.  The NPRR also excludes this new Hub from the existing ERCOT-wide Hub average and Bus average calculations in Sections 3.5.2.5 and 3.5.2.6.  </a:t>
            </a:r>
            <a:endParaRPr lang="en-US" sz="1400" dirty="0" smtClean="0"/>
          </a:p>
          <a:p>
            <a:pPr marL="0" indent="0">
              <a:buNone/>
            </a:pPr>
            <a:endParaRPr lang="en-US" sz="1400" dirty="0"/>
          </a:p>
          <a:p>
            <a:pPr marL="0" indent="0">
              <a:buNone/>
            </a:pPr>
            <a:r>
              <a:rPr lang="en-US" sz="1400" b="1" dirty="0" smtClean="0"/>
              <a:t>NPRR825</a:t>
            </a:r>
            <a:r>
              <a:rPr lang="en-US" sz="1400" dirty="0" smtClean="0"/>
              <a:t> </a:t>
            </a:r>
            <a:r>
              <a:rPr lang="en-US" sz="1400" b="1" dirty="0"/>
              <a:t>Require ERCOT to Declare an Emergency Condition Prior to Curtailing any DC Tie Load.  </a:t>
            </a:r>
            <a:r>
              <a:rPr lang="en-US" sz="1400" dirty="0"/>
              <a:t>This Nodal Protocol Revision Request (NPRR) requires ERCOT to declare an Emergency Condition prior to curtailing Direct Current Tie (DC Tie) Load.  </a:t>
            </a:r>
            <a:endParaRPr lang="en-US" sz="1400" dirty="0" smtClean="0"/>
          </a:p>
          <a:p>
            <a:pPr marL="0" indent="0">
              <a:buNone/>
            </a:pPr>
            <a:endParaRPr lang="en-US" sz="1400" dirty="0"/>
          </a:p>
          <a:p>
            <a:pPr marL="0" indent="0">
              <a:buNone/>
            </a:pPr>
            <a:r>
              <a:rPr lang="en-US" sz="1400" b="1" dirty="0" smtClean="0"/>
              <a:t>829NPRR </a:t>
            </a:r>
            <a:r>
              <a:rPr lang="en-US" sz="1400" b="1" dirty="0"/>
              <a:t>Incorporate Real-Time Non-Modeled Telemetered Net Generation by Load Zone into the Estimate of RTL.  </a:t>
            </a:r>
            <a:r>
              <a:rPr lang="en-US" sz="1400" dirty="0"/>
              <a:t>This Nodal Protocol Revision Request (NPRR) provides a mechanism for a Qualified Scheduling Entity (QSE) with non-modeled generation to inform ERCOT in a timely manner the net generation to the ERCOT grid from their Non-Modeled Generators so that the output can be considered in the estimate of RTL.  Absent this NPRR, output from Non-Modeled Generators is not included in estimating the QSE’s RTL, and the QSE is required to post a superfluous amount of collateral.  </a:t>
            </a:r>
            <a:endParaRPr lang="en-US" sz="1400" dirty="0" smtClean="0"/>
          </a:p>
          <a:p>
            <a:pPr marL="0" indent="0">
              <a:buNone/>
            </a:pPr>
            <a:endParaRPr lang="en-US" sz="14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2465387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304799"/>
            <a:ext cx="8534400" cy="6469063"/>
          </a:xfrm>
        </p:spPr>
        <p:txBody>
          <a:bodyPr/>
          <a:lstStyle/>
          <a:p>
            <a:endParaRPr lang="en-US" sz="1200" b="1" dirty="0" smtClean="0"/>
          </a:p>
          <a:p>
            <a:pPr marL="0" indent="0">
              <a:buNone/>
            </a:pPr>
            <a:endParaRPr lang="en-US" sz="1400" dirty="0" smtClean="0"/>
          </a:p>
          <a:p>
            <a:pPr marL="0" indent="0">
              <a:buNone/>
            </a:pPr>
            <a:r>
              <a:rPr lang="en-US" sz="1400" b="1" dirty="0" smtClean="0"/>
              <a:t>833NPRR</a:t>
            </a:r>
            <a:r>
              <a:rPr lang="en-US" sz="1400" dirty="0" smtClean="0"/>
              <a:t> </a:t>
            </a:r>
            <a:r>
              <a:rPr lang="en-US" sz="1400" b="1" dirty="0"/>
              <a:t>Modify PTP Obligation Bid Clearing Change. </a:t>
            </a:r>
            <a:r>
              <a:rPr lang="en-US" sz="1400" dirty="0"/>
              <a:t> This Nodal Protocol Revision Request (NPRR) adjusts the language introduced by NPRR827, Disallow PTP Obligation Bid Award where Clearing Price exceeds Bid Price by $0.25/MW per hour, to account for the steady state that will result when ERCOT implements the long-term, automated change affecting Point-to-Point (PTP) Obligation bid clearing.  ERCOT will update the DAM optimization engine to address the situation where a contingency disconnects a Resource Node.  Instead of ignoring the PTP MWs in contingency analysis if that PTP sources or sinks at the disconnected point, the engine will “pick up” those MWs and distribute them to other nodes. The Settlement Point Price will include that “pick up” Shift Factor in the price calculation. In this implementation, the optimization price and the Settlement price will be equal (within one cent for rounding). </a:t>
            </a:r>
          </a:p>
          <a:p>
            <a:pPr marL="0" indent="0">
              <a:buNone/>
            </a:pPr>
            <a:endParaRPr lang="en-US" sz="1400" dirty="0"/>
          </a:p>
          <a:p>
            <a:pPr marL="0" indent="0">
              <a:buNone/>
            </a:pPr>
            <a:r>
              <a:rPr lang="en-US" sz="1400" b="1" dirty="0"/>
              <a:t>836NPRR</a:t>
            </a:r>
            <a:r>
              <a:rPr lang="en-US" sz="1400" dirty="0"/>
              <a:t> </a:t>
            </a:r>
            <a:r>
              <a:rPr lang="en-US" sz="1400" b="1" dirty="0"/>
              <a:t>Incorporation of Other Binding Document Forms into Protocol Section 23.  </a:t>
            </a:r>
            <a:r>
              <a:rPr lang="en-US" sz="1400" dirty="0"/>
              <a:t>This Nodal Protocol Revision Request (NPRR) incorporates the following Other Binding Documents into the Protocols as a new Section 23, Forms. Currently, changes to these forms are made unilaterally by ERCOT: Congestion Revenue Right (CRR) Account Holder Application Form, Load Serving Entities (LSE) Application Form, Managed Capacity Declaration Form, Market Participant Agency Agreement Form, Notice of Change of Information, QSE Agency Agreement Form, QSE Application Form, Qualified Scheduling Entity Acknowledgement, Resource Entity Registration Form, Transmission/Distribution Service Provider Registration Form, and WAN Agreement. This NPRR also allows changes to these Section 23 forms to be made using the Administrative NPRR process</a:t>
            </a:r>
          </a:p>
          <a:p>
            <a:pPr marL="0" indent="0">
              <a:buNone/>
            </a:pPr>
            <a:endParaRPr lang="en-US" sz="1400" dirty="0"/>
          </a:p>
          <a:p>
            <a:pPr marL="0" indent="0">
              <a:buNone/>
            </a:pPr>
            <a:r>
              <a:rPr lang="en-US" sz="1400" b="1" dirty="0"/>
              <a:t>840NPRR</a:t>
            </a:r>
            <a:r>
              <a:rPr lang="en-US" sz="1400" dirty="0"/>
              <a:t> </a:t>
            </a:r>
            <a:r>
              <a:rPr lang="en-US" sz="1400" b="1" dirty="0"/>
              <a:t>Implementation of Infeasible Ancillary Service Protocol Revisions.  </a:t>
            </a:r>
            <a:r>
              <a:rPr lang="en-US" sz="1400" dirty="0"/>
              <a:t>This Nodal Protocol Revision Request (NPRR) synchronizes the implementation of NPRR782, Settlement of Infeasible Ancillary Services Due to Transmission Constraints, by removing the two hour advance notice period inadvertently left in Protocol language when NPRR782 was approved.  </a:t>
            </a:r>
          </a:p>
          <a:p>
            <a:pPr marL="0" indent="0">
              <a:buNone/>
            </a:pPr>
            <a:endParaRPr lang="en-US" sz="14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61032672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http://purl.org/dc/dcmitype/"/>
    <ds:schemaRef ds:uri="http://www.w3.org/XML/1998/namespace"/>
    <ds:schemaRef ds:uri="c34af464-7aa1-4edd-9be4-83dffc1cb926"/>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308</TotalTime>
  <Words>29</Words>
  <Application>Microsoft Office PowerPoint</Application>
  <PresentationFormat>On-screen Show (4:3)</PresentationFormat>
  <Paragraphs>22</Paragraphs>
  <Slides>2</Slides>
  <Notes>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vt:i4>
      </vt:variant>
    </vt:vector>
  </HeadingPairs>
  <TitlesOfParts>
    <vt:vector size="7" baseType="lpstr">
      <vt:lpstr>Arial</vt:lpstr>
      <vt:lpstr>Calibri</vt:lpstr>
      <vt:lpstr>1_Custom Design</vt:lpstr>
      <vt:lpstr>Office Theme</vt:lpstr>
      <vt:lpstr>Custom Design</vt:lpstr>
      <vt:lpstr>NPRRs</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50</cp:revision>
  <cp:lastPrinted>2016-01-21T20:53:15Z</cp:lastPrinted>
  <dcterms:created xsi:type="dcterms:W3CDTF">2016-01-21T15:20:31Z</dcterms:created>
  <dcterms:modified xsi:type="dcterms:W3CDTF">2017-08-11T19:42:48Z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