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5"/>
  </p:notesMasterIdLst>
  <p:handoutMasterIdLst>
    <p:handoutMasterId r:id="rId26"/>
  </p:handoutMasterIdLst>
  <p:sldIdLst>
    <p:sldId id="260" r:id="rId7"/>
    <p:sldId id="258" r:id="rId8"/>
    <p:sldId id="318" r:id="rId9"/>
    <p:sldId id="307" r:id="rId10"/>
    <p:sldId id="327" r:id="rId11"/>
    <p:sldId id="310" r:id="rId12"/>
    <p:sldId id="311" r:id="rId13"/>
    <p:sldId id="336" r:id="rId14"/>
    <p:sldId id="294" r:id="rId15"/>
    <p:sldId id="308" r:id="rId16"/>
    <p:sldId id="309" r:id="rId17"/>
    <p:sldId id="329" r:id="rId18"/>
    <p:sldId id="333" r:id="rId19"/>
    <p:sldId id="332" r:id="rId20"/>
    <p:sldId id="328" r:id="rId21"/>
    <p:sldId id="330" r:id="rId22"/>
    <p:sldId id="334" r:id="rId23"/>
    <p:sldId id="335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67" autoAdjust="0"/>
    <p:restoredTop sz="98752" autoAdjust="0"/>
  </p:normalViewPr>
  <p:slideViewPr>
    <p:cSldViewPr showGuides="1">
      <p:cViewPr varScale="1">
        <p:scale>
          <a:sx n="102" d="100"/>
          <a:sy n="102" d="100"/>
        </p:scale>
        <p:origin x="34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93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81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56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6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88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1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07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76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77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25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72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25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services/projects/inde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Project Update and Summary of </a:t>
            </a:r>
          </a:p>
          <a:p>
            <a:r>
              <a:rPr lang="en-US" sz="2400" b="1" dirty="0" smtClean="0"/>
              <a:t>Project Priority List (PPL) Activity </a:t>
            </a:r>
            <a:endParaRPr lang="en-US" sz="2400" b="1" dirty="0"/>
          </a:p>
          <a:p>
            <a:endParaRPr lang="en-US" dirty="0"/>
          </a:p>
          <a:p>
            <a:r>
              <a:rPr lang="en-US" dirty="0" smtClean="0"/>
              <a:t>August 11,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685800"/>
            <a:ext cx="64770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Appendix</a:t>
            </a:r>
          </a:p>
          <a:p>
            <a:pPr lvl="1"/>
            <a:r>
              <a:rPr lang="en-US" dirty="0" smtClean="0"/>
              <a:t>7/31/2017 Project Gantt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In-flight items sorted by Project End Date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“On Hold” projects listed </a:t>
            </a:r>
            <a:r>
              <a:rPr lang="en-US" dirty="0" smtClean="0"/>
              <a:t>separately</a:t>
            </a:r>
          </a:p>
          <a:p>
            <a:pPr marL="1428750" lvl="3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i="1" dirty="0" smtClean="0"/>
              <a:t>None at this time</a:t>
            </a:r>
            <a:endParaRPr lang="en-US" i="1" dirty="0"/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“Not Started” items sorted by Project Start </a:t>
            </a:r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19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7/31/2017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762000"/>
            <a:ext cx="890587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7/31/2017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57" y="790281"/>
            <a:ext cx="8787062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5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7/31/2017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52" y="780854"/>
            <a:ext cx="888958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7/31/2017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95" y="780854"/>
            <a:ext cx="885712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7/31/2017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06" y="756649"/>
            <a:ext cx="8865392" cy="549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7/31/2017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789693"/>
            <a:ext cx="88011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0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7/31/2017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95" y="789889"/>
            <a:ext cx="8786343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0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7/31/2017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33" y="789889"/>
            <a:ext cx="8795935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3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066800"/>
            <a:ext cx="6934200" cy="4038600"/>
          </a:xfrm>
        </p:spPr>
        <p:txBody>
          <a:bodyPr/>
          <a:lstStyle/>
          <a:p>
            <a:r>
              <a:rPr lang="en-US" sz="2400" dirty="0" smtClean="0"/>
              <a:t>Project Portfolio Update</a:t>
            </a:r>
            <a:r>
              <a:rPr lang="en-US" sz="1800" dirty="0" smtClean="0"/>
              <a:t>			p. </a:t>
            </a:r>
            <a:r>
              <a:rPr lang="en-US" sz="1800" smtClean="0"/>
              <a:t>3-9</a:t>
            </a:r>
            <a:endParaRPr lang="en-US" sz="1800" dirty="0" smtClean="0"/>
          </a:p>
          <a:p>
            <a:pPr lvl="1"/>
            <a:r>
              <a:rPr lang="en-US" sz="1800" dirty="0" smtClean="0"/>
              <a:t>Recent / Upcoming Project Implementations</a:t>
            </a:r>
          </a:p>
          <a:p>
            <a:pPr lvl="1"/>
            <a:r>
              <a:rPr lang="en-US" sz="1800" dirty="0" smtClean="0"/>
              <a:t>2017 </a:t>
            </a:r>
            <a:r>
              <a:rPr lang="en-US" sz="1800" dirty="0"/>
              <a:t>Release </a:t>
            </a:r>
            <a:r>
              <a:rPr lang="en-US" sz="1800" dirty="0" smtClean="0"/>
              <a:t>Targets</a:t>
            </a:r>
          </a:p>
          <a:p>
            <a:pPr lvl="1"/>
            <a:r>
              <a:rPr lang="en-US" sz="1800" dirty="0" smtClean="0"/>
              <a:t>2018 Release Targets</a:t>
            </a:r>
          </a:p>
          <a:p>
            <a:pPr lvl="1"/>
            <a:r>
              <a:rPr lang="en-US" sz="1800" dirty="0" smtClean="0"/>
              <a:t>2017 </a:t>
            </a:r>
            <a:r>
              <a:rPr lang="en-US" sz="1800" dirty="0"/>
              <a:t>Project </a:t>
            </a:r>
            <a:r>
              <a:rPr lang="en-US" sz="1800" dirty="0" smtClean="0"/>
              <a:t>Spending Forecast</a:t>
            </a:r>
            <a:endParaRPr lang="en-US" sz="1800" dirty="0"/>
          </a:p>
          <a:p>
            <a:pPr lvl="1"/>
            <a:r>
              <a:rPr lang="en-US" sz="1800" dirty="0"/>
              <a:t>Revision Request Funding Placeholder </a:t>
            </a:r>
            <a:r>
              <a:rPr lang="en-US" sz="1800" dirty="0" smtClean="0"/>
              <a:t>Status</a:t>
            </a:r>
          </a:p>
          <a:p>
            <a:pPr lvl="1"/>
            <a:r>
              <a:rPr lang="en-US" sz="1800" dirty="0" smtClean="0"/>
              <a:t>RARF Replacement Project Update</a:t>
            </a:r>
            <a:endParaRPr lang="en-US" sz="1800" dirty="0" smtClean="0"/>
          </a:p>
          <a:p>
            <a:pPr lvl="1"/>
            <a:r>
              <a:rPr lang="en-US" sz="1800" dirty="0" smtClean="0"/>
              <a:t>Priority/Rank Options for Revision Requests with Impacts</a:t>
            </a:r>
          </a:p>
          <a:p>
            <a:pPr lvl="1"/>
            <a:endParaRPr lang="en-US" sz="1800" dirty="0" smtClean="0"/>
          </a:p>
          <a:p>
            <a:r>
              <a:rPr lang="en-US" sz="2400" dirty="0"/>
              <a:t>Appendix</a:t>
            </a:r>
          </a:p>
          <a:p>
            <a:pPr lvl="1"/>
            <a:r>
              <a:rPr lang="en-US" sz="1800" dirty="0"/>
              <a:t>Project Portfolio Gantt Chart			p. </a:t>
            </a:r>
            <a:r>
              <a:rPr lang="en-US" sz="1800" dirty="0" smtClean="0"/>
              <a:t>10</a:t>
            </a:r>
            <a:r>
              <a:rPr lang="en-US" sz="1800" dirty="0" smtClean="0"/>
              <a:t>-18</a:t>
            </a:r>
            <a:endParaRPr lang="en-US" sz="1800" dirty="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093470" y="6096000"/>
            <a:ext cx="7795260" cy="560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0" dirty="0"/>
              <a:t>Location of Project Priority List (PPL):   </a:t>
            </a:r>
            <a:r>
              <a:rPr lang="en-US" b="0" dirty="0">
                <a:hlinkClick r:id="rId3"/>
              </a:rPr>
              <a:t>http://www.ercot.com/services/projects/index</a:t>
            </a:r>
            <a:endParaRPr lang="en-US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243682"/>
            <a:ext cx="5105400" cy="5183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1"/>
                </a:solidFill>
              </a:rPr>
              <a:t>Project Update Agenda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Recent / Upcoming Project Implementations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838200"/>
            <a:ext cx="8705850" cy="5334000"/>
          </a:xfrm>
        </p:spPr>
        <p:txBody>
          <a:bodyPr/>
          <a:lstStyle/>
          <a:p>
            <a:pPr>
              <a:tabLst>
                <a:tab pos="7199313" algn="l"/>
              </a:tabLst>
            </a:pPr>
            <a:r>
              <a:rPr lang="en-US" sz="2000" dirty="0" smtClean="0"/>
              <a:t>August 1 Go-Lives</a:t>
            </a:r>
            <a:r>
              <a:rPr lang="en-US" sz="2000" i="1" dirty="0">
                <a:solidFill>
                  <a:srgbClr val="00B050"/>
                </a:solidFill>
              </a:rPr>
              <a:t>	</a:t>
            </a:r>
            <a:r>
              <a:rPr lang="en-US" sz="2000" i="1" dirty="0" smtClean="0">
                <a:solidFill>
                  <a:srgbClr val="00B050"/>
                </a:solidFill>
              </a:rPr>
              <a:t>Complete</a:t>
            </a:r>
            <a:endParaRPr lang="en-US" sz="2000" i="1" dirty="0">
              <a:solidFill>
                <a:srgbClr val="00B050"/>
              </a:solidFill>
            </a:endParaRPr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NPRR809 </a:t>
            </a:r>
            <a:r>
              <a:rPr lang="en-US" sz="1800" dirty="0"/>
              <a:t>– GTC or GTL for New Generation Interconnection</a:t>
            </a:r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PGRR052 </a:t>
            </a:r>
            <a:r>
              <a:rPr lang="en-US" sz="1800" dirty="0"/>
              <a:t>– Stability Assessment for Interconnecting Generation</a:t>
            </a:r>
            <a:endParaRPr lang="en-US" sz="1800" dirty="0" smtClean="0"/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PGRR054 </a:t>
            </a:r>
            <a:r>
              <a:rPr lang="en-US" sz="1800" dirty="0"/>
              <a:t>– Stability Limits in the Full Interconnect Study</a:t>
            </a:r>
          </a:p>
          <a:p>
            <a:pPr>
              <a:tabLst>
                <a:tab pos="7199313" algn="l"/>
              </a:tabLst>
            </a:pPr>
            <a:endParaRPr lang="en-US" sz="1000" dirty="0" smtClean="0"/>
          </a:p>
          <a:p>
            <a:pPr>
              <a:tabLst>
                <a:tab pos="7199313" algn="l"/>
              </a:tabLst>
            </a:pPr>
            <a:r>
              <a:rPr lang="en-US" sz="2000" dirty="0" smtClean="0"/>
              <a:t>2017 August Release </a:t>
            </a:r>
            <a:r>
              <a:rPr lang="en-US" sz="2000" dirty="0"/>
              <a:t>– </a:t>
            </a:r>
            <a:r>
              <a:rPr lang="en-US" sz="2000" dirty="0" smtClean="0"/>
              <a:t>8/29/2017-8/31/2017 </a:t>
            </a:r>
            <a:r>
              <a:rPr lang="en-US" sz="2000" i="1" dirty="0">
                <a:solidFill>
                  <a:srgbClr val="00B050"/>
                </a:solidFill>
              </a:rPr>
              <a:t>	</a:t>
            </a:r>
            <a:r>
              <a:rPr lang="en-US" sz="2000" i="1" dirty="0" smtClean="0">
                <a:solidFill>
                  <a:srgbClr val="00B050"/>
                </a:solidFill>
              </a:rPr>
              <a:t>In Flight</a:t>
            </a:r>
            <a:endParaRPr lang="en-US" sz="2000" i="1" dirty="0">
              <a:solidFill>
                <a:srgbClr val="00B050"/>
              </a:solidFill>
            </a:endParaRPr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NPRR758 </a:t>
            </a:r>
            <a:r>
              <a:rPr lang="en-US" sz="1800" dirty="0"/>
              <a:t>– Improved Transparency for Outages Potentially Having a High Economic Impact</a:t>
            </a:r>
            <a:endParaRPr lang="en-US" sz="1800" dirty="0" smtClean="0"/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NPRR775 </a:t>
            </a:r>
            <a:r>
              <a:rPr lang="en-US" sz="1800" dirty="0"/>
              <a:t>– Enhanced Implementation of Limits for Fast Responding Regulation </a:t>
            </a:r>
            <a:r>
              <a:rPr lang="en-US" sz="1800" dirty="0" smtClean="0"/>
              <a:t>Service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590800" y="6225020"/>
            <a:ext cx="5257800" cy="436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 b="0" dirty="0"/>
              <a:t>Note:  Projected Go-Live dates are subject to change.</a:t>
            </a:r>
            <a:br>
              <a:rPr lang="en-US" sz="1400" b="0" dirty="0"/>
            </a:br>
            <a:r>
              <a:rPr lang="en-US" sz="1400" b="0" dirty="0"/>
              <a:t>Please watch for market notices as the effective dates approach.</a:t>
            </a:r>
          </a:p>
        </p:txBody>
      </p:sp>
    </p:spTree>
    <p:extLst>
      <p:ext uri="{BB962C8B-B14F-4D97-AF65-F5344CB8AC3E}">
        <p14:creationId xmlns:p14="http://schemas.microsoft.com/office/powerpoint/2010/main" val="40642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686800" cy="527613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2017 Release Targets – Board Approved NPRRs / SCRs / </a:t>
            </a:r>
            <a:r>
              <a:rPr lang="en-US" sz="2200" b="1" dirty="0" err="1" smtClean="0">
                <a:solidFill>
                  <a:schemeClr val="accent1"/>
                </a:solidFill>
              </a:rPr>
              <a:t>xGRRs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160280" y="5447632"/>
            <a:ext cx="3174414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Go-live dates can differ from Protocol effective dates – Please refer to market notices for more details</a:t>
            </a: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160279" y="5904832"/>
            <a:ext cx="3174415" cy="2616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Release targets are subject to change</a:t>
            </a: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3456567" y="5439839"/>
            <a:ext cx="2895600" cy="6617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APPENDIX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Red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Text: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New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additions and target release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Strike-Through Text: Previous target release 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(a), (b), etc. indicates multiple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phases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3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070957"/>
              </p:ext>
            </p:extLst>
          </p:nvPr>
        </p:nvGraphicFramePr>
        <p:xfrm>
          <a:off x="160280" y="838201"/>
          <a:ext cx="8839200" cy="3800855"/>
        </p:xfrm>
        <a:graphic>
          <a:graphicData uri="http://schemas.openxmlformats.org/drawingml/2006/table">
            <a:tbl>
              <a:tblPr/>
              <a:tblGrid>
                <a:gridCol w="1439920"/>
                <a:gridCol w="1524000"/>
                <a:gridCol w="1524191"/>
                <a:gridCol w="1504660"/>
                <a:gridCol w="1390749"/>
                <a:gridCol w="1455680"/>
              </a:tblGrid>
              <a:tr h="549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3/7 – 3/9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5/1 – 5/11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6/27 – 6/29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8/29 – 8/31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10/31 – 11/2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12/5 – 12/7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NPRR272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NPRR649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RMGRR134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NPRR792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NOGRR164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PGRR051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RRGRR003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RRGRR006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RRGRR007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RRGRR009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RRGRR010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PGRR046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NPRR789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NPRR827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NPRR758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NPRR775</a:t>
                      </a: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PGRR052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PGRR054</a:t>
                      </a: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NPRR778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NPRR782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NPRR808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NPRR831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(a)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 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NPRR562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7065242" y="5480871"/>
            <a:ext cx="1561038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Project Status Codes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NS = Not Started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I     = Initiation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P    = Planning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E    = Execution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H    = On Hold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15200" y="1400352"/>
            <a:ext cx="23690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kern="0" dirty="0" smtClean="0">
                <a:solidFill>
                  <a:srgbClr val="000000"/>
                </a:solidFill>
              </a:rPr>
              <a:t> </a:t>
            </a:r>
            <a:endParaRPr lang="en-US" sz="28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</p:txBody>
      </p:sp>
      <p:sp>
        <p:nvSpPr>
          <p:cNvPr id="39" name="TextBox 13"/>
          <p:cNvSpPr txBox="1">
            <a:spLocks noChangeArrowheads="1"/>
          </p:cNvSpPr>
          <p:nvPr/>
        </p:nvSpPr>
        <p:spPr bwMode="auto">
          <a:xfrm>
            <a:off x="160280" y="4642442"/>
            <a:ext cx="8839200" cy="261610"/>
          </a:xfrm>
          <a:prstGeom prst="rect">
            <a:avLst/>
          </a:prstGeom>
          <a:solidFill>
            <a:srgbClr val="BBE0E3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TBD Items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(and point at which they became “TBD”)</a:t>
            </a:r>
            <a:endParaRPr kumimoji="0" lang="en-US" sz="11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682557"/>
              </p:ext>
            </p:extLst>
          </p:nvPr>
        </p:nvGraphicFramePr>
        <p:xfrm>
          <a:off x="168443" y="4908113"/>
          <a:ext cx="8823157" cy="464820"/>
        </p:xfrm>
        <a:graphic>
          <a:graphicData uri="http://schemas.openxmlformats.org/drawingml/2006/table">
            <a:tbl>
              <a:tblPr firstRow="1" bandRow="1"/>
              <a:tblGrid>
                <a:gridCol w="1507957"/>
                <a:gridCol w="1219200"/>
                <a:gridCol w="1371600"/>
                <a:gridCol w="4724400"/>
              </a:tblGrid>
              <a:tr h="239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</a:tr>
              <a:tr h="203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NPRR664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SCR781  P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NPRR702  P, </a:t>
                      </a:r>
                      <a:r>
                        <a:rPr lang="en-US" sz="800" b="0" strike="noStrike" baseline="0" dirty="0" smtClean="0">
                          <a:solidFill>
                            <a:schemeClr val="tx1"/>
                          </a:solidFill>
                        </a:rPr>
                        <a:t>PGRR057, </a:t>
                      </a:r>
                      <a:r>
                        <a:rPr lang="en-US" sz="800" b="0" strike="noStrike" baseline="0" dirty="0" smtClean="0">
                          <a:solidFill>
                            <a:srgbClr val="FF0000"/>
                          </a:solidFill>
                        </a:rPr>
                        <a:t>NPRR519, NPRR620, NPRR741, NPRR755</a:t>
                      </a:r>
                      <a:r>
                        <a:rPr lang="en-US" sz="800" b="0" strike="noStrike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800" b="0" strike="noStrike" baseline="0" dirty="0" smtClean="0">
                          <a:solidFill>
                            <a:srgbClr val="FF0000"/>
                          </a:solidFill>
                        </a:rPr>
                        <a:t>NPRR833</a:t>
                      </a:r>
                      <a:r>
                        <a:rPr lang="en-US" sz="800" b="0" strike="noStrike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800" b="0" strike="noStrike" baseline="0" dirty="0" smtClean="0">
                          <a:solidFill>
                            <a:srgbClr val="FF0000"/>
                          </a:solidFill>
                        </a:rPr>
                        <a:t>SCR792</a:t>
                      </a:r>
                      <a:endParaRPr lang="en-US" sz="800" b="0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7552105" y="3082774"/>
            <a:ext cx="1439495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/>
              <a:t>12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/9 – </a:t>
            </a:r>
            <a:r>
              <a:rPr lang="en-US" sz="1200" kern="0" dirty="0" smtClean="0"/>
              <a:t>12/10 </a:t>
            </a:r>
            <a:r>
              <a:rPr lang="en-US" sz="1000" kern="0" dirty="0">
                <a:solidFill>
                  <a:srgbClr val="000000"/>
                </a:solidFill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159802" y="3920819"/>
            <a:ext cx="1445612" cy="23083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 smtClean="0"/>
              <a:t>5/8</a:t>
            </a:r>
            <a:r>
              <a:rPr lang="en-US" sz="900" kern="0" dirty="0" smtClean="0">
                <a:solidFill>
                  <a:srgbClr val="FF0000"/>
                </a:solidFill>
              </a:rPr>
              <a:t> </a:t>
            </a:r>
            <a:r>
              <a:rPr lang="en-US" sz="900" kern="0" dirty="0" smtClean="0"/>
              <a:t>– NMMS</a:t>
            </a:r>
            <a:r>
              <a:rPr lang="en-US" sz="900" kern="0" dirty="0">
                <a:solidFill>
                  <a:srgbClr val="000000"/>
                </a:solidFill>
              </a:rPr>
              <a:t> </a:t>
            </a:r>
            <a:r>
              <a:rPr lang="en-US" sz="900" kern="0" dirty="0" smtClean="0">
                <a:solidFill>
                  <a:srgbClr val="000000"/>
                </a:solidFill>
              </a:rPr>
              <a:t>Upgrade</a:t>
            </a:r>
            <a:endParaRPr lang="en-US" sz="1200" kern="0" dirty="0" smtClean="0"/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3122655" y="3142466"/>
            <a:ext cx="1517904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 smtClean="0"/>
              <a:t>6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/1</a:t>
            </a: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6147256" y="3076812"/>
            <a:ext cx="1396970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/>
              <a:t>11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/11 – </a:t>
            </a:r>
            <a:r>
              <a:rPr lang="en-US" sz="1200" kern="0" dirty="0" smtClean="0"/>
              <a:t>11/12 </a:t>
            </a:r>
            <a:r>
              <a:rPr lang="en-US" sz="1000" kern="0" dirty="0">
                <a:solidFill>
                  <a:srgbClr val="000000"/>
                </a:solidFill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96407" y="1403222"/>
            <a:ext cx="370549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Wingdings" panose="05000000000000000000" pitchFamily="2" charset="2"/>
              </a:rPr>
              <a:t>ü</a:t>
            </a:r>
          </a:p>
          <a:p>
            <a:pPr algn="ctr"/>
            <a:endParaRPr lang="en-US" sz="400" dirty="0">
              <a:latin typeface="Wingdings" panose="05000000000000000000" pitchFamily="2" charset="2"/>
            </a:endParaRPr>
          </a:p>
          <a:p>
            <a:pPr algn="ctr"/>
            <a:r>
              <a:rPr lang="en-US" sz="1000" dirty="0">
                <a:latin typeface="Wingdings" panose="05000000000000000000" pitchFamily="2" charset="2"/>
              </a:rPr>
              <a:t>ü</a:t>
            </a:r>
          </a:p>
          <a:p>
            <a:pPr algn="ctr"/>
            <a:endParaRPr lang="en-US" sz="400" dirty="0">
              <a:latin typeface="Wingdings" panose="05000000000000000000" pitchFamily="2" charset="2"/>
            </a:endParaRPr>
          </a:p>
          <a:p>
            <a:pPr algn="ctr"/>
            <a:r>
              <a:rPr lang="en-US" sz="1000" dirty="0">
                <a:latin typeface="Wingdings" panose="05000000000000000000" pitchFamily="2" charset="2"/>
              </a:rPr>
              <a:t>ü</a:t>
            </a:r>
          </a:p>
          <a:p>
            <a:pPr algn="ctr"/>
            <a:endParaRPr lang="en-US" sz="500" dirty="0">
              <a:latin typeface="Wingdings" panose="05000000000000000000" pitchFamily="2" charset="2"/>
            </a:endParaRPr>
          </a:p>
          <a:p>
            <a:pPr algn="ctr"/>
            <a:r>
              <a:rPr lang="en-US" sz="1000" dirty="0">
                <a:latin typeface="Wingdings" panose="05000000000000000000" pitchFamily="2" charset="2"/>
              </a:rPr>
              <a:t>ü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latin typeface="Wingdings" panose="05000000000000000000" pitchFamily="2" charset="2"/>
              </a:rPr>
              <a:t>ü</a:t>
            </a: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05167" y="1394984"/>
            <a:ext cx="370549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E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14509" y="1391700"/>
            <a:ext cx="3705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38685" y="1400352"/>
            <a:ext cx="370549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</a:t>
            </a: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4" name="TextBox 12"/>
          <p:cNvSpPr txBox="1">
            <a:spLocks noChangeArrowheads="1"/>
          </p:cNvSpPr>
          <p:nvPr/>
        </p:nvSpPr>
        <p:spPr bwMode="auto">
          <a:xfrm>
            <a:off x="4647890" y="3074313"/>
            <a:ext cx="1501431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/>
              <a:t>8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/1</a:t>
            </a: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157646" y="2923401"/>
            <a:ext cx="1439495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/>
              <a:t>2/1</a:t>
            </a:r>
            <a:endParaRPr kumimoji="0" lang="en-US" sz="1200" i="0" u="non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9781" y="1391700"/>
            <a:ext cx="304892" cy="2392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>
                <a:latin typeface="Wingdings" panose="05000000000000000000" pitchFamily="2" charset="2"/>
              </a:rPr>
              <a:t>ü</a:t>
            </a: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endParaRPr lang="en-US" sz="2200" dirty="0" smtClean="0">
              <a:latin typeface="Wingdings" panose="05000000000000000000" pitchFamily="2" charset="2"/>
            </a:endParaRPr>
          </a:p>
          <a:p>
            <a:endParaRPr lang="en-US" sz="1050" dirty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819308" y="1405053"/>
            <a:ext cx="304892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>
                <a:latin typeface="Wingdings" panose="05000000000000000000" pitchFamily="2" charset="2"/>
              </a:rPr>
              <a:t>ü</a:t>
            </a: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endParaRPr lang="en-US" sz="16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3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3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300" dirty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82659" y="3920819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19703" y="3461462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7410063" y="1860781"/>
            <a:ext cx="430164" cy="532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21"/>
          <p:cNvSpPr txBox="1">
            <a:spLocks noChangeArrowheads="1"/>
          </p:cNvSpPr>
          <p:nvPr/>
        </p:nvSpPr>
        <p:spPr bwMode="auto">
          <a:xfrm>
            <a:off x="4360349" y="6170252"/>
            <a:ext cx="2485392" cy="2154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NPRR831(a)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–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All impacted</a:t>
            </a:r>
            <a:r>
              <a:rPr kumimoji="0" lang="en-US" sz="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systems except CRR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4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686800" cy="527613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2018 Release Targets – Board Approved NPRRs / SCRs / </a:t>
            </a:r>
            <a:r>
              <a:rPr lang="en-US" sz="2200" b="1" dirty="0" err="1" smtClean="0">
                <a:solidFill>
                  <a:schemeClr val="accent1"/>
                </a:solidFill>
              </a:rPr>
              <a:t>xGRRs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5</a:t>
            </a:fld>
            <a:endParaRPr lang="en-US"/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160280" y="5447632"/>
            <a:ext cx="3174414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Go-live dates can differ from Protocol effective dates – Please refer to market notices for more details</a:t>
            </a: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160279" y="5904832"/>
            <a:ext cx="3174415" cy="2616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Release targets are subject to change</a:t>
            </a: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3456567" y="5439839"/>
            <a:ext cx="2895600" cy="6617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APPENDIX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Red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Text: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New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additions and target release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Strike-Through Text: Previous target release 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(a), (b), etc. indicates multiple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phases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3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6734567"/>
              </p:ext>
            </p:extLst>
          </p:nvPr>
        </p:nvGraphicFramePr>
        <p:xfrm>
          <a:off x="160280" y="838201"/>
          <a:ext cx="8839200" cy="4020311"/>
        </p:xfrm>
        <a:graphic>
          <a:graphicData uri="http://schemas.openxmlformats.org/drawingml/2006/table">
            <a:tbl>
              <a:tblPr/>
              <a:tblGrid>
                <a:gridCol w="1439920"/>
                <a:gridCol w="1524000"/>
                <a:gridCol w="1524191"/>
                <a:gridCol w="1504660"/>
                <a:gridCol w="1390749"/>
                <a:gridCol w="1455680"/>
              </a:tblGrid>
              <a:tr h="549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Dates 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Dates TBD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Dates TBD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Dates TBD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Dates TBD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Dates TBD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NPRR830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SCR777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NPRR831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NPRR620</a:t>
                      </a: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NPRR683</a:t>
                      </a: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315200" y="1400352"/>
            <a:ext cx="23690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kern="0" dirty="0" smtClean="0">
                <a:solidFill>
                  <a:srgbClr val="000000"/>
                </a:solidFill>
              </a:rPr>
              <a:t> </a:t>
            </a:r>
            <a:endParaRPr lang="en-US" sz="28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7552105" y="3677861"/>
            <a:ext cx="1439495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FF0000"/>
                </a:solidFill>
              </a:rPr>
              <a:t>Dates </a:t>
            </a:r>
            <a:r>
              <a:rPr lang="en-US" sz="1200" kern="0" dirty="0" smtClean="0">
                <a:solidFill>
                  <a:srgbClr val="FF0000"/>
                </a:solidFill>
              </a:rPr>
              <a:t>TBD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rgbClr val="000000"/>
                </a:solidFill>
              </a:rPr>
              <a:t>(Retail</a:t>
            </a:r>
            <a:r>
              <a:rPr lang="en-US" sz="1000" kern="0" dirty="0">
                <a:solidFill>
                  <a:srgbClr val="000000"/>
                </a:solidFill>
              </a:rPr>
              <a:t>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3122655" y="3680403"/>
            <a:ext cx="1508760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FF0000"/>
                </a:solidFill>
              </a:rPr>
              <a:t>Dates </a:t>
            </a:r>
            <a:r>
              <a:rPr lang="en-US" sz="1200" kern="0" dirty="0" smtClean="0">
                <a:solidFill>
                  <a:srgbClr val="FF0000"/>
                </a:solidFill>
              </a:rPr>
              <a:t>TBD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6147256" y="3671899"/>
            <a:ext cx="1396970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FF0000"/>
                </a:solidFill>
              </a:rPr>
              <a:t>Dates </a:t>
            </a:r>
            <a:r>
              <a:rPr lang="en-US" sz="1200" kern="0" dirty="0" smtClean="0">
                <a:solidFill>
                  <a:srgbClr val="FF0000"/>
                </a:solidFill>
              </a:rPr>
              <a:t>TBD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rgbClr val="000000"/>
                </a:solidFill>
              </a:rPr>
              <a:t>(</a:t>
            </a:r>
            <a:r>
              <a:rPr lang="en-US" sz="1000" kern="0" dirty="0">
                <a:solidFill>
                  <a:srgbClr val="000000"/>
                </a:solidFill>
              </a:rPr>
              <a:t>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96407" y="1403222"/>
            <a:ext cx="37054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05167" y="1394984"/>
            <a:ext cx="37054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6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14509" y="1391700"/>
            <a:ext cx="370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38685" y="1400352"/>
            <a:ext cx="370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4" name="TextBox 12"/>
          <p:cNvSpPr txBox="1">
            <a:spLocks noChangeArrowheads="1"/>
          </p:cNvSpPr>
          <p:nvPr/>
        </p:nvSpPr>
        <p:spPr bwMode="auto">
          <a:xfrm>
            <a:off x="4647890" y="3669400"/>
            <a:ext cx="1501431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FF0000"/>
                </a:solidFill>
              </a:rPr>
              <a:t>Dates </a:t>
            </a:r>
            <a:r>
              <a:rPr lang="en-US" sz="1200" kern="0" dirty="0" smtClean="0">
                <a:solidFill>
                  <a:srgbClr val="FF0000"/>
                </a:solidFill>
              </a:rPr>
              <a:t>TBD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57276" y="1394984"/>
            <a:ext cx="370549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I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lang="en-US" sz="12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7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 </a:t>
            </a: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31" name="TextBox 12"/>
          <p:cNvSpPr txBox="1">
            <a:spLocks noChangeArrowheads="1"/>
          </p:cNvSpPr>
          <p:nvPr/>
        </p:nvSpPr>
        <p:spPr bwMode="auto">
          <a:xfrm>
            <a:off x="1585319" y="3683913"/>
            <a:ext cx="1538507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FF0000"/>
                </a:solidFill>
              </a:rPr>
              <a:t>Dates </a:t>
            </a:r>
            <a:r>
              <a:rPr lang="en-US" sz="1200" kern="0" dirty="0" smtClean="0">
                <a:solidFill>
                  <a:srgbClr val="FF0000"/>
                </a:solidFill>
              </a:rPr>
              <a:t>TBD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349073" y="2160138"/>
            <a:ext cx="1369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CMM Release </a:t>
            </a:r>
            <a:r>
              <a:rPr lang="en-US" sz="1200" i="1" dirty="0" smtClean="0"/>
              <a:t>1a</a:t>
            </a:r>
            <a:endParaRPr lang="en-US" sz="1200" i="1" dirty="0"/>
          </a:p>
        </p:txBody>
      </p:sp>
      <p:sp>
        <p:nvSpPr>
          <p:cNvPr id="4" name="Left Brace 3"/>
          <p:cNvSpPr/>
          <p:nvPr/>
        </p:nvSpPr>
        <p:spPr>
          <a:xfrm>
            <a:off x="406782" y="1828125"/>
            <a:ext cx="167979" cy="9398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7065242" y="5480871"/>
            <a:ext cx="1561038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Project Status Codes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NS = Not Started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I     = Initiation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P    = Planning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E    = Execution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H    = On Hold</a:t>
            </a: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152400" y="3074313"/>
            <a:ext cx="1444653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/>
              <a:t>January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(Off-cycle)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84344" y="1394984"/>
            <a:ext cx="370549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7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28" name="TextBox 21"/>
          <p:cNvSpPr txBox="1">
            <a:spLocks noChangeArrowheads="1"/>
          </p:cNvSpPr>
          <p:nvPr/>
        </p:nvSpPr>
        <p:spPr bwMode="auto">
          <a:xfrm>
            <a:off x="4360349" y="6170252"/>
            <a:ext cx="2485392" cy="2154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NPRR831(b) – </a:t>
            </a:r>
            <a:r>
              <a:rPr kumimoji="0" lang="en-US" sz="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CRR system changes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1476865" y="2286000"/>
            <a:ext cx="454504" cy="74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2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5410200" cy="518318"/>
          </a:xfrm>
        </p:spPr>
        <p:txBody>
          <a:bodyPr/>
          <a:lstStyle/>
          <a:p>
            <a:r>
              <a:rPr lang="en-US" dirty="0" smtClean="0"/>
              <a:t>2017 Project Spending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2438400" y="6107973"/>
            <a:ext cx="58674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prstClr val="black"/>
                </a:solidFill>
              </a:rPr>
              <a:t>2017 PPL Budget  =  $20.5M</a:t>
            </a:r>
            <a:endParaRPr lang="en-US" sz="800" b="0" dirty="0">
              <a:solidFill>
                <a:prstClr val="black"/>
              </a:solidFill>
            </a:endParaRP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2438400" y="6380821"/>
            <a:ext cx="5867400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 smtClean="0">
                <a:solidFill>
                  <a:srgbClr val="FF0000"/>
                </a:solidFill>
              </a:rPr>
              <a:t>“Potential Demand” represents internal ERCOT projects that have not been fully approved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1" y="734012"/>
            <a:ext cx="9058049" cy="531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0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229600" cy="518318"/>
          </a:xfrm>
        </p:spPr>
        <p:txBody>
          <a:bodyPr/>
          <a:lstStyle/>
          <a:p>
            <a:r>
              <a:rPr lang="en-US" dirty="0"/>
              <a:t>Revision Request Funding Placeholder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13203"/>
            <a:ext cx="8059264" cy="1028700"/>
          </a:xfrm>
        </p:spPr>
        <p:txBody>
          <a:bodyPr/>
          <a:lstStyle/>
          <a:p>
            <a:r>
              <a:rPr lang="en-US" sz="2000" dirty="0"/>
              <a:t>In </a:t>
            </a:r>
            <a:r>
              <a:rPr lang="en-US" sz="2000" dirty="0" smtClean="0"/>
              <a:t>2017, </a:t>
            </a:r>
            <a:r>
              <a:rPr lang="en-US" sz="2000" dirty="0"/>
              <a:t>ERCOT </a:t>
            </a:r>
            <a:r>
              <a:rPr lang="en-US" sz="2000" dirty="0" smtClean="0"/>
              <a:t>forecasted </a:t>
            </a:r>
            <a:r>
              <a:rPr lang="en-US" sz="2000" dirty="0"/>
              <a:t>$</a:t>
            </a:r>
            <a:r>
              <a:rPr lang="en-US" sz="2000" dirty="0" smtClean="0"/>
              <a:t>4.0M </a:t>
            </a:r>
            <a:r>
              <a:rPr lang="en-US" sz="2000" dirty="0"/>
              <a:t>for Revision Request </a:t>
            </a:r>
            <a:r>
              <a:rPr lang="en-US" sz="2000" dirty="0" smtClean="0"/>
              <a:t>work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Yearly Revision Request Spending Forecast Summary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252529"/>
              </p:ext>
            </p:extLst>
          </p:nvPr>
        </p:nvGraphicFramePr>
        <p:xfrm>
          <a:off x="1447800" y="2099562"/>
          <a:ext cx="5334000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167"/>
                <a:gridCol w="1629833"/>
              </a:tblGrid>
              <a:tr h="5588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Project Status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2017</a:t>
                      </a:r>
                      <a:endParaRPr lang="en-US" sz="2000" dirty="0"/>
                    </a:p>
                  </a:txBody>
                  <a:tcPr anchor="ctr"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YTD Actuals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$1.34M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– In-Flight / Complete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2.36M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–</a:t>
                      </a:r>
                      <a:r>
                        <a:rPr lang="en-US" baseline="0" dirty="0" smtClean="0"/>
                        <a:t> On Hold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$0.00M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– Not Started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0.09M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Remaining Funding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1.55M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Allocation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$4.00M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447800" y="4901206"/>
            <a:ext cx="5334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47800" y="5452362"/>
            <a:ext cx="5334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47800" y="3080240"/>
            <a:ext cx="5334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35519" y="2755371"/>
            <a:ext cx="1260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As of 6/30/2017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22"/>
          <p:cNvSpPr txBox="1">
            <a:spLocks noChangeArrowheads="1"/>
          </p:cNvSpPr>
          <p:nvPr/>
        </p:nvSpPr>
        <p:spPr bwMode="auto">
          <a:xfrm>
            <a:off x="1181100" y="5764833"/>
            <a:ext cx="586740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0" dirty="0" smtClean="0">
                <a:solidFill>
                  <a:srgbClr val="FF0000"/>
                </a:solidFill>
              </a:rPr>
              <a:t>Doesn’t include items approved at 8/8/2017 Board of Directors meeting</a:t>
            </a:r>
            <a:endParaRPr lang="en-US" sz="1200" b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66294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RARF Replacement Project Update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82000" cy="5181600"/>
          </a:xfrm>
        </p:spPr>
        <p:txBody>
          <a:bodyPr/>
          <a:lstStyle/>
          <a:p>
            <a:pPr lvl="0"/>
            <a:r>
              <a:rPr lang="en-US" sz="2000" dirty="0"/>
              <a:t>Project was taken off hold on 4/26/2017</a:t>
            </a:r>
          </a:p>
          <a:p>
            <a:pPr lvl="0"/>
            <a:r>
              <a:rPr lang="en-US" sz="2000" dirty="0"/>
              <a:t>C</a:t>
            </a:r>
            <a:r>
              <a:rPr lang="en-US" sz="2000" dirty="0" smtClean="0"/>
              <a:t>urrently </a:t>
            </a:r>
            <a:r>
              <a:rPr lang="en-US" sz="2000" dirty="0"/>
              <a:t>in the planning phase</a:t>
            </a:r>
          </a:p>
          <a:p>
            <a:pPr lvl="1"/>
            <a:r>
              <a:rPr lang="en-US" sz="1800" dirty="0"/>
              <a:t>Extensive analysis is being performed on viable solutions in conjunction with </a:t>
            </a:r>
            <a:r>
              <a:rPr lang="en-US" sz="1800" dirty="0" smtClean="0"/>
              <a:t>SCR781 </a:t>
            </a:r>
            <a:r>
              <a:rPr lang="en-US" sz="1800" dirty="0"/>
              <a:t>Market Requirements</a:t>
            </a:r>
          </a:p>
          <a:p>
            <a:pPr lvl="1"/>
            <a:r>
              <a:rPr lang="en-US" sz="1800" dirty="0"/>
              <a:t>Internal data analysis is underway</a:t>
            </a:r>
          </a:p>
          <a:p>
            <a:pPr lvl="1"/>
            <a:r>
              <a:rPr lang="en-US" sz="1800" dirty="0"/>
              <a:t>Requirements gathering slightly behind schedule but alternatives are being assessed on how we can streamline the requirements definition process</a:t>
            </a:r>
          </a:p>
          <a:p>
            <a:pPr lvl="0"/>
            <a:r>
              <a:rPr lang="en-US" sz="2000" dirty="0" smtClean="0"/>
              <a:t>Target </a:t>
            </a:r>
            <a:r>
              <a:rPr lang="en-US" sz="2000" dirty="0"/>
              <a:t>to gate to Execution late October </a:t>
            </a:r>
            <a:r>
              <a:rPr lang="en-US" sz="2000" dirty="0" smtClean="0"/>
              <a:t>2017</a:t>
            </a:r>
          </a:p>
          <a:p>
            <a:pPr lvl="0"/>
            <a:endParaRPr lang="en-US" sz="1600" dirty="0"/>
          </a:p>
          <a:p>
            <a:pPr lvl="0"/>
            <a:r>
              <a:rPr lang="en-US" sz="2000" dirty="0" smtClean="0"/>
              <a:t>To be discussed at Generation Interconnection Process workshop on 8/30/2017  (see 8/2/2017 Market Notice)</a:t>
            </a:r>
          </a:p>
          <a:p>
            <a:pPr lvl="0"/>
            <a:endParaRPr lang="en-US" sz="1600" dirty="0"/>
          </a:p>
          <a:p>
            <a:pPr lvl="0"/>
            <a:r>
              <a:rPr lang="en-US" sz="2000" dirty="0" smtClean="0"/>
              <a:t>Project manager available to provide in-person status at September PRS meeting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590800" y="6225020"/>
            <a:ext cx="5257800" cy="436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 b="0" dirty="0">
                <a:solidFill>
                  <a:prstClr val="black"/>
                </a:solidFill>
              </a:rPr>
              <a:t>Note:  Projected Go-Live dates are subject to change.</a:t>
            </a:r>
            <a:br>
              <a:rPr lang="en-US" sz="1400" b="0" dirty="0">
                <a:solidFill>
                  <a:prstClr val="black"/>
                </a:solidFill>
              </a:rPr>
            </a:br>
            <a:r>
              <a:rPr lang="en-US" sz="1400" b="0" dirty="0">
                <a:solidFill>
                  <a:prstClr val="black"/>
                </a:solidFill>
              </a:rPr>
              <a:t>Please watch for market notices as the effective dates approach.</a:t>
            </a:r>
          </a:p>
        </p:txBody>
      </p:sp>
    </p:spTree>
    <p:extLst>
      <p:ext uri="{BB962C8B-B14F-4D97-AF65-F5344CB8AC3E}">
        <p14:creationId xmlns:p14="http://schemas.microsoft.com/office/powerpoint/2010/main" val="378227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772400" cy="518318"/>
          </a:xfrm>
        </p:spPr>
        <p:txBody>
          <a:bodyPr/>
          <a:lstStyle/>
          <a:p>
            <a:r>
              <a:rPr lang="en-US" sz="2000" dirty="0" smtClean="0"/>
              <a:t>Priority / Rank Options for Revision Requests with Impacts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339740"/>
              </p:ext>
            </p:extLst>
          </p:nvPr>
        </p:nvGraphicFramePr>
        <p:xfrm>
          <a:off x="228600" y="1322132"/>
          <a:ext cx="8686799" cy="366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2514600"/>
                <a:gridCol w="762000"/>
                <a:gridCol w="762000"/>
                <a:gridCol w="3505199"/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Revision Request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Priority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Rank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Comments</a:t>
                      </a:r>
                      <a:endParaRPr lang="en-US" sz="1400" dirty="0"/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NPRR817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a Panhandle Hub</a:t>
                      </a:r>
                      <a:endParaRPr lang="en-US" sz="10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Work into</a:t>
                      </a:r>
                      <a:r>
                        <a:rPr lang="en-US" sz="1200" baseline="0" dirty="0" smtClean="0"/>
                        <a:t> the 2018 project plan without disrupting in-flight projects</a:t>
                      </a:r>
                      <a:endParaRPr lang="en-US" sz="1200" dirty="0" smtClean="0"/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NPRR815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Revise the Limitation of Load Resources Providing Responsive Reserve (RRS) Service</a:t>
                      </a:r>
                      <a:endParaRPr lang="en-US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2110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Work into</a:t>
                      </a:r>
                      <a:r>
                        <a:rPr lang="en-US" sz="1200" baseline="0" dirty="0" smtClean="0"/>
                        <a:t> the 2018 project plan without disrupting in-flight projects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ERCOT is considering an alternate approach to reduce the estimated project cost</a:t>
                      </a:r>
                      <a:endParaRPr lang="en-US" sz="1200" dirty="0" smtClean="0"/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NPRR829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Incorporate Real-Time Non-Modeled Telemetered Net Generation by Load Zone into the Estimate of RTL</a:t>
                      </a:r>
                      <a:endParaRPr lang="en-US" sz="10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2510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Defer</a:t>
                      </a:r>
                      <a:r>
                        <a:rPr lang="en-US" sz="1200" baseline="0" dirty="0" smtClean="0"/>
                        <a:t> until after in-flight CMM Upgrade project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Consider working into a later release of that project</a:t>
                      </a:r>
                      <a:endParaRPr lang="en-US" sz="1100" dirty="0" smtClean="0"/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SCR791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Correction of 60-day SCED GRD Disclosure Report</a:t>
                      </a:r>
                      <a:endParaRPr lang="en-US" sz="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TBD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TBD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Additional time requested to complete IA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IA</a:t>
                      </a:r>
                      <a:r>
                        <a:rPr lang="en-US" sz="1100" baseline="0" dirty="0" smtClean="0"/>
                        <a:t> expected in time for September PRS meeting</a:t>
                      </a:r>
                      <a:endParaRPr lang="en-US" sz="1100" dirty="0" smtClean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836671"/>
              </p:ext>
            </p:extLst>
          </p:nvPr>
        </p:nvGraphicFramePr>
        <p:xfrm>
          <a:off x="3820217" y="1006103"/>
          <a:ext cx="1645404" cy="291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404"/>
              </a:tblGrid>
              <a:tr h="2914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Options for…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23"/>
          <p:cNvSpPr txBox="1">
            <a:spLocks noChangeArrowheads="1"/>
          </p:cNvSpPr>
          <p:nvPr/>
        </p:nvSpPr>
        <p:spPr bwMode="auto">
          <a:xfrm>
            <a:off x="3195119" y="5219581"/>
            <a:ext cx="2895600" cy="8002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u="sng" kern="0" dirty="0" smtClean="0">
                <a:solidFill>
                  <a:srgbClr val="000000"/>
                </a:solidFill>
              </a:rPr>
              <a:t>PPL Rank Information</a:t>
            </a:r>
            <a:endParaRPr kumimoji="0" lang="en-US" sz="1000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Next available Rank in Business Strategy</a:t>
            </a:r>
            <a:r>
              <a:rPr kumimoji="0" lang="en-US" sz="9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sz="9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2070</a:t>
            </a: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0" kern="0" dirty="0">
                <a:solidFill>
                  <a:srgbClr val="000000"/>
                </a:solidFill>
              </a:rPr>
              <a:t>Next available Rank in </a:t>
            </a:r>
            <a:r>
              <a:rPr lang="en-US" sz="900" b="0" kern="0" dirty="0" smtClean="0">
                <a:solidFill>
                  <a:srgbClr val="000000"/>
                </a:solidFill>
              </a:rPr>
              <a:t>Regulatory             = 170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900" b="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5254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67385</TotalTime>
  <Words>998</Words>
  <Application>Microsoft Office PowerPoint</Application>
  <PresentationFormat>On-screen Show (4:3)</PresentationFormat>
  <Paragraphs>540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Courier New</vt:lpstr>
      <vt:lpstr>Wingdings</vt:lpstr>
      <vt:lpstr>1_Custom Design</vt:lpstr>
      <vt:lpstr>Office Theme</vt:lpstr>
      <vt:lpstr>Custom Design</vt:lpstr>
      <vt:lpstr>PowerPoint Presentation</vt:lpstr>
      <vt:lpstr>PowerPoint Presentation</vt:lpstr>
      <vt:lpstr>Recent / Upcoming Project Implementations</vt:lpstr>
      <vt:lpstr>2017 Release Targets – Board Approved NPRRs / SCRs / xGRRs </vt:lpstr>
      <vt:lpstr>2018 Release Targets – Board Approved NPRRs / SCRs / xGRRs </vt:lpstr>
      <vt:lpstr>2017 Project Spending</vt:lpstr>
      <vt:lpstr>Revision Request Funding Placeholder Status</vt:lpstr>
      <vt:lpstr>RARF Replacement Project Update</vt:lpstr>
      <vt:lpstr>Priority / Rank Options for Revision Requests with Impacts</vt:lpstr>
      <vt:lpstr>PowerPoint Presentation</vt:lpstr>
      <vt:lpstr>Project Portfolio Status – as of 7/31/2017</vt:lpstr>
      <vt:lpstr>Project Portfolio Status – as of 7/31/2017</vt:lpstr>
      <vt:lpstr>Project Portfolio Status – as of 7/31/2017</vt:lpstr>
      <vt:lpstr>Project Portfolio Status – as of 7/31/2017</vt:lpstr>
      <vt:lpstr>Project Portfolio Status – as of 7/31/2017</vt:lpstr>
      <vt:lpstr>Project Portfolio Status – as of 7/31/2017</vt:lpstr>
      <vt:lpstr>Project Portfolio Status – as of 7/31/2017</vt:lpstr>
      <vt:lpstr>Project Portfolio Status – as of 7/31/2017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Anderson, Troy</cp:lastModifiedBy>
  <cp:revision>638</cp:revision>
  <cp:lastPrinted>2017-04-12T18:01:40Z</cp:lastPrinted>
  <dcterms:created xsi:type="dcterms:W3CDTF">2016-01-21T15:20:31Z</dcterms:created>
  <dcterms:modified xsi:type="dcterms:W3CDTF">2017-08-10T19:28:44Z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