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94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5450" autoAdjust="0"/>
  </p:normalViewPr>
  <p:slideViewPr>
    <p:cSldViewPr showGuides="1">
      <p:cViewPr varScale="1">
        <p:scale>
          <a:sx n="102" d="100"/>
          <a:sy n="102" d="100"/>
        </p:scale>
        <p:origin x="16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7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1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7 WMS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Load Resource Participation in ERCOT Ancillary Services Markets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DSWG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7/21/2017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Staff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400" dirty="0" smtClean="0"/>
              <a:t>Continue to have additional Resources register and qualify to participate in RRS and FRRS</a:t>
            </a:r>
          </a:p>
          <a:p>
            <a:r>
              <a:rPr lang="en-US" sz="2400" dirty="0" smtClean="0"/>
              <a:t>Over 300 LRs registered and qualified to provide RRS as UFR type Load Resources</a:t>
            </a:r>
          </a:p>
          <a:p>
            <a:r>
              <a:rPr lang="en-US" sz="2400" dirty="0" smtClean="0"/>
              <a:t>Currently have 7 CLRs that are registered and in various stages of qualification for FRRS with a total registered capacity of 98.7 MW </a:t>
            </a:r>
          </a:p>
          <a:p>
            <a:r>
              <a:rPr lang="en-US" sz="2400" dirty="0" smtClean="0"/>
              <a:t>No Aggregated CLRs that are active or in process of getting qualified for NSRS or participation in SCED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Load Resource Update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July 21</a:t>
            </a:r>
            <a:r>
              <a:rPr lang="en-US" baseline="30000" dirty="0" smtClean="0"/>
              <a:t>st</a:t>
            </a:r>
            <a:r>
              <a:rPr lang="en-US" dirty="0" smtClean="0"/>
              <a:t> DSWG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400" dirty="0" smtClean="0"/>
              <a:t>Load Resource Participation in RRS</a:t>
            </a:r>
          </a:p>
          <a:p>
            <a:r>
              <a:rPr lang="en-US" sz="2400" dirty="0" smtClean="0"/>
              <a:t>June 2017 Participation Rates</a:t>
            </a:r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Load Resource Update (Continued)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July 21</a:t>
            </a:r>
            <a:r>
              <a:rPr lang="en-US" baseline="30000" dirty="0" smtClean="0"/>
              <a:t>st</a:t>
            </a:r>
            <a:r>
              <a:rPr lang="en-US" dirty="0" smtClean="0"/>
              <a:t> DSWG Meeting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835572"/>
              </p:ext>
            </p:extLst>
          </p:nvPr>
        </p:nvGraphicFramePr>
        <p:xfrm>
          <a:off x="628652" y="2362200"/>
          <a:ext cx="7905748" cy="2904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7838"/>
                <a:gridCol w="1367582"/>
                <a:gridCol w="1367582"/>
                <a:gridCol w="1367582"/>
                <a:gridCol w="1367582"/>
                <a:gridCol w="1367582"/>
              </a:tblGrid>
              <a:tr h="1141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RRS Limit</a:t>
                      </a:r>
                      <a:br>
                        <a:rPr lang="en-US" sz="1300" u="none" strike="noStrike">
                          <a:effectLst/>
                        </a:rPr>
                      </a:br>
                      <a:r>
                        <a:rPr lang="en-US" sz="1300" u="none" strike="noStrike">
                          <a:effectLst/>
                        </a:rPr>
                        <a:t> for LR</a:t>
                      </a:r>
                      <a:br>
                        <a:rPr lang="en-US" sz="1300" u="none" strike="noStrike">
                          <a:effectLst/>
                        </a:rPr>
                      </a:br>
                      <a:r>
                        <a:rPr lang="en-US" sz="1300" u="none" strike="noStrike">
                          <a:effectLst/>
                        </a:rPr>
                        <a:t>(MW)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Average Self-Scheduled RRS from LR</a:t>
                      </a:r>
                      <a:br>
                        <a:rPr lang="en-US" sz="1300" u="none" strike="noStrike">
                          <a:effectLst/>
                        </a:rPr>
                      </a:br>
                      <a:r>
                        <a:rPr lang="en-US" sz="1300" u="none" strike="noStrike">
                          <a:effectLst/>
                        </a:rPr>
                        <a:t>(MW)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Average RRS Offers from LR</a:t>
                      </a:r>
                      <a:br>
                        <a:rPr lang="en-US" sz="1300" u="none" strike="noStrike">
                          <a:effectLst/>
                        </a:rPr>
                      </a:br>
                      <a:r>
                        <a:rPr lang="en-US" sz="1300" u="none" strike="noStrike">
                          <a:effectLst/>
                        </a:rPr>
                        <a:t>(MW)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Average RRS Awards from LR</a:t>
                      </a:r>
                      <a:br>
                        <a:rPr lang="en-US" sz="1300" u="none" strike="noStrike">
                          <a:effectLst/>
                        </a:rPr>
                      </a:br>
                      <a:r>
                        <a:rPr lang="en-US" sz="1300" u="none" strike="noStrike">
                          <a:effectLst/>
                        </a:rPr>
                        <a:t>(MW)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Average RRS Obligation for LR</a:t>
                      </a:r>
                      <a:br>
                        <a:rPr lang="en-US" sz="1300" u="none" strike="noStrike">
                          <a:effectLst/>
                        </a:rPr>
                      </a:br>
                      <a:r>
                        <a:rPr lang="en-US" sz="1300" u="none" strike="noStrike">
                          <a:effectLst/>
                        </a:rPr>
                        <a:t>(MW)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Average Awards</a:t>
                      </a:r>
                      <a:br>
                        <a:rPr lang="en-US" sz="1300" u="none" strike="noStrike">
                          <a:effectLst/>
                        </a:rPr>
                      </a:br>
                      <a:r>
                        <a:rPr lang="en-US" sz="1300" u="none" strike="noStrike">
                          <a:effectLst/>
                        </a:rPr>
                        <a:t> (% of Offers Awarded)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</a:tr>
              <a:tr h="301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1351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405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1464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946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1351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64.6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</a:tr>
              <a:tr h="292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1351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418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1452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933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1351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64.3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</a:tr>
              <a:tr h="292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1239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394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1493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846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1240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56.7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</a:tr>
              <a:tr h="292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1150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372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1523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779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1151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51.1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</a:tr>
              <a:tr h="292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1150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358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1491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793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1151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53.2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</a:tr>
              <a:tr h="292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1239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374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1498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866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1240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57.8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8" marR="7008" marT="70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3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200" dirty="0" smtClean="0"/>
              <a:t>LR Registration – Need to update Load RARFs using the new version 5.4 of the form</a:t>
            </a:r>
          </a:p>
          <a:p>
            <a:r>
              <a:rPr lang="en-US" sz="2200" dirty="0" smtClean="0"/>
              <a:t>As Load grows for LRs, Resource Entities need to update their Resource Parameters particularly the Reasonability Limits</a:t>
            </a:r>
          </a:p>
          <a:p>
            <a:r>
              <a:rPr lang="en-US" sz="2200" dirty="0" smtClean="0"/>
              <a:t>Telemetry Reviews e.g. MPC should always be higher than their Net Power Consumption Values</a:t>
            </a:r>
          </a:p>
          <a:p>
            <a:r>
              <a:rPr lang="en-US" sz="2200" dirty="0" smtClean="0"/>
              <a:t>NPRRs currently in the review process</a:t>
            </a:r>
          </a:p>
          <a:p>
            <a:pPr lvl="1"/>
            <a:r>
              <a:rPr lang="en-US" sz="2000" dirty="0" smtClean="0"/>
              <a:t>NPRR 815, NPRR 828, NPRR 835</a:t>
            </a:r>
          </a:p>
          <a:p>
            <a:endParaRPr lang="en-US" sz="2000" dirty="0" smtClean="0"/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Load Resource Update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July 21</a:t>
            </a:r>
            <a:r>
              <a:rPr lang="en-US" baseline="30000" dirty="0" smtClean="0"/>
              <a:t>st</a:t>
            </a:r>
            <a:r>
              <a:rPr lang="en-US" dirty="0" smtClean="0"/>
              <a:t> DSWG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1929</TotalTime>
  <Words>244</Words>
  <Application>Microsoft Office PowerPoint</Application>
  <PresentationFormat>On-screen Show (4:3)</PresentationFormat>
  <Paragraphs>73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82</cp:revision>
  <cp:lastPrinted>2017-05-24T18:51:05Z</cp:lastPrinted>
  <dcterms:created xsi:type="dcterms:W3CDTF">2016-01-21T15:20:31Z</dcterms:created>
  <dcterms:modified xsi:type="dcterms:W3CDTF">2017-08-09T21:00:25Z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