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8" r:id="rId8"/>
    <p:sldId id="275" r:id="rId9"/>
    <p:sldId id="288" r:id="rId10"/>
    <p:sldId id="257" r:id="rId11"/>
    <p:sldId id="293" r:id="rId12"/>
    <p:sldId id="282" r:id="rId13"/>
    <p:sldId id="290" r:id="rId14"/>
    <p:sldId id="291" r:id="rId15"/>
    <p:sldId id="294" r:id="rId16"/>
    <p:sldId id="297" r:id="rId17"/>
    <p:sldId id="295" r:id="rId18"/>
    <p:sldId id="296" r:id="rId19"/>
    <p:sldId id="26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4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28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Credit Exposure Update</a:t>
            </a:r>
          </a:p>
          <a:p>
            <a:endParaRPr lang="en-US" b="1" dirty="0"/>
          </a:p>
          <a:p>
            <a:r>
              <a:rPr lang="en-US" dirty="0" smtClean="0"/>
              <a:t>Spoorthy Papudesi</a:t>
            </a:r>
          </a:p>
          <a:p>
            <a:r>
              <a:rPr lang="en-US" dirty="0" smtClean="0"/>
              <a:t>ERCOT Credit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August 16,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distribution in the Bottom </a:t>
            </a:r>
            <a:r>
              <a:rPr lang="en-US" dirty="0" smtClean="0"/>
              <a:t>Quintile</a:t>
            </a:r>
            <a:r>
              <a:rPr lang="en-US" baseline="30000" dirty="0"/>
              <a:t>*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831" y="2268660"/>
            <a:ext cx="8410575" cy="3781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6074779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600" dirty="0"/>
              <a:t>*Excess Collateral is a voluntary </a:t>
            </a:r>
            <a:r>
              <a:rPr lang="en-US" sz="600" dirty="0" smtClean="0"/>
              <a:t>disposition </a:t>
            </a:r>
            <a:r>
              <a:rPr lang="en-US" sz="600" dirty="0"/>
              <a:t>by Counterparty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Average TPE distribution in the Bottom Quintile Based on Excess Collateral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2018592"/>
            <a:ext cx="837247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" y="1219200"/>
            <a:ext cx="7451509" cy="431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" y="1143000"/>
            <a:ext cx="724466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Inputs and assumptions</a:t>
            </a:r>
          </a:p>
          <a:p>
            <a:r>
              <a:rPr lang="en-US" dirty="0" smtClean="0"/>
              <a:t>Exposure and collateral distributions</a:t>
            </a:r>
          </a:p>
          <a:p>
            <a:r>
              <a:rPr lang="en-US" dirty="0" smtClean="0"/>
              <a:t>Observations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/>
              <a:t>Inputs </a:t>
            </a:r>
            <a:r>
              <a:rPr lang="en-US" sz="2800" b="1" dirty="0" smtClean="0"/>
              <a:t>and </a:t>
            </a:r>
            <a:r>
              <a:rPr lang="en-US" sz="2800" b="1" dirty="0"/>
              <a:t>Assumptions:</a:t>
            </a:r>
            <a:endParaRPr lang="en-US" sz="2800" dirty="0"/>
          </a:p>
          <a:p>
            <a:pPr lvl="1">
              <a:spcAft>
                <a:spcPts val="600"/>
              </a:spcAft>
            </a:pPr>
            <a:r>
              <a:rPr lang="en-US" sz="2000" dirty="0"/>
              <a:t>Only Active Counter-Parties are </a:t>
            </a:r>
            <a:r>
              <a:rPr lang="en-US" sz="2000" dirty="0" smtClean="0"/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Counter-Parties are classified by </a:t>
            </a:r>
            <a:r>
              <a:rPr lang="en-US" sz="2000" dirty="0" smtClean="0"/>
              <a:t>rating </a:t>
            </a:r>
            <a:r>
              <a:rPr lang="en-US" sz="2000" dirty="0"/>
              <a:t>and </a:t>
            </a:r>
            <a:r>
              <a:rPr lang="en-US" sz="2000" dirty="0" smtClean="0"/>
              <a:t>market activity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TPE </a:t>
            </a:r>
            <a:r>
              <a:rPr lang="en-US" sz="2000" dirty="0"/>
              <a:t>and collateral balances used are averages for </a:t>
            </a:r>
            <a:r>
              <a:rPr lang="en-US" sz="2000" dirty="0" smtClean="0"/>
              <a:t>May and June 2017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Counter-Parties </a:t>
            </a:r>
            <a:r>
              <a:rPr lang="en-US" sz="2000" dirty="0"/>
              <a:t>that are subsidiaries of, or guaranteed by, rated entities are given the parent/guarantor’s rating, adjusted down one </a:t>
            </a:r>
            <a:r>
              <a:rPr lang="en-US" sz="2000" dirty="0" smtClean="0"/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/>
              <a:t>Changes from April 2017</a:t>
            </a:r>
            <a:r>
              <a:rPr lang="en-US" sz="2400" baseline="30000" dirty="0" smtClean="0"/>
              <a:t> * </a:t>
            </a:r>
            <a:r>
              <a:rPr lang="en-US" sz="2400" b="1" dirty="0"/>
              <a:t>to </a:t>
            </a:r>
            <a:r>
              <a:rPr lang="en-US" sz="2400" b="1" dirty="0" smtClean="0"/>
              <a:t>June 2017</a:t>
            </a:r>
            <a:r>
              <a:rPr lang="en-US" sz="2400" baseline="30000" dirty="0"/>
              <a:t> * </a:t>
            </a:r>
            <a:endParaRPr lang="en-US" sz="2400" baseline="30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No Significant Change from the last reporting date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Number of active Counter-Parties has decreased from 205 to 204.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Market-wide TPE has </a:t>
            </a:r>
            <a:r>
              <a:rPr lang="en-US" sz="2000" dirty="0"/>
              <a:t>increased from </a:t>
            </a:r>
            <a:r>
              <a:rPr lang="en-US" sz="2000" dirty="0" smtClean="0"/>
              <a:t>320 </a:t>
            </a:r>
            <a:r>
              <a:rPr lang="en-US" sz="2000" dirty="0"/>
              <a:t>million </a:t>
            </a:r>
            <a:r>
              <a:rPr lang="en-US" sz="2000" dirty="0" smtClean="0"/>
              <a:t>to 365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Excess </a:t>
            </a:r>
            <a:r>
              <a:rPr lang="en-US" sz="2000" dirty="0"/>
              <a:t>Collateral has </a:t>
            </a:r>
            <a:r>
              <a:rPr lang="en-US" sz="2000" dirty="0" smtClean="0"/>
              <a:t>increased from1,462 million to 1,566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TPE of </a:t>
            </a:r>
            <a:r>
              <a:rPr lang="en-US" sz="2000" i="1" dirty="0" smtClean="0"/>
              <a:t>Load and Gen </a:t>
            </a:r>
            <a:r>
              <a:rPr lang="en-US" sz="2000" dirty="0" smtClean="0"/>
              <a:t>category as a percentage of Total TPE has increased by 5.5% while the TPE </a:t>
            </a:r>
            <a:r>
              <a:rPr lang="en-US" sz="2000" dirty="0"/>
              <a:t>of </a:t>
            </a:r>
            <a:r>
              <a:rPr lang="en-US" sz="2000" i="1" dirty="0" smtClean="0"/>
              <a:t>Trader </a:t>
            </a:r>
            <a:r>
              <a:rPr lang="en-US" sz="2000" dirty="0" smtClean="0"/>
              <a:t>category </a:t>
            </a:r>
            <a:r>
              <a:rPr lang="en-US" sz="2000" dirty="0"/>
              <a:t>has </a:t>
            </a:r>
            <a:r>
              <a:rPr lang="en-US" sz="2000" dirty="0" smtClean="0"/>
              <a:t>decreased </a:t>
            </a:r>
            <a:r>
              <a:rPr lang="en-US" sz="2000" dirty="0"/>
              <a:t>by </a:t>
            </a:r>
            <a:r>
              <a:rPr lang="en-US" sz="2000" dirty="0" smtClean="0"/>
              <a:t>5.5%.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The Excess </a:t>
            </a:r>
            <a:r>
              <a:rPr lang="en-US" sz="2000" dirty="0"/>
              <a:t>C</a:t>
            </a:r>
            <a:r>
              <a:rPr lang="en-US" sz="2000" dirty="0" smtClean="0"/>
              <a:t>ollateral of </a:t>
            </a:r>
            <a:r>
              <a:rPr lang="en-US" sz="2000" i="1" dirty="0" smtClean="0"/>
              <a:t>Load and Gen </a:t>
            </a:r>
            <a:r>
              <a:rPr lang="en-US" sz="2000" dirty="0"/>
              <a:t>c</a:t>
            </a:r>
            <a:r>
              <a:rPr lang="en-US" sz="2000" dirty="0" smtClean="0"/>
              <a:t>ategory as a percentage of Total Excess </a:t>
            </a:r>
            <a:r>
              <a:rPr lang="en-US" sz="2000" dirty="0"/>
              <a:t>C</a:t>
            </a:r>
            <a:r>
              <a:rPr lang="en-US" sz="2000" dirty="0" smtClean="0"/>
              <a:t>ollateral decreased by 5.5% while </a:t>
            </a:r>
            <a:r>
              <a:rPr lang="en-US" sz="2000" i="1" dirty="0"/>
              <a:t>Traders</a:t>
            </a:r>
            <a:r>
              <a:rPr lang="en-US" sz="2000" dirty="0" smtClean="0"/>
              <a:t> increased by 4.5%.</a:t>
            </a: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600" dirty="0" smtClean="0"/>
              <a:t>*</a:t>
            </a:r>
            <a:r>
              <a:rPr lang="en-US" sz="600" dirty="0"/>
              <a:t>Numbers presented are averages of Mar-Apr 2017 and May-Jun 2017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market category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676400"/>
            <a:ext cx="68961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rating group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00200"/>
            <a:ext cx="68770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Active Counter-Parties distribution by rating and category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14600"/>
            <a:ext cx="68199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Total Potential Exposure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2124075"/>
            <a:ext cx="78486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</a:t>
            </a:r>
            <a:r>
              <a:rPr lang="en-US" dirty="0" smtClean="0"/>
              <a:t>distribution</a:t>
            </a:r>
            <a:r>
              <a:rPr lang="en-US" baseline="30000" dirty="0"/>
              <a:t>*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81719"/>
            <a:ext cx="7496175" cy="2962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6019800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600" dirty="0" smtClean="0"/>
              <a:t>*Excess Collateral is a voluntary disposition by Counterparty</a:t>
            </a:r>
            <a:endParaRPr lang="en-US" sz="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2940</TotalTime>
  <Words>311</Words>
  <Application>Microsoft Office PowerPoint</Application>
  <PresentationFormat>On-screen Show (4:3)</PresentationFormat>
  <Paragraphs>77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118</cp:revision>
  <cp:lastPrinted>2017-07-24T18:39:06Z</cp:lastPrinted>
  <dcterms:created xsi:type="dcterms:W3CDTF">2016-01-21T15:20:31Z</dcterms:created>
  <dcterms:modified xsi:type="dcterms:W3CDTF">2017-08-09T14:05:06Z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